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16/09/2013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1981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16/09/2013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4322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16/09/2013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4696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16/09/2013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0434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16/09/2013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4021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16/09/2013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7968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16/09/2013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6045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16/09/2013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7170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16/09/2013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6262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16/09/2013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4396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16/09/2013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065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BF6A1-3B2E-4A32-AB6C-97A28F225BFA}" type="datetimeFigureOut">
              <a:rPr lang="fr-FR" smtClean="0"/>
              <a:pPr/>
              <a:t>16/09/2013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4084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lèche droite 75"/>
          <p:cNvSpPr/>
          <p:nvPr/>
        </p:nvSpPr>
        <p:spPr>
          <a:xfrm rot="19024899">
            <a:off x="68182" y="2758875"/>
            <a:ext cx="8380253" cy="1470079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012160" y="116632"/>
            <a:ext cx="2627784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5292080" y="5517232"/>
            <a:ext cx="3744416" cy="122413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3528" y="6093296"/>
            <a:ext cx="2448272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" name="TextBox 5"/>
          <p:cNvSpPr txBox="1"/>
          <p:nvPr/>
        </p:nvSpPr>
        <p:spPr>
          <a:xfrm>
            <a:off x="431032" y="6165304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CREATION DOSSIER</a:t>
            </a:r>
            <a:endParaRPr lang="en-US" sz="1200" b="1" dirty="0"/>
          </a:p>
        </p:txBody>
      </p:sp>
      <p:sp>
        <p:nvSpPr>
          <p:cNvPr id="10" name="TextBox 5"/>
          <p:cNvSpPr txBox="1"/>
          <p:nvPr/>
        </p:nvSpPr>
        <p:spPr>
          <a:xfrm>
            <a:off x="899592" y="5373216"/>
            <a:ext cx="2376264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FINANCEMENT</a:t>
            </a:r>
            <a:endParaRPr lang="en-US" sz="1200" b="1" dirty="0"/>
          </a:p>
        </p:txBody>
      </p:sp>
      <p:sp>
        <p:nvSpPr>
          <p:cNvPr id="11" name="TextBox 8"/>
          <p:cNvSpPr txBox="1"/>
          <p:nvPr/>
        </p:nvSpPr>
        <p:spPr>
          <a:xfrm>
            <a:off x="1259632" y="4941168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Statut Financement Accepté </a:t>
            </a:r>
            <a:r>
              <a:rPr lang="fr-FR" sz="1200" b="1" dirty="0" smtClean="0">
                <a:solidFill>
                  <a:srgbClr val="FF0000"/>
                </a:solidFill>
              </a:rPr>
              <a:t>OU</a:t>
            </a:r>
            <a:r>
              <a:rPr lang="fr-FR" sz="1200" dirty="0" smtClean="0"/>
              <a:t> Pré-accepté </a:t>
            </a:r>
            <a:r>
              <a:rPr lang="fr-FR" sz="1200" b="1" dirty="0" smtClean="0">
                <a:solidFill>
                  <a:srgbClr val="FF0000"/>
                </a:solidFill>
              </a:rPr>
              <a:t>OU</a:t>
            </a:r>
            <a:r>
              <a:rPr lang="fr-FR" sz="1200" dirty="0" smtClean="0"/>
              <a:t>  Case cochée Paiement  comptant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FINANCIER)</a:t>
            </a:r>
            <a:endParaRPr lang="fr-FR" sz="1200" dirty="0" smtClean="0"/>
          </a:p>
          <a:p>
            <a:pPr>
              <a:buFontTx/>
              <a:buChar char="-"/>
            </a:pPr>
            <a:r>
              <a:rPr lang="fr-FR" sz="1200" dirty="0" smtClean="0"/>
              <a:t> Enveloppe financière renseignée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FINANCIER)</a:t>
            </a:r>
            <a:endParaRPr lang="fr-FR" sz="1200" dirty="0" smtClean="0"/>
          </a:p>
        </p:txBody>
      </p:sp>
      <p:sp>
        <p:nvSpPr>
          <p:cNvPr id="12" name="TextBox 5"/>
          <p:cNvSpPr txBox="1"/>
          <p:nvPr/>
        </p:nvSpPr>
        <p:spPr>
          <a:xfrm>
            <a:off x="1835696" y="4653136"/>
            <a:ext cx="324036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ADMINISTRATIF / COMMANDE</a:t>
            </a:r>
            <a:endParaRPr lang="en-US" sz="1200" b="1" dirty="0"/>
          </a:p>
        </p:txBody>
      </p:sp>
      <p:sp>
        <p:nvSpPr>
          <p:cNvPr id="14" name="TextBox 5"/>
          <p:cNvSpPr txBox="1"/>
          <p:nvPr/>
        </p:nvSpPr>
        <p:spPr>
          <a:xfrm>
            <a:off x="3347864" y="2935977"/>
            <a:ext cx="388843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LIVRAISON – PREPARER INSTALLATION</a:t>
            </a:r>
            <a:endParaRPr lang="en-US" sz="1200" b="1" dirty="0"/>
          </a:p>
        </p:txBody>
      </p:sp>
      <p:sp>
        <p:nvSpPr>
          <p:cNvPr id="15" name="TextBox 8"/>
          <p:cNvSpPr txBox="1"/>
          <p:nvPr/>
        </p:nvSpPr>
        <p:spPr>
          <a:xfrm>
            <a:off x="2987824" y="3266400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COMMANDE/LIVRAISON au statut Réception marchandise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  <a:endParaRPr lang="fr-FR" sz="1200" dirty="0" smtClean="0"/>
          </a:p>
          <a:p>
            <a:pPr>
              <a:buFontTx/>
              <a:buChar char="-"/>
            </a:pPr>
            <a:endParaRPr lang="fr-FR" sz="1200" dirty="0" smtClean="0"/>
          </a:p>
        </p:txBody>
      </p:sp>
      <p:sp>
        <p:nvSpPr>
          <p:cNvPr id="16" name="ZoneTexte 34"/>
          <p:cNvSpPr txBox="1"/>
          <p:nvPr/>
        </p:nvSpPr>
        <p:spPr>
          <a:xfrm>
            <a:off x="5565579" y="5740561"/>
            <a:ext cx="3252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err="1" smtClean="0">
                <a:latin typeface="Impact" pitchFamily="34" charset="0"/>
              </a:rPr>
              <a:t>Workflow</a:t>
            </a:r>
            <a:r>
              <a:rPr lang="fr-FR" sz="2000" dirty="0" smtClean="0">
                <a:latin typeface="Impact" pitchFamily="34" charset="0"/>
              </a:rPr>
              <a:t> de vie d’un DOSSIER</a:t>
            </a:r>
            <a:endParaRPr lang="fr-FR" sz="2000" dirty="0">
              <a:latin typeface="Impact" pitchFamily="34" charset="0"/>
            </a:endParaRPr>
          </a:p>
        </p:txBody>
      </p:sp>
      <p:sp>
        <p:nvSpPr>
          <p:cNvPr id="17" name="TextBox 5"/>
          <p:cNvSpPr txBox="1"/>
          <p:nvPr/>
        </p:nvSpPr>
        <p:spPr>
          <a:xfrm>
            <a:off x="6156176" y="188640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DOSSIER CLOTURE</a:t>
            </a:r>
            <a:endParaRPr lang="en-US" sz="1200" b="1" dirty="0"/>
          </a:p>
        </p:txBody>
      </p:sp>
      <p:sp>
        <p:nvSpPr>
          <p:cNvPr id="18" name="Rectangle 17"/>
          <p:cNvSpPr/>
          <p:nvPr/>
        </p:nvSpPr>
        <p:spPr>
          <a:xfrm>
            <a:off x="504056" y="116632"/>
            <a:ext cx="2627784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TextBox 5"/>
          <p:cNvSpPr txBox="1"/>
          <p:nvPr/>
        </p:nvSpPr>
        <p:spPr>
          <a:xfrm>
            <a:off x="683568" y="188640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DOSSIER ANNULE</a:t>
            </a:r>
            <a:endParaRPr lang="en-US" sz="1200" b="1" dirty="0"/>
          </a:p>
        </p:txBody>
      </p:sp>
      <p:sp>
        <p:nvSpPr>
          <p:cNvPr id="20" name="Flèche en arc 40"/>
          <p:cNvSpPr/>
          <p:nvPr/>
        </p:nvSpPr>
        <p:spPr>
          <a:xfrm rot="19458280">
            <a:off x="242801" y="5065334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TextBox 8"/>
          <p:cNvSpPr txBox="1"/>
          <p:nvPr/>
        </p:nvSpPr>
        <p:spPr>
          <a:xfrm>
            <a:off x="35496" y="4821589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TextBox 8"/>
          <p:cNvSpPr txBox="1"/>
          <p:nvPr/>
        </p:nvSpPr>
        <p:spPr>
          <a:xfrm>
            <a:off x="107504" y="1522867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rgbClr val="00B050"/>
                </a:solidFill>
              </a:rPr>
              <a:t>OK: Délai non encore atteint</a:t>
            </a:r>
            <a:endParaRPr lang="en-US" sz="1200" b="1" dirty="0">
              <a:solidFill>
                <a:srgbClr val="00B050"/>
              </a:solidFill>
            </a:endParaRPr>
          </a:p>
        </p:txBody>
      </p:sp>
      <p:sp>
        <p:nvSpPr>
          <p:cNvPr id="24" name="TextBox 8"/>
          <p:cNvSpPr txBox="1"/>
          <p:nvPr/>
        </p:nvSpPr>
        <p:spPr>
          <a:xfrm>
            <a:off x="107504" y="1731586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rgbClr val="FFC000"/>
                </a:solidFill>
              </a:rPr>
              <a:t>WARNING: Dernier jour avant ALERTE</a:t>
            </a:r>
            <a:endParaRPr lang="en-US" sz="1200" b="1" dirty="0">
              <a:solidFill>
                <a:srgbClr val="FFC000"/>
              </a:solidFill>
            </a:endParaRPr>
          </a:p>
        </p:txBody>
      </p:sp>
      <p:sp>
        <p:nvSpPr>
          <p:cNvPr id="25" name="TextBox 8"/>
          <p:cNvSpPr txBox="1"/>
          <p:nvPr/>
        </p:nvSpPr>
        <p:spPr>
          <a:xfrm>
            <a:off x="107504" y="1927865"/>
            <a:ext cx="2304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rgbClr val="FF0000"/>
                </a:solidFill>
              </a:rPr>
              <a:t>ALERTE: Délai dépassé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26" name="TextBox 8"/>
          <p:cNvSpPr txBox="1"/>
          <p:nvPr/>
        </p:nvSpPr>
        <p:spPr>
          <a:xfrm>
            <a:off x="30991" y="1268760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u="sng" dirty="0" smtClean="0"/>
              <a:t>Indicateurs de suivi d’avancement:</a:t>
            </a:r>
            <a:endParaRPr lang="en-US" sz="1200" b="1" u="sng" dirty="0"/>
          </a:p>
        </p:txBody>
      </p:sp>
      <p:sp>
        <p:nvSpPr>
          <p:cNvPr id="27" name="Flèche en arc 40"/>
          <p:cNvSpPr/>
          <p:nvPr/>
        </p:nvSpPr>
        <p:spPr>
          <a:xfrm rot="19458280">
            <a:off x="978101" y="4404439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8" name="Flèche en arc 40"/>
          <p:cNvSpPr/>
          <p:nvPr/>
        </p:nvSpPr>
        <p:spPr>
          <a:xfrm rot="19458280">
            <a:off x="1728484" y="3852231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0" name="TextBox 8"/>
          <p:cNvSpPr txBox="1"/>
          <p:nvPr/>
        </p:nvSpPr>
        <p:spPr>
          <a:xfrm>
            <a:off x="7992888" y="6381736"/>
            <a:ext cx="99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08/09/2013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395536" y="548680"/>
            <a:ext cx="25187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Sur choix de l’utilisateur, à chaque étape, le dossier peut passer en statut ANNULE</a:t>
            </a:r>
            <a:endParaRPr lang="en-US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TextBox 8"/>
          <p:cNvSpPr txBox="1"/>
          <p:nvPr/>
        </p:nvSpPr>
        <p:spPr>
          <a:xfrm>
            <a:off x="2411760" y="6309320"/>
            <a:ext cx="432048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400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3" name="TextBox 8"/>
          <p:cNvSpPr txBox="1"/>
          <p:nvPr/>
        </p:nvSpPr>
        <p:spPr>
          <a:xfrm>
            <a:off x="3316874" y="5373216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405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4" name="TextBox 8"/>
          <p:cNvSpPr txBox="1"/>
          <p:nvPr/>
        </p:nvSpPr>
        <p:spPr>
          <a:xfrm>
            <a:off x="5117074" y="4653136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410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6" name="TextBox 8"/>
          <p:cNvSpPr txBox="1"/>
          <p:nvPr/>
        </p:nvSpPr>
        <p:spPr>
          <a:xfrm>
            <a:off x="8639944" y="260648"/>
            <a:ext cx="39553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495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7" name="TextBox 8"/>
          <p:cNvSpPr txBox="1"/>
          <p:nvPr/>
        </p:nvSpPr>
        <p:spPr>
          <a:xfrm>
            <a:off x="3162830" y="253343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498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8" name="TextBox 8"/>
          <p:cNvSpPr txBox="1"/>
          <p:nvPr/>
        </p:nvSpPr>
        <p:spPr>
          <a:xfrm>
            <a:off x="683568" y="4173517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3 </a:t>
            </a:r>
            <a:r>
              <a:rPr lang="en-US" sz="14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0" name="ZoneTexte 34"/>
          <p:cNvSpPr txBox="1"/>
          <p:nvPr/>
        </p:nvSpPr>
        <p:spPr>
          <a:xfrm>
            <a:off x="5925619" y="6093296"/>
            <a:ext cx="239079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 smtClean="0">
                <a:solidFill>
                  <a:srgbClr val="FF0000"/>
                </a:solidFill>
                <a:latin typeface="Impact" pitchFamily="34" charset="0"/>
              </a:rPr>
              <a:t>Métier </a:t>
            </a:r>
            <a:r>
              <a:rPr lang="fr-FR" sz="1000" dirty="0" smtClean="0">
                <a:solidFill>
                  <a:srgbClr val="FF0000"/>
                </a:solidFill>
                <a:latin typeface="Impact" pitchFamily="34" charset="0"/>
              </a:rPr>
              <a:t>Fournisseurs de service</a:t>
            </a:r>
          </a:p>
          <a:p>
            <a:r>
              <a:rPr lang="fr-FR" sz="1000" dirty="0" smtClean="0">
                <a:solidFill>
                  <a:srgbClr val="FF0000"/>
                </a:solidFill>
                <a:latin typeface="Impact" pitchFamily="34" charset="0"/>
              </a:rPr>
              <a:t> Vente / Location de matériel (Copieur / Téléphonie / Informatique)</a:t>
            </a:r>
            <a:endParaRPr lang="fr-FR" sz="10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41" name="TextBox 8"/>
          <p:cNvSpPr txBox="1"/>
          <p:nvPr/>
        </p:nvSpPr>
        <p:spPr>
          <a:xfrm>
            <a:off x="539552" y="5672281"/>
            <a:ext cx="4320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- </a:t>
            </a:r>
            <a:r>
              <a:rPr lang="fr-FR" sz="1200" dirty="0" err="1" smtClean="0"/>
              <a:t>Checklist</a:t>
            </a:r>
            <a:r>
              <a:rPr lang="fr-FR" sz="1200" dirty="0" smtClean="0"/>
              <a:t> renseignée </a:t>
            </a:r>
            <a:r>
              <a:rPr lang="fr-FR" sz="1200" dirty="0" smtClean="0">
                <a:solidFill>
                  <a:srgbClr val="FF0000"/>
                </a:solidFill>
              </a:rPr>
              <a:t>NON BLOCANTE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 (Onglet CHECKLIST)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2" name="TextBox 8"/>
          <p:cNvSpPr txBox="1"/>
          <p:nvPr/>
        </p:nvSpPr>
        <p:spPr>
          <a:xfrm>
            <a:off x="2915816" y="5877272"/>
            <a:ext cx="22322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smtClean="0">
                <a:solidFill>
                  <a:srgbClr val="002060"/>
                </a:solidFill>
                <a:sym typeface="Wingdings"/>
              </a:rPr>
              <a:t></a:t>
            </a:r>
            <a:r>
              <a:rPr lang="fr-FR" sz="1000" i="1" dirty="0" smtClean="0">
                <a:solidFill>
                  <a:srgbClr val="002060"/>
                </a:solidFill>
              </a:rPr>
              <a:t> La </a:t>
            </a:r>
            <a:r>
              <a:rPr lang="fr-FR" sz="1000" i="1" dirty="0" err="1" smtClean="0">
                <a:solidFill>
                  <a:srgbClr val="002060"/>
                </a:solidFill>
              </a:rPr>
              <a:t>Checklist</a:t>
            </a:r>
            <a:r>
              <a:rPr lang="fr-FR" sz="1000" i="1" dirty="0" smtClean="0">
                <a:solidFill>
                  <a:srgbClr val="002060"/>
                </a:solidFill>
              </a:rPr>
              <a:t> peut être bloquante ou autoriser le passage à l’étape suivante si elle est en WARNING (item non reçu mais ne boque pas le passage à l’étape suivante)</a:t>
            </a:r>
            <a:endParaRPr lang="en-US" sz="1000" i="1" dirty="0">
              <a:solidFill>
                <a:srgbClr val="002060"/>
              </a:solidFill>
            </a:endParaRPr>
          </a:p>
        </p:txBody>
      </p:sp>
      <p:sp>
        <p:nvSpPr>
          <p:cNvPr id="43" name="TextBox 8"/>
          <p:cNvSpPr txBox="1"/>
          <p:nvPr/>
        </p:nvSpPr>
        <p:spPr>
          <a:xfrm>
            <a:off x="3923928" y="2132856"/>
            <a:ext cx="5220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Statut installation programmée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  <a:endParaRPr lang="fr-FR" sz="1200" dirty="0" smtClean="0"/>
          </a:p>
          <a:p>
            <a:pPr>
              <a:buFontTx/>
              <a:buChar char="-"/>
            </a:pPr>
            <a:r>
              <a:rPr lang="fr-FR" sz="1200" dirty="0" smtClean="0"/>
              <a:t> Date de livraison du matériel chez le client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  <a:endParaRPr lang="fr-FR" sz="1200" dirty="0" smtClean="0"/>
          </a:p>
          <a:p>
            <a:pPr>
              <a:buFontTx/>
              <a:buChar char="-"/>
            </a:pPr>
            <a:r>
              <a:rPr lang="fr-FR" sz="1200" dirty="0" smtClean="0"/>
              <a:t> Date d’intervention installateur / technicien &amp; validée avec le client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  <a:endParaRPr lang="fr-FR" sz="1200" dirty="0" smtClean="0"/>
          </a:p>
          <a:p>
            <a:pPr>
              <a:buFontTx/>
              <a:buChar char="-"/>
            </a:pPr>
            <a:endParaRPr lang="fr-FR" sz="1200" dirty="0" smtClean="0"/>
          </a:p>
        </p:txBody>
      </p:sp>
      <p:sp>
        <p:nvSpPr>
          <p:cNvPr id="44" name="TextBox 5"/>
          <p:cNvSpPr txBox="1"/>
          <p:nvPr/>
        </p:nvSpPr>
        <p:spPr>
          <a:xfrm>
            <a:off x="4685026" y="1855857"/>
            <a:ext cx="244827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INSTALLATION</a:t>
            </a:r>
            <a:endParaRPr lang="en-US" sz="1200" b="1" dirty="0"/>
          </a:p>
        </p:txBody>
      </p:sp>
      <p:sp>
        <p:nvSpPr>
          <p:cNvPr id="46" name="TextBox 5"/>
          <p:cNvSpPr txBox="1"/>
          <p:nvPr/>
        </p:nvSpPr>
        <p:spPr>
          <a:xfrm>
            <a:off x="5292080" y="1124744"/>
            <a:ext cx="252028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CONTRAT  - FACTURATION</a:t>
            </a:r>
            <a:endParaRPr lang="en-US" sz="1200" b="1" dirty="0"/>
          </a:p>
        </p:txBody>
      </p:sp>
      <p:sp>
        <p:nvSpPr>
          <p:cNvPr id="48" name="TextBox 8"/>
          <p:cNvSpPr txBox="1"/>
          <p:nvPr/>
        </p:nvSpPr>
        <p:spPr>
          <a:xfrm>
            <a:off x="1259632" y="3608486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3 </a:t>
            </a:r>
            <a:r>
              <a:rPr lang="en-US" sz="14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0" name="TextBox 8"/>
          <p:cNvSpPr txBox="1"/>
          <p:nvPr/>
        </p:nvSpPr>
        <p:spPr>
          <a:xfrm>
            <a:off x="5220072" y="1495817"/>
            <a:ext cx="3672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Statut installation effectué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  <a:endParaRPr lang="fr-FR" sz="1200" dirty="0" smtClean="0"/>
          </a:p>
        </p:txBody>
      </p:sp>
      <p:sp>
        <p:nvSpPr>
          <p:cNvPr id="51" name="TextBox 8"/>
          <p:cNvSpPr txBox="1"/>
          <p:nvPr/>
        </p:nvSpPr>
        <p:spPr>
          <a:xfrm>
            <a:off x="5004048" y="620688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Date de mise en service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</a:p>
          <a:p>
            <a:pPr>
              <a:buFontTx/>
              <a:buChar char="-"/>
            </a:pP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200" dirty="0" smtClean="0"/>
              <a:t>Facturation / BL / Ticket émis dans le dossier </a:t>
            </a:r>
            <a:r>
              <a:rPr lang="fr-FR" sz="1200" dirty="0" smtClean="0"/>
              <a:t>clôturés</a:t>
            </a:r>
            <a:endParaRPr lang="fr-FR" sz="1200" dirty="0" smtClean="0"/>
          </a:p>
        </p:txBody>
      </p:sp>
      <p:sp>
        <p:nvSpPr>
          <p:cNvPr id="54" name="Flèche en arc 40"/>
          <p:cNvSpPr/>
          <p:nvPr/>
        </p:nvSpPr>
        <p:spPr>
          <a:xfrm rot="19458280">
            <a:off x="4491273" y="1268074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5" name="Flèche en arc 40"/>
          <p:cNvSpPr/>
          <p:nvPr/>
        </p:nvSpPr>
        <p:spPr>
          <a:xfrm rot="19458280">
            <a:off x="4563280" y="432386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6" name="TextBox 8"/>
          <p:cNvSpPr txBox="1"/>
          <p:nvPr/>
        </p:nvSpPr>
        <p:spPr>
          <a:xfrm>
            <a:off x="3851919" y="380228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45 </a:t>
            </a:r>
            <a:r>
              <a:rPr lang="en-US" sz="14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7" name="TextBox 8"/>
          <p:cNvSpPr txBox="1"/>
          <p:nvPr/>
        </p:nvSpPr>
        <p:spPr>
          <a:xfrm>
            <a:off x="2339752" y="3966155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COMMANDE/LIVRAISON au statut Commande effectuée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  <a:endParaRPr lang="fr-FR" sz="1200" dirty="0" smtClean="0"/>
          </a:p>
          <a:p>
            <a:pPr>
              <a:buFontTx/>
              <a:buChar char="-"/>
            </a:pPr>
            <a:r>
              <a:rPr lang="fr-FR" sz="1200" dirty="0" smtClean="0"/>
              <a:t> Case à cocher Statut Identification du matériel finalisé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  <a:endParaRPr lang="fr-FR" sz="1200" dirty="0" smtClean="0"/>
          </a:p>
          <a:p>
            <a:pPr>
              <a:buFontTx/>
              <a:buChar char="-"/>
            </a:pPr>
            <a:r>
              <a:rPr lang="fr-FR" sz="1200" dirty="0" smtClean="0"/>
              <a:t> Client identifié en compta &amp; Administratif terminé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CHECKLIST)</a:t>
            </a:r>
            <a:endParaRPr lang="fr-FR" sz="1200" dirty="0" smtClean="0"/>
          </a:p>
        </p:txBody>
      </p:sp>
      <p:sp>
        <p:nvSpPr>
          <p:cNvPr id="59" name="TextBox 5"/>
          <p:cNvSpPr txBox="1"/>
          <p:nvPr/>
        </p:nvSpPr>
        <p:spPr>
          <a:xfrm>
            <a:off x="2555776" y="3645024"/>
            <a:ext cx="316835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RECEPT MARCHANDISE - LOGISTIQUE</a:t>
            </a:r>
            <a:endParaRPr lang="en-US" sz="1200" b="1" dirty="0"/>
          </a:p>
        </p:txBody>
      </p:sp>
      <p:sp>
        <p:nvSpPr>
          <p:cNvPr id="63" name="TextBox 8"/>
          <p:cNvSpPr txBox="1"/>
          <p:nvPr/>
        </p:nvSpPr>
        <p:spPr>
          <a:xfrm>
            <a:off x="5765146" y="3645024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415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64" name="Flèche en arc 40"/>
          <p:cNvSpPr/>
          <p:nvPr/>
        </p:nvSpPr>
        <p:spPr>
          <a:xfrm rot="19458280">
            <a:off x="2619063" y="3035706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5" name="TextBox 8"/>
          <p:cNvSpPr txBox="1"/>
          <p:nvPr/>
        </p:nvSpPr>
        <p:spPr>
          <a:xfrm>
            <a:off x="2222219" y="2780928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5 </a:t>
            </a:r>
            <a:r>
              <a:rPr lang="en-US" sz="14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6" name="Flèche en arc 40"/>
          <p:cNvSpPr/>
          <p:nvPr/>
        </p:nvSpPr>
        <p:spPr>
          <a:xfrm rot="19458280">
            <a:off x="3456676" y="2232585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7" name="TextBox 8"/>
          <p:cNvSpPr txBox="1"/>
          <p:nvPr/>
        </p:nvSpPr>
        <p:spPr>
          <a:xfrm>
            <a:off x="2267744" y="1988840"/>
            <a:ext cx="18722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Date du jour &lt; Date de </a:t>
            </a:r>
            <a:r>
              <a:rPr lang="en-US" sz="1400" b="1" dirty="0" err="1" smtClean="0">
                <a:solidFill>
                  <a:schemeClr val="tx2">
                    <a:lumMod val="75000"/>
                  </a:schemeClr>
                </a:solidFill>
              </a:rPr>
              <a:t>livraison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tx2">
                    <a:lumMod val="75000"/>
                  </a:schemeClr>
                </a:solidFill>
              </a:rPr>
              <a:t>prévisionnelle</a:t>
            </a:r>
            <a:endParaRPr lang="en-US" sz="14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2" name="TextBox 8"/>
          <p:cNvSpPr txBox="1"/>
          <p:nvPr/>
        </p:nvSpPr>
        <p:spPr>
          <a:xfrm>
            <a:off x="7308304" y="2924944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420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73" name="TextBox 8"/>
          <p:cNvSpPr txBox="1"/>
          <p:nvPr/>
        </p:nvSpPr>
        <p:spPr>
          <a:xfrm>
            <a:off x="7205306" y="1844824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425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74" name="TextBox 8"/>
          <p:cNvSpPr txBox="1"/>
          <p:nvPr/>
        </p:nvSpPr>
        <p:spPr>
          <a:xfrm>
            <a:off x="7884368" y="1124744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430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60" name="TextBox 8"/>
          <p:cNvSpPr txBox="1"/>
          <p:nvPr/>
        </p:nvSpPr>
        <p:spPr>
          <a:xfrm>
            <a:off x="3347864" y="1052736"/>
            <a:ext cx="18722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Date du jour &lt; Date </a:t>
            </a:r>
            <a:r>
              <a:rPr lang="en-US" sz="1400" b="1" dirty="0" err="1" smtClean="0">
                <a:solidFill>
                  <a:schemeClr val="tx2">
                    <a:lumMod val="75000"/>
                  </a:schemeClr>
                </a:solidFill>
              </a:rPr>
              <a:t>d’installation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tx2">
                    <a:lumMod val="75000"/>
                  </a:schemeClr>
                </a:solidFill>
              </a:rPr>
              <a:t>prévisonnelle</a:t>
            </a:r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1" name="TextBox 8"/>
          <p:cNvSpPr txBox="1"/>
          <p:nvPr/>
        </p:nvSpPr>
        <p:spPr>
          <a:xfrm>
            <a:off x="7522804" y="3501008"/>
            <a:ext cx="15857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" dirty="0" smtClean="0">
                <a:solidFill>
                  <a:srgbClr val="002060"/>
                </a:solidFill>
                <a:sym typeface="Wingdings"/>
              </a:rPr>
              <a:t></a:t>
            </a:r>
            <a:r>
              <a:rPr lang="fr-FR" sz="800" dirty="0" smtClean="0">
                <a:solidFill>
                  <a:srgbClr val="002060"/>
                </a:solidFill>
              </a:rPr>
              <a:t>Le </a:t>
            </a:r>
            <a:r>
              <a:rPr lang="fr-FR" sz="800" dirty="0" err="1" smtClean="0">
                <a:solidFill>
                  <a:srgbClr val="002060"/>
                </a:solidFill>
              </a:rPr>
              <a:t>workflow</a:t>
            </a:r>
            <a:r>
              <a:rPr lang="fr-FR" sz="800" dirty="0" smtClean="0">
                <a:solidFill>
                  <a:srgbClr val="002060"/>
                </a:solidFill>
              </a:rPr>
              <a:t> ne bloque pas si le matériel soumis au stock n’est pas disponible. La personne en charge du dossier a toujours la possibilité de visualiser le niveau de stock via l’onglet matériel. Il peut donc valider le passage à l’étape suivante sans blocage. Par contre, le blocage, si le stock n’est pas disponible interviendra au niveau du traitement du BL.</a:t>
            </a:r>
          </a:p>
        </p:txBody>
      </p:sp>
    </p:spTree>
    <p:extLst>
      <p:ext uri="{BB962C8B-B14F-4D97-AF65-F5344CB8AC3E}">
        <p14:creationId xmlns:p14="http://schemas.microsoft.com/office/powerpoint/2010/main" xmlns="" val="3477975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211960" y="72008"/>
            <a:ext cx="4824536" cy="5486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2" name="TextBox 8"/>
          <p:cNvSpPr txBox="1"/>
          <p:nvPr/>
        </p:nvSpPr>
        <p:spPr>
          <a:xfrm>
            <a:off x="4355976" y="18864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LIENS INTER MODULE PROPOSES</a:t>
            </a:r>
          </a:p>
        </p:txBody>
      </p:sp>
      <p:sp>
        <p:nvSpPr>
          <p:cNvPr id="40" name="TextBox 5"/>
          <p:cNvSpPr txBox="1"/>
          <p:nvPr/>
        </p:nvSpPr>
        <p:spPr>
          <a:xfrm>
            <a:off x="192035" y="4302429"/>
            <a:ext cx="856895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ONGLET FINANCIER</a:t>
            </a:r>
            <a:endParaRPr lang="en-US" sz="1200" b="1" dirty="0"/>
          </a:p>
        </p:txBody>
      </p:sp>
      <p:sp>
        <p:nvSpPr>
          <p:cNvPr id="41" name="TextBox 8"/>
          <p:cNvSpPr txBox="1"/>
          <p:nvPr/>
        </p:nvSpPr>
        <p:spPr>
          <a:xfrm>
            <a:off x="4656531" y="1206085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</a:t>
            </a:r>
            <a:r>
              <a:rPr lang="fr-FR" sz="1200" b="1" dirty="0" smtClean="0"/>
              <a:t>cadeau » sélectionnée</a:t>
            </a:r>
            <a:r>
              <a:rPr lang="fr-FR" sz="1200" dirty="0" smtClean="0"/>
              <a:t> »,  vous avez la possibilité de créer un BL rattaché au dossier via l’icône </a:t>
            </a:r>
          </a:p>
        </p:txBody>
      </p:sp>
      <p:pic>
        <p:nvPicPr>
          <p:cNvPr id="42" name="Image 41" descr="document_48x4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76611" y="1638133"/>
            <a:ext cx="457264" cy="457264"/>
          </a:xfrm>
          <a:prstGeom prst="rect">
            <a:avLst/>
          </a:prstGeom>
        </p:spPr>
      </p:pic>
      <p:pic>
        <p:nvPicPr>
          <p:cNvPr id="54" name="Image 53" descr="stock-market_48x4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73466" y="3222309"/>
            <a:ext cx="457264" cy="457264"/>
          </a:xfrm>
          <a:prstGeom prst="rect">
            <a:avLst/>
          </a:prstGeom>
        </p:spPr>
      </p:pic>
      <p:sp>
        <p:nvSpPr>
          <p:cNvPr id="55" name="TextBox 8"/>
          <p:cNvSpPr txBox="1"/>
          <p:nvPr/>
        </p:nvSpPr>
        <p:spPr>
          <a:xfrm>
            <a:off x="82458" y="2790261"/>
            <a:ext cx="46085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</a:t>
            </a:r>
            <a:r>
              <a:rPr lang="fr-FR" sz="1200" b="1" dirty="0" smtClean="0"/>
              <a:t> Date d'installation validée avec le client</a:t>
            </a:r>
            <a:r>
              <a:rPr lang="fr-FR" sz="1200" dirty="0" smtClean="0"/>
              <a:t> » sélectionnée,  vous avez la possibilité de créer un TICKET d’installation rattaché au dossier via l’icône </a:t>
            </a:r>
          </a:p>
        </p:txBody>
      </p:sp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00746" y="1710141"/>
            <a:ext cx="246079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78802" y="3294317"/>
            <a:ext cx="205379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TextBox 8"/>
          <p:cNvSpPr txBox="1"/>
          <p:nvPr/>
        </p:nvSpPr>
        <p:spPr>
          <a:xfrm>
            <a:off x="120027" y="1206085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 </a:t>
            </a:r>
            <a:r>
              <a:rPr lang="fr-FR" sz="1200" b="1" dirty="0" smtClean="0"/>
              <a:t>Identification matériel</a:t>
            </a:r>
            <a:r>
              <a:rPr lang="fr-FR" sz="1200" dirty="0" smtClean="0"/>
              <a:t>»,  vous avez la possibilité de créer un BL de livraison rattaché au dossier via l’icône </a:t>
            </a:r>
          </a:p>
        </p:txBody>
      </p:sp>
      <p:pic>
        <p:nvPicPr>
          <p:cNvPr id="60" name="Image 59" descr="document_48x4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34425" y="1663349"/>
            <a:ext cx="457264" cy="457264"/>
          </a:xfrm>
          <a:prstGeom prst="rect">
            <a:avLst/>
          </a:prstGeom>
        </p:spPr>
      </p:pic>
      <p:pic>
        <p:nvPicPr>
          <p:cNvPr id="61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36251" y="1854157"/>
            <a:ext cx="2304256" cy="635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" name="TextBox 5"/>
          <p:cNvSpPr txBox="1"/>
          <p:nvPr/>
        </p:nvSpPr>
        <p:spPr>
          <a:xfrm>
            <a:off x="192035" y="702029"/>
            <a:ext cx="8496944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ONGLET DEMARCHE</a:t>
            </a:r>
            <a:endParaRPr lang="en-US" sz="1200" b="1" dirty="0"/>
          </a:p>
        </p:txBody>
      </p:sp>
      <p:pic>
        <p:nvPicPr>
          <p:cNvPr id="63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8099" y="5617239"/>
            <a:ext cx="2435293" cy="53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TextBox 8"/>
          <p:cNvSpPr txBox="1"/>
          <p:nvPr/>
        </p:nvSpPr>
        <p:spPr>
          <a:xfrm>
            <a:off x="480067" y="4662469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 </a:t>
            </a:r>
            <a:r>
              <a:rPr lang="fr-FR" sz="1200" b="1" dirty="0" smtClean="0"/>
              <a:t>Identification matériel</a:t>
            </a:r>
            <a:r>
              <a:rPr lang="fr-FR" sz="1200" dirty="0" smtClean="0"/>
              <a:t>»,  vous avez la possibilité de créer un DEVIS / PROFORMAT / FACTURE rattachés au dossier via l’icône </a:t>
            </a:r>
          </a:p>
        </p:txBody>
      </p:sp>
      <p:pic>
        <p:nvPicPr>
          <p:cNvPr id="65" name="Image 64" descr="euro_32x32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127552" y="5149714"/>
            <a:ext cx="304843" cy="304843"/>
          </a:xfrm>
          <a:prstGeom prst="rect">
            <a:avLst/>
          </a:prstGeom>
        </p:spPr>
      </p:pic>
      <p:sp>
        <p:nvSpPr>
          <p:cNvPr id="66" name="TextBox 8"/>
          <p:cNvSpPr txBox="1"/>
          <p:nvPr/>
        </p:nvSpPr>
        <p:spPr>
          <a:xfrm>
            <a:off x="5143644" y="4662469"/>
            <a:ext cx="35283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c’est un </a:t>
            </a:r>
            <a:r>
              <a:rPr lang="fr-FR" sz="1200" b="1" dirty="0" smtClean="0"/>
              <a:t>paiement financé </a:t>
            </a:r>
            <a:r>
              <a:rPr lang="fr-FR" sz="1200" dirty="0" smtClean="0"/>
              <a:t>(case à cocher « paiement comptant » non coché,  vous avez la possibilité de créer une facture rattachée au dossier pour l’organisme financier via l’icône </a:t>
            </a:r>
          </a:p>
        </p:txBody>
      </p:sp>
      <p:pic>
        <p:nvPicPr>
          <p:cNvPr id="67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43644" y="5670581"/>
            <a:ext cx="3833367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Image 69" descr="euro_32x32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519908" y="5310541"/>
            <a:ext cx="304843" cy="304843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5724128" y="3429000"/>
            <a:ext cx="3240360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C00000"/>
                </a:solidFill>
              </a:rPr>
              <a:t>Si vous annuler une facture, un BL ou un TICKET, l’application vous permettra d’effectuer une nouvelle création si besoin</a:t>
            </a:r>
            <a:endParaRPr lang="fr-FR" sz="1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7975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283968" y="72008"/>
            <a:ext cx="4752528" cy="5486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76" name="Flèche droite 75"/>
          <p:cNvSpPr/>
          <p:nvPr/>
        </p:nvSpPr>
        <p:spPr>
          <a:xfrm rot="16200000">
            <a:off x="-281058" y="3169491"/>
            <a:ext cx="4608512" cy="10950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737828" y="908720"/>
            <a:ext cx="2627784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827584" y="6093296"/>
            <a:ext cx="2448272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" name="TextBox 5"/>
          <p:cNvSpPr txBox="1"/>
          <p:nvPr/>
        </p:nvSpPr>
        <p:spPr>
          <a:xfrm>
            <a:off x="899592" y="6165304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CREATION DOSSIER</a:t>
            </a:r>
            <a:endParaRPr lang="en-US" sz="1200" b="1" dirty="0"/>
          </a:p>
        </p:txBody>
      </p:sp>
      <p:sp>
        <p:nvSpPr>
          <p:cNvPr id="10" name="TextBox 5"/>
          <p:cNvSpPr txBox="1"/>
          <p:nvPr/>
        </p:nvSpPr>
        <p:spPr>
          <a:xfrm>
            <a:off x="413284" y="5362183"/>
            <a:ext cx="327687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FINANCEMENT</a:t>
            </a:r>
            <a:endParaRPr lang="en-US" sz="1200" b="1" dirty="0"/>
          </a:p>
        </p:txBody>
      </p:sp>
      <p:sp>
        <p:nvSpPr>
          <p:cNvPr id="12" name="TextBox 5"/>
          <p:cNvSpPr txBox="1"/>
          <p:nvPr/>
        </p:nvSpPr>
        <p:spPr>
          <a:xfrm>
            <a:off x="431540" y="4725144"/>
            <a:ext cx="324036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ADMINISTRATIF / COMMANDE</a:t>
            </a:r>
            <a:endParaRPr lang="en-US" sz="1200" b="1" dirty="0"/>
          </a:p>
        </p:txBody>
      </p:sp>
      <p:sp>
        <p:nvSpPr>
          <p:cNvPr id="14" name="TextBox 5"/>
          <p:cNvSpPr txBox="1"/>
          <p:nvPr/>
        </p:nvSpPr>
        <p:spPr>
          <a:xfrm>
            <a:off x="413284" y="3356992"/>
            <a:ext cx="327687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LIVRAISON – PREPARER INSTALLATION</a:t>
            </a:r>
            <a:endParaRPr lang="en-US" sz="1200" b="1" dirty="0"/>
          </a:p>
        </p:txBody>
      </p:sp>
      <p:sp>
        <p:nvSpPr>
          <p:cNvPr id="17" name="TextBox 5"/>
          <p:cNvSpPr txBox="1"/>
          <p:nvPr/>
        </p:nvSpPr>
        <p:spPr>
          <a:xfrm>
            <a:off x="899592" y="980728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DOSSIER CLOTURE</a:t>
            </a:r>
            <a:endParaRPr lang="en-US" sz="1200" b="1" dirty="0"/>
          </a:p>
        </p:txBody>
      </p:sp>
      <p:sp>
        <p:nvSpPr>
          <p:cNvPr id="18" name="Rectangle 17"/>
          <p:cNvSpPr/>
          <p:nvPr/>
        </p:nvSpPr>
        <p:spPr>
          <a:xfrm>
            <a:off x="737828" y="188640"/>
            <a:ext cx="2627784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TextBox 5"/>
          <p:cNvSpPr txBox="1"/>
          <p:nvPr/>
        </p:nvSpPr>
        <p:spPr>
          <a:xfrm>
            <a:off x="899592" y="260648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DOSSIER ANNULE</a:t>
            </a:r>
            <a:endParaRPr lang="en-US" sz="1200" b="1" dirty="0"/>
          </a:p>
        </p:txBody>
      </p:sp>
      <p:sp>
        <p:nvSpPr>
          <p:cNvPr id="44" name="TextBox 5"/>
          <p:cNvSpPr txBox="1"/>
          <p:nvPr/>
        </p:nvSpPr>
        <p:spPr>
          <a:xfrm>
            <a:off x="413284" y="2697887"/>
            <a:ext cx="327687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INSTALLATION</a:t>
            </a:r>
            <a:endParaRPr lang="en-US" sz="1200" b="1" dirty="0"/>
          </a:p>
        </p:txBody>
      </p:sp>
      <p:sp>
        <p:nvSpPr>
          <p:cNvPr id="46" name="TextBox 5"/>
          <p:cNvSpPr txBox="1"/>
          <p:nvPr/>
        </p:nvSpPr>
        <p:spPr>
          <a:xfrm>
            <a:off x="413284" y="1988840"/>
            <a:ext cx="327687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CONTRAT  - FACTURATION</a:t>
            </a:r>
            <a:endParaRPr lang="en-US" sz="1200" b="1" dirty="0"/>
          </a:p>
        </p:txBody>
      </p:sp>
      <p:sp>
        <p:nvSpPr>
          <p:cNvPr id="51" name="TextBox 8"/>
          <p:cNvSpPr txBox="1"/>
          <p:nvPr/>
        </p:nvSpPr>
        <p:spPr>
          <a:xfrm>
            <a:off x="4283968" y="1484784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59" name="TextBox 5"/>
          <p:cNvSpPr txBox="1"/>
          <p:nvPr/>
        </p:nvSpPr>
        <p:spPr>
          <a:xfrm>
            <a:off x="395536" y="4066039"/>
            <a:ext cx="3312368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RECEPT MARCHANDISE - LOGISTIQUE</a:t>
            </a:r>
            <a:endParaRPr lang="en-US" sz="1200" b="1" dirty="0"/>
          </a:p>
        </p:txBody>
      </p:sp>
      <p:sp>
        <p:nvSpPr>
          <p:cNvPr id="68" name="Flèche droite rayée 67"/>
          <p:cNvSpPr/>
          <p:nvPr/>
        </p:nvSpPr>
        <p:spPr>
          <a:xfrm>
            <a:off x="3743908" y="4365104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58" name="Flèche droite rayée 57"/>
          <p:cNvSpPr/>
          <p:nvPr/>
        </p:nvSpPr>
        <p:spPr>
          <a:xfrm>
            <a:off x="3743908" y="2276872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60" name="Flèche droite rayée 59"/>
          <p:cNvSpPr/>
          <p:nvPr/>
        </p:nvSpPr>
        <p:spPr>
          <a:xfrm>
            <a:off x="3743908" y="3645024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62" name="Flèche droite rayée 61"/>
          <p:cNvSpPr/>
          <p:nvPr/>
        </p:nvSpPr>
        <p:spPr>
          <a:xfrm>
            <a:off x="3743908" y="1484784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69" name="Flèche droite rayée 68"/>
          <p:cNvSpPr/>
          <p:nvPr/>
        </p:nvSpPr>
        <p:spPr>
          <a:xfrm>
            <a:off x="3743908" y="2996952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70" name="Flèche droite rayée 69"/>
          <p:cNvSpPr/>
          <p:nvPr/>
        </p:nvSpPr>
        <p:spPr>
          <a:xfrm>
            <a:off x="3743908" y="4941168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71" name="Flèche droite rayée 70"/>
          <p:cNvSpPr/>
          <p:nvPr/>
        </p:nvSpPr>
        <p:spPr>
          <a:xfrm>
            <a:off x="3743908" y="5733256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75" name="TextBox 8"/>
          <p:cNvSpPr txBox="1"/>
          <p:nvPr/>
        </p:nvSpPr>
        <p:spPr>
          <a:xfrm>
            <a:off x="4283968" y="2276872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77" name="TextBox 8"/>
          <p:cNvSpPr txBox="1"/>
          <p:nvPr/>
        </p:nvSpPr>
        <p:spPr>
          <a:xfrm>
            <a:off x="4283968" y="2996952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78" name="TextBox 8"/>
          <p:cNvSpPr txBox="1"/>
          <p:nvPr/>
        </p:nvSpPr>
        <p:spPr>
          <a:xfrm>
            <a:off x="4283968" y="3717032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79" name="TextBox 8"/>
          <p:cNvSpPr txBox="1"/>
          <p:nvPr/>
        </p:nvSpPr>
        <p:spPr>
          <a:xfrm>
            <a:off x="4283968" y="4437112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80" name="TextBox 8"/>
          <p:cNvSpPr txBox="1"/>
          <p:nvPr/>
        </p:nvSpPr>
        <p:spPr>
          <a:xfrm>
            <a:off x="4283968" y="5013176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81" name="TextBox 8"/>
          <p:cNvSpPr txBox="1"/>
          <p:nvPr/>
        </p:nvSpPr>
        <p:spPr>
          <a:xfrm>
            <a:off x="4283968" y="5805264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82" name="TextBox 8"/>
          <p:cNvSpPr txBox="1"/>
          <p:nvPr/>
        </p:nvSpPr>
        <p:spPr>
          <a:xfrm>
            <a:off x="4355976" y="18864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ACTIONS EXCECUTEES SUR TRANSITION D’ETAPE</a:t>
            </a:r>
          </a:p>
        </p:txBody>
      </p:sp>
      <p:sp>
        <p:nvSpPr>
          <p:cNvPr id="30" name="TextBox 8"/>
          <p:cNvSpPr txBox="1"/>
          <p:nvPr/>
        </p:nvSpPr>
        <p:spPr>
          <a:xfrm>
            <a:off x="827584" y="6525344"/>
            <a:ext cx="432048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400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395536" y="5661248"/>
            <a:ext cx="432048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400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2" name="TextBox 8"/>
          <p:cNvSpPr txBox="1"/>
          <p:nvPr/>
        </p:nvSpPr>
        <p:spPr>
          <a:xfrm>
            <a:off x="395536" y="5013176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410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3" name="TextBox 8"/>
          <p:cNvSpPr txBox="1"/>
          <p:nvPr/>
        </p:nvSpPr>
        <p:spPr>
          <a:xfrm>
            <a:off x="395536" y="4365104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415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4" name="TextBox 8"/>
          <p:cNvSpPr txBox="1"/>
          <p:nvPr/>
        </p:nvSpPr>
        <p:spPr>
          <a:xfrm>
            <a:off x="395536" y="3645024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420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5" name="TextBox 8"/>
          <p:cNvSpPr txBox="1"/>
          <p:nvPr/>
        </p:nvSpPr>
        <p:spPr>
          <a:xfrm>
            <a:off x="395536" y="2996952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425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6" name="TextBox 8"/>
          <p:cNvSpPr txBox="1"/>
          <p:nvPr/>
        </p:nvSpPr>
        <p:spPr>
          <a:xfrm>
            <a:off x="395536" y="2276872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430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7" name="TextBox 8"/>
          <p:cNvSpPr txBox="1"/>
          <p:nvPr/>
        </p:nvSpPr>
        <p:spPr>
          <a:xfrm>
            <a:off x="755576" y="1340768"/>
            <a:ext cx="39553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495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8" name="TextBox 8"/>
          <p:cNvSpPr txBox="1"/>
          <p:nvPr/>
        </p:nvSpPr>
        <p:spPr>
          <a:xfrm>
            <a:off x="755576" y="620688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498</a:t>
            </a:r>
            <a:endParaRPr lang="en-US" sz="1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7975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1887</TotalTime>
  <Words>465</Words>
  <Application>Microsoft Office PowerPoint</Application>
  <PresentationFormat>Affichage à l'écran (4:3)</PresentationFormat>
  <Paragraphs>84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Office Theme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</dc:creator>
  <cp:lastModifiedBy>yveshaddad53@gmail.com</cp:lastModifiedBy>
  <cp:revision>160</cp:revision>
  <dcterms:created xsi:type="dcterms:W3CDTF">2012-12-19T15:45:09Z</dcterms:created>
  <dcterms:modified xsi:type="dcterms:W3CDTF">2013-09-16T13:37:27Z</dcterms:modified>
</cp:coreProperties>
</file>