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09/09/2013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 rot="1835288">
            <a:off x="2275768" y="4745771"/>
            <a:ext cx="2669344" cy="1313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lèche droite 60"/>
          <p:cNvSpPr/>
          <p:nvPr/>
        </p:nvSpPr>
        <p:spPr>
          <a:xfrm rot="18160375">
            <a:off x="2974177" y="3273009"/>
            <a:ext cx="5170850" cy="159769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èche droite 38"/>
          <p:cNvSpPr/>
          <p:nvPr/>
        </p:nvSpPr>
        <p:spPr>
          <a:xfrm rot="18213946">
            <a:off x="1214382" y="2741617"/>
            <a:ext cx="4374336" cy="161482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964946" y="980728"/>
            <a:ext cx="3384376" cy="648072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588224" y="5445224"/>
            <a:ext cx="2448272" cy="12241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51520" y="5517232"/>
            <a:ext cx="2627784" cy="648072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431032" y="5589240"/>
            <a:ext cx="230425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DEVIS</a:t>
            </a:r>
          </a:p>
          <a:p>
            <a:pPr algn="ctr"/>
            <a:r>
              <a:rPr lang="fr-FR" sz="1400" dirty="0" smtClean="0"/>
              <a:t>CREATION PROFORMA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4653136"/>
            <a:ext cx="41044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1 ligne de commande au minimum renseignée</a:t>
            </a:r>
          </a:p>
          <a:p>
            <a:pPr>
              <a:buFontTx/>
              <a:buChar char="-"/>
            </a:pPr>
            <a:r>
              <a:rPr lang="fr-FR" sz="1400" dirty="0" smtClean="0"/>
              <a:t> Date d’émission </a:t>
            </a:r>
            <a:r>
              <a:rPr lang="fr-FR" sz="1400" i="1" dirty="0" smtClean="0"/>
              <a:t>(c’est la validation)</a:t>
            </a:r>
          </a:p>
          <a:p>
            <a:pPr>
              <a:buFontTx/>
              <a:buChar char="-"/>
            </a:pPr>
            <a:r>
              <a:rPr lang="fr-FR" sz="1400" dirty="0" smtClean="0"/>
              <a:t> Date d’envoi</a:t>
            </a:r>
          </a:p>
        </p:txBody>
      </p:sp>
      <p:sp>
        <p:nvSpPr>
          <p:cNvPr id="10" name="TextBox 5"/>
          <p:cNvSpPr txBox="1"/>
          <p:nvPr/>
        </p:nvSpPr>
        <p:spPr>
          <a:xfrm>
            <a:off x="1156634" y="3861048"/>
            <a:ext cx="319934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ATTENTE APPROBATION </a:t>
            </a:r>
            <a:r>
              <a:rPr lang="fr-FR" sz="1600" i="1" dirty="0" smtClean="0">
                <a:solidFill>
                  <a:schemeClr val="bg1">
                    <a:lumMod val="65000"/>
                  </a:schemeClr>
                </a:solidFill>
              </a:rPr>
              <a:t>(du client)</a:t>
            </a:r>
            <a:r>
              <a:rPr lang="fr-FR" sz="1600" b="1" dirty="0" smtClean="0"/>
              <a:t> </a:t>
            </a:r>
            <a:endParaRPr lang="en-US" sz="1600" dirty="0"/>
          </a:p>
        </p:txBody>
      </p:sp>
      <p:sp>
        <p:nvSpPr>
          <p:cNvPr id="11" name="TextBox 8"/>
          <p:cNvSpPr txBox="1"/>
          <p:nvPr/>
        </p:nvSpPr>
        <p:spPr>
          <a:xfrm>
            <a:off x="2339752" y="2996952"/>
            <a:ext cx="2767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Date d’acceptation (ou approbation)  du client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6660232" y="5517232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err="1" smtClean="0">
                <a:latin typeface="Impact" pitchFamily="34" charset="0"/>
              </a:rPr>
              <a:t>Workflow</a:t>
            </a:r>
            <a:r>
              <a:rPr lang="fr-FR" sz="1600" dirty="0" smtClean="0">
                <a:latin typeface="Impact" pitchFamily="34" charset="0"/>
              </a:rPr>
              <a:t> de vie d’un</a:t>
            </a:r>
          </a:p>
          <a:p>
            <a:pPr algn="ctr"/>
            <a:r>
              <a:rPr lang="fr-FR" sz="1600" dirty="0" smtClean="0">
                <a:latin typeface="Impact" pitchFamily="34" charset="0"/>
              </a:rPr>
              <a:t> DEVIS / FACTURE</a:t>
            </a:r>
            <a:endParaRPr lang="fr-FR" sz="16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4108962" y="1052736"/>
            <a:ext cx="302433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DEVIS / PROFORMA / FACTURE CLOTURE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425394" y="188640"/>
            <a:ext cx="3419872" cy="648072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604906" y="260648"/>
            <a:ext cx="3096344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DEVIS / PROFORMA / FACTURE ANNULE</a:t>
            </a:r>
            <a:endParaRPr lang="en-US" sz="1400" dirty="0"/>
          </a:p>
        </p:txBody>
      </p:sp>
      <p:sp>
        <p:nvSpPr>
          <p:cNvPr id="20" name="Flèche en arc 40"/>
          <p:cNvSpPr/>
          <p:nvPr/>
        </p:nvSpPr>
        <p:spPr>
          <a:xfrm rot="18534262">
            <a:off x="1294757" y="4464833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1087452" y="422108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59" name="Groupe 58"/>
          <p:cNvGrpSpPr/>
          <p:nvPr/>
        </p:nvGrpSpPr>
        <p:grpSpPr>
          <a:xfrm>
            <a:off x="251520" y="1340768"/>
            <a:ext cx="2736304" cy="772343"/>
            <a:chOff x="179512" y="1750750"/>
            <a:chExt cx="3168352" cy="700335"/>
          </a:xfrm>
        </p:grpSpPr>
        <p:sp>
          <p:nvSpPr>
            <p:cNvPr id="23" name="TextBox 8"/>
            <p:cNvSpPr txBox="1"/>
            <p:nvPr/>
          </p:nvSpPr>
          <p:spPr>
            <a:xfrm>
              <a:off x="323528" y="1916832"/>
              <a:ext cx="25202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323528" y="2060848"/>
              <a:ext cx="30243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323528" y="2204864"/>
              <a:ext cx="187220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179512" y="1750750"/>
              <a:ext cx="31683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27" name="Flèche en arc 40"/>
          <p:cNvSpPr/>
          <p:nvPr/>
        </p:nvSpPr>
        <p:spPr>
          <a:xfrm rot="18256384">
            <a:off x="1970992" y="2880657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8045596" y="6381328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1691680" y="188640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 passage en </a:t>
            </a:r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statut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ANNULE avec une justification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915816" y="5631051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3964946" y="4221088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705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7380312" y="1196752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6876256" y="40466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1619672" y="256490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Date du jour &lt; Date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d’échance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07704" y="6237312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0" name="TextBox 5"/>
          <p:cNvSpPr txBox="1"/>
          <p:nvPr/>
        </p:nvSpPr>
        <p:spPr>
          <a:xfrm>
            <a:off x="2015208" y="6309320"/>
            <a:ext cx="230425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FACTURE</a:t>
            </a:r>
            <a:endParaRPr lang="en-US" sz="1400" dirty="0"/>
          </a:p>
        </p:txBody>
      </p:sp>
      <p:sp>
        <p:nvSpPr>
          <p:cNvPr id="51" name="TextBox 8"/>
          <p:cNvSpPr txBox="1"/>
          <p:nvPr/>
        </p:nvSpPr>
        <p:spPr>
          <a:xfrm>
            <a:off x="4572000" y="6351131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750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54" name="TextBox 5"/>
          <p:cNvSpPr txBox="1"/>
          <p:nvPr/>
        </p:nvSpPr>
        <p:spPr>
          <a:xfrm>
            <a:off x="4541010" y="3861048"/>
            <a:ext cx="3096344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ATTENTE REGLEMENT </a:t>
            </a:r>
            <a:r>
              <a:rPr lang="fr-FR" sz="1600" i="1" dirty="0" smtClean="0">
                <a:solidFill>
                  <a:schemeClr val="bg1">
                    <a:lumMod val="65000"/>
                  </a:schemeClr>
                </a:solidFill>
              </a:rPr>
              <a:t>(du client)</a:t>
            </a:r>
            <a:endParaRPr lang="en-US" sz="1600" dirty="0"/>
          </a:p>
        </p:txBody>
      </p:sp>
      <p:sp>
        <p:nvSpPr>
          <p:cNvPr id="58" name="TextBox 8"/>
          <p:cNvSpPr txBox="1"/>
          <p:nvPr/>
        </p:nvSpPr>
        <p:spPr>
          <a:xfrm>
            <a:off x="5148064" y="3140968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/>
              <a:t>- Date de règlement</a:t>
            </a:r>
            <a:endParaRPr lang="en-US" sz="1400" dirty="0"/>
          </a:p>
        </p:txBody>
      </p:sp>
      <p:sp>
        <p:nvSpPr>
          <p:cNvPr id="60" name="TextBox 8"/>
          <p:cNvSpPr txBox="1"/>
          <p:nvPr/>
        </p:nvSpPr>
        <p:spPr>
          <a:xfrm>
            <a:off x="7308304" y="4221088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755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4" name="Flèche en arc 40"/>
          <p:cNvSpPr/>
          <p:nvPr/>
        </p:nvSpPr>
        <p:spPr>
          <a:xfrm rot="17206147" flipV="1">
            <a:off x="6483749" y="3031544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Flèche en arc 40"/>
          <p:cNvSpPr/>
          <p:nvPr/>
        </p:nvSpPr>
        <p:spPr>
          <a:xfrm rot="18095974" flipV="1">
            <a:off x="5218271" y="4822984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7" name="TextBox 8"/>
          <p:cNvSpPr txBox="1"/>
          <p:nvPr/>
        </p:nvSpPr>
        <p:spPr>
          <a:xfrm>
            <a:off x="5724128" y="522920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2" name="ZoneTexte 34"/>
          <p:cNvSpPr txBox="1"/>
          <p:nvPr/>
        </p:nvSpPr>
        <p:spPr>
          <a:xfrm>
            <a:off x="7282350" y="6093296"/>
            <a:ext cx="10340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FF0000"/>
                </a:solidFill>
                <a:latin typeface="Impact" pitchFamily="34" charset="0"/>
              </a:rPr>
              <a:t>STANDARD</a:t>
            </a:r>
            <a:endParaRPr lang="fr-FR" sz="1600" dirty="0">
              <a:solidFill>
                <a:srgbClr val="FF0000"/>
              </a:solidFill>
              <a:latin typeface="Impact" pitchFamily="34" charset="0"/>
            </a:endParaRPr>
          </a:p>
        </p:txBody>
      </p:sp>
      <p:cxnSp>
        <p:nvCxnSpPr>
          <p:cNvPr id="43" name="Connecteur droit avec flèche 42"/>
          <p:cNvCxnSpPr/>
          <p:nvPr/>
        </p:nvCxnSpPr>
        <p:spPr>
          <a:xfrm>
            <a:off x="1115616" y="3573016"/>
            <a:ext cx="216024" cy="21602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8"/>
          <p:cNvSpPr txBox="1"/>
          <p:nvPr/>
        </p:nvSpPr>
        <p:spPr>
          <a:xfrm>
            <a:off x="107504" y="2634297"/>
            <a:ext cx="11521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 smtClean="0">
                <a:solidFill>
                  <a:srgbClr val="7030A0"/>
                </a:solidFill>
              </a:rPr>
              <a:t>A </a:t>
            </a:r>
            <a:r>
              <a:rPr lang="en-US" sz="1100" i="1" dirty="0" err="1" smtClean="0">
                <a:solidFill>
                  <a:srgbClr val="7030A0"/>
                </a:solidFill>
              </a:rPr>
              <a:t>partir</a:t>
            </a:r>
            <a:r>
              <a:rPr lang="en-US" sz="1100" i="1" dirty="0" smtClean="0">
                <a:solidFill>
                  <a:srgbClr val="7030A0"/>
                </a:solidFill>
              </a:rPr>
              <a:t> de </a:t>
            </a:r>
            <a:r>
              <a:rPr lang="en-US" sz="1100" i="1" dirty="0" err="1" smtClean="0">
                <a:solidFill>
                  <a:srgbClr val="7030A0"/>
                </a:solidFill>
              </a:rPr>
              <a:t>cette</a:t>
            </a:r>
            <a:r>
              <a:rPr lang="en-US" sz="1100" i="1" dirty="0" smtClean="0">
                <a:solidFill>
                  <a:srgbClr val="7030A0"/>
                </a:solidFill>
              </a:rPr>
              <a:t> </a:t>
            </a:r>
            <a:r>
              <a:rPr lang="en-US" sz="1100" i="1" dirty="0" err="1" smtClean="0">
                <a:solidFill>
                  <a:srgbClr val="7030A0"/>
                </a:solidFill>
              </a:rPr>
              <a:t>étape</a:t>
            </a:r>
            <a:r>
              <a:rPr lang="en-US" sz="1100" i="1" dirty="0" smtClean="0">
                <a:solidFill>
                  <a:srgbClr val="7030A0"/>
                </a:solidFill>
              </a:rPr>
              <a:t>, plus de </a:t>
            </a:r>
            <a:r>
              <a:rPr lang="en-US" sz="1100" i="1" dirty="0" err="1" smtClean="0">
                <a:solidFill>
                  <a:srgbClr val="7030A0"/>
                </a:solidFill>
              </a:rPr>
              <a:t>posiibilité</a:t>
            </a:r>
            <a:r>
              <a:rPr lang="en-US" sz="1100" i="1" dirty="0" smtClean="0">
                <a:solidFill>
                  <a:srgbClr val="7030A0"/>
                </a:solidFill>
              </a:rPr>
              <a:t> modifier la pièce de </a:t>
            </a:r>
            <a:r>
              <a:rPr lang="en-US" sz="1100" i="1" dirty="0" err="1" smtClean="0">
                <a:solidFill>
                  <a:srgbClr val="7030A0"/>
                </a:solidFill>
              </a:rPr>
              <a:t>facturation</a:t>
            </a:r>
            <a:endParaRPr lang="en-US" sz="1100" i="1" dirty="0">
              <a:solidFill>
                <a:srgbClr val="7030A0"/>
              </a:solidFill>
            </a:endParaRPr>
          </a:p>
        </p:txBody>
      </p:sp>
      <p:cxnSp>
        <p:nvCxnSpPr>
          <p:cNvPr id="49" name="Connecteur droit avec flèche 48"/>
          <p:cNvCxnSpPr/>
          <p:nvPr/>
        </p:nvCxnSpPr>
        <p:spPr>
          <a:xfrm flipH="1">
            <a:off x="7740352" y="3861048"/>
            <a:ext cx="144016" cy="21602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"/>
          <p:cNvSpPr txBox="1"/>
          <p:nvPr/>
        </p:nvSpPr>
        <p:spPr>
          <a:xfrm>
            <a:off x="7956376" y="3284984"/>
            <a:ext cx="10081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 smtClean="0">
                <a:solidFill>
                  <a:srgbClr val="7030A0"/>
                </a:solidFill>
              </a:rPr>
              <a:t>A </a:t>
            </a:r>
            <a:r>
              <a:rPr lang="en-US" sz="1100" i="1" dirty="0" err="1" smtClean="0">
                <a:solidFill>
                  <a:srgbClr val="7030A0"/>
                </a:solidFill>
              </a:rPr>
              <a:t>partir</a:t>
            </a:r>
            <a:r>
              <a:rPr lang="en-US" sz="1100" i="1" dirty="0" smtClean="0">
                <a:solidFill>
                  <a:srgbClr val="7030A0"/>
                </a:solidFill>
              </a:rPr>
              <a:t> de </a:t>
            </a:r>
            <a:r>
              <a:rPr lang="en-US" sz="1100" i="1" dirty="0" err="1" smtClean="0">
                <a:solidFill>
                  <a:srgbClr val="7030A0"/>
                </a:solidFill>
              </a:rPr>
              <a:t>cette</a:t>
            </a:r>
            <a:r>
              <a:rPr lang="en-US" sz="1100" i="1" dirty="0" smtClean="0">
                <a:solidFill>
                  <a:srgbClr val="7030A0"/>
                </a:solidFill>
              </a:rPr>
              <a:t> </a:t>
            </a:r>
            <a:r>
              <a:rPr lang="en-US" sz="1100" i="1" dirty="0" err="1" smtClean="0">
                <a:solidFill>
                  <a:srgbClr val="7030A0"/>
                </a:solidFill>
              </a:rPr>
              <a:t>étape</a:t>
            </a:r>
            <a:r>
              <a:rPr lang="en-US" sz="1100" i="1" dirty="0" smtClean="0">
                <a:solidFill>
                  <a:srgbClr val="7030A0"/>
                </a:solidFill>
              </a:rPr>
              <a:t>, plus de </a:t>
            </a:r>
            <a:r>
              <a:rPr lang="en-US" sz="1100" i="1" dirty="0" err="1" smtClean="0">
                <a:solidFill>
                  <a:srgbClr val="7030A0"/>
                </a:solidFill>
              </a:rPr>
              <a:t>posiibilité</a:t>
            </a:r>
            <a:r>
              <a:rPr lang="en-US" sz="1100" i="1" dirty="0" smtClean="0">
                <a:solidFill>
                  <a:srgbClr val="7030A0"/>
                </a:solidFill>
              </a:rPr>
              <a:t> modifier la pièce de </a:t>
            </a:r>
            <a:r>
              <a:rPr lang="en-US" sz="1100" i="1" dirty="0" err="1" smtClean="0">
                <a:solidFill>
                  <a:srgbClr val="7030A0"/>
                </a:solidFill>
              </a:rPr>
              <a:t>facturation</a:t>
            </a:r>
            <a:endParaRPr lang="en-US" sz="1100" i="1" dirty="0">
              <a:solidFill>
                <a:srgbClr val="7030A0"/>
              </a:solidFill>
            </a:endParaRPr>
          </a:p>
        </p:txBody>
      </p:sp>
      <p:sp>
        <p:nvSpPr>
          <p:cNvPr id="46" name="TextBox 8"/>
          <p:cNvSpPr txBox="1"/>
          <p:nvPr/>
        </p:nvSpPr>
        <p:spPr>
          <a:xfrm>
            <a:off x="6228184" y="278092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Date du jour &lt; Date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d’échance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159</Words>
  <Application>Microsoft Office PowerPoint</Application>
  <PresentationFormat>Affichage à l'écran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105</cp:revision>
  <dcterms:created xsi:type="dcterms:W3CDTF">2012-12-19T15:45:09Z</dcterms:created>
  <dcterms:modified xsi:type="dcterms:W3CDTF">2013-09-09T12:46:24Z</dcterms:modified>
</cp:coreProperties>
</file>