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69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01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41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80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17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89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81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05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13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2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122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D7B8-D5A4-4EA3-B83C-60FB11BBDA1A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E1AD-CB2B-4E46-A153-5450957E97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603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lèche droite 91"/>
          <p:cNvSpPr/>
          <p:nvPr/>
        </p:nvSpPr>
        <p:spPr>
          <a:xfrm rot="19210925">
            <a:off x="-193582" y="2602851"/>
            <a:ext cx="10049384" cy="15304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6398685" y="260648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399584" y="550262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7504" y="6093296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TextBox 5"/>
          <p:cNvSpPr txBox="1"/>
          <p:nvPr/>
        </p:nvSpPr>
        <p:spPr>
          <a:xfrm>
            <a:off x="287016" y="6165304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CREATION DOSSIER</a:t>
            </a:r>
            <a:endParaRPr lang="en-US" sz="1600" dirty="0"/>
          </a:p>
        </p:txBody>
      </p:sp>
      <p:sp>
        <p:nvSpPr>
          <p:cNvPr id="76" name="TextBox 8"/>
          <p:cNvSpPr txBox="1"/>
          <p:nvPr/>
        </p:nvSpPr>
        <p:spPr>
          <a:xfrm>
            <a:off x="539552" y="5713511"/>
            <a:ext cx="3429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400" dirty="0" err="1" smtClean="0"/>
              <a:t>Checklist</a:t>
            </a:r>
            <a:r>
              <a:rPr lang="fr-FR" sz="1400" dirty="0" smtClean="0"/>
              <a:t> </a:t>
            </a:r>
            <a:r>
              <a:rPr lang="fr-FR" sz="1400" dirty="0" smtClean="0"/>
              <a:t>renseignée </a:t>
            </a:r>
            <a:r>
              <a:rPr lang="fr-FR" sz="1400" b="1" dirty="0" smtClean="0">
                <a:solidFill>
                  <a:srgbClr val="FF0000"/>
                </a:solidFill>
              </a:rPr>
              <a:t>(NON BLOQUANTE)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5" name="TextBox 5"/>
          <p:cNvSpPr txBox="1"/>
          <p:nvPr/>
        </p:nvSpPr>
        <p:spPr>
          <a:xfrm>
            <a:off x="827585" y="5373216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DOSSIER COMPLET – Envoi Financement</a:t>
            </a:r>
            <a:endParaRPr lang="en-US" sz="1600" dirty="0"/>
          </a:p>
        </p:txBody>
      </p:sp>
      <p:sp>
        <p:nvSpPr>
          <p:cNvPr id="30" name="TextBox 5"/>
          <p:cNvSpPr txBox="1"/>
          <p:nvPr/>
        </p:nvSpPr>
        <p:spPr>
          <a:xfrm>
            <a:off x="1835696" y="4602614"/>
            <a:ext cx="26642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MAIRIE</a:t>
            </a:r>
            <a:endParaRPr lang="en-US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724128" y="5661248"/>
            <a:ext cx="3195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38" name="TextBox 5"/>
          <p:cNvSpPr txBox="1"/>
          <p:nvPr/>
        </p:nvSpPr>
        <p:spPr>
          <a:xfrm>
            <a:off x="2843808" y="3666510"/>
            <a:ext cx="26642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INSTALLATION</a:t>
            </a:r>
            <a:endParaRPr lang="en-US" sz="1600" dirty="0"/>
          </a:p>
        </p:txBody>
      </p:sp>
      <p:sp>
        <p:nvSpPr>
          <p:cNvPr id="39" name="TextBox 8"/>
          <p:cNvSpPr txBox="1"/>
          <p:nvPr/>
        </p:nvSpPr>
        <p:spPr>
          <a:xfrm>
            <a:off x="3851920" y="3337247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Statut Installation Effectué</a:t>
            </a:r>
            <a:endParaRPr lang="en-US" sz="1400" dirty="0"/>
          </a:p>
        </p:txBody>
      </p:sp>
      <p:sp>
        <p:nvSpPr>
          <p:cNvPr id="40" name="TextBox 5"/>
          <p:cNvSpPr txBox="1"/>
          <p:nvPr/>
        </p:nvSpPr>
        <p:spPr>
          <a:xfrm>
            <a:off x="3707904" y="2924944"/>
            <a:ext cx="26642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CONSUEL</a:t>
            </a:r>
            <a:endParaRPr lang="en-US" sz="1600" dirty="0"/>
          </a:p>
        </p:txBody>
      </p:sp>
      <p:sp>
        <p:nvSpPr>
          <p:cNvPr id="47" name="TextBox 5"/>
          <p:cNvSpPr txBox="1"/>
          <p:nvPr/>
        </p:nvSpPr>
        <p:spPr>
          <a:xfrm>
            <a:off x="6542701" y="332656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DOSSIER CLOTURE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376264" y="236548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extBox 5"/>
          <p:cNvSpPr txBox="1"/>
          <p:nvPr/>
        </p:nvSpPr>
        <p:spPr>
          <a:xfrm>
            <a:off x="2555776" y="308556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DOSSIER ANNULE</a:t>
            </a:r>
            <a:endParaRPr lang="en-US" sz="1600" dirty="0"/>
          </a:p>
        </p:txBody>
      </p:sp>
      <p:sp>
        <p:nvSpPr>
          <p:cNvPr id="41" name="Flèche en arc 40"/>
          <p:cNvSpPr/>
          <p:nvPr/>
        </p:nvSpPr>
        <p:spPr>
          <a:xfrm rot="19458280">
            <a:off x="144308" y="528135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TextBox 8"/>
          <p:cNvSpPr txBox="1"/>
          <p:nvPr/>
        </p:nvSpPr>
        <p:spPr>
          <a:xfrm>
            <a:off x="35496" y="506543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740864" y="429309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TextBox 8"/>
          <p:cNvSpPr txBox="1"/>
          <p:nvPr/>
        </p:nvSpPr>
        <p:spPr>
          <a:xfrm>
            <a:off x="1809211" y="350100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886848" y="263691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Date d’installation planifiée non dépassée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4499992" y="119675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" name="TextBox 8"/>
          <p:cNvSpPr txBox="1"/>
          <p:nvPr/>
        </p:nvSpPr>
        <p:spPr>
          <a:xfrm>
            <a:off x="3707904" y="191683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9" name="TextBox 8"/>
          <p:cNvSpPr txBox="1"/>
          <p:nvPr/>
        </p:nvSpPr>
        <p:spPr>
          <a:xfrm>
            <a:off x="35496" y="155679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50"/>
                </a:solidFill>
              </a:rPr>
              <a:t>OK: Délais non encore atteint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35496" y="177281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35496" y="198884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ALERTE: Délais dépassé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-108520" y="126876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Indicateurs de suivi d’avancement:</a:t>
            </a:r>
            <a:endParaRPr lang="en-US" sz="1400" b="1" u="sng" dirty="0"/>
          </a:p>
        </p:txBody>
      </p:sp>
      <p:sp>
        <p:nvSpPr>
          <p:cNvPr id="46" name="TextBox 5"/>
          <p:cNvSpPr txBox="1"/>
          <p:nvPr/>
        </p:nvSpPr>
        <p:spPr>
          <a:xfrm>
            <a:off x="4860032" y="2204864"/>
            <a:ext cx="232558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ERDF - BRANCHEMENT</a:t>
            </a:r>
            <a:endParaRPr lang="en-US" sz="1600" dirty="0"/>
          </a:p>
        </p:txBody>
      </p:sp>
      <p:sp>
        <p:nvSpPr>
          <p:cNvPr id="65" name="Flèche en arc 40"/>
          <p:cNvSpPr/>
          <p:nvPr/>
        </p:nvSpPr>
        <p:spPr>
          <a:xfrm rot="19458280">
            <a:off x="936396" y="4534593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1944508" y="372825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Flèche en arc 40"/>
          <p:cNvSpPr/>
          <p:nvPr/>
        </p:nvSpPr>
        <p:spPr>
          <a:xfrm rot="19458280">
            <a:off x="2880612" y="292658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Flèche en arc 40"/>
          <p:cNvSpPr/>
          <p:nvPr/>
        </p:nvSpPr>
        <p:spPr>
          <a:xfrm rot="19458280">
            <a:off x="3929113" y="212389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Flèche en arc 40"/>
          <p:cNvSpPr/>
          <p:nvPr/>
        </p:nvSpPr>
        <p:spPr>
          <a:xfrm rot="19458280">
            <a:off x="4756543" y="14418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8100392" y="636712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31/07/2012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9" name="TextBox 8"/>
          <p:cNvSpPr txBox="1"/>
          <p:nvPr/>
        </p:nvSpPr>
        <p:spPr>
          <a:xfrm>
            <a:off x="2267744" y="668596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TextBox 8"/>
          <p:cNvSpPr txBox="1"/>
          <p:nvPr/>
        </p:nvSpPr>
        <p:spPr>
          <a:xfrm>
            <a:off x="4788024" y="544522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1" name="TextBox 8"/>
          <p:cNvSpPr txBox="1"/>
          <p:nvPr/>
        </p:nvSpPr>
        <p:spPr>
          <a:xfrm>
            <a:off x="4572000" y="4653136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2" name="TextBox 8"/>
          <p:cNvSpPr txBox="1"/>
          <p:nvPr/>
        </p:nvSpPr>
        <p:spPr>
          <a:xfrm>
            <a:off x="5580112" y="371703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3" name="TextBox 8"/>
          <p:cNvSpPr txBox="1"/>
          <p:nvPr/>
        </p:nvSpPr>
        <p:spPr>
          <a:xfrm>
            <a:off x="6444208" y="299695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4" name="TextBox 8"/>
          <p:cNvSpPr txBox="1"/>
          <p:nvPr/>
        </p:nvSpPr>
        <p:spPr>
          <a:xfrm>
            <a:off x="7236296" y="227687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160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8" name="TextBox 8"/>
          <p:cNvSpPr txBox="1"/>
          <p:nvPr/>
        </p:nvSpPr>
        <p:spPr>
          <a:xfrm>
            <a:off x="8604448" y="11663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9" name="TextBox 8"/>
          <p:cNvSpPr txBox="1"/>
          <p:nvPr/>
        </p:nvSpPr>
        <p:spPr>
          <a:xfrm>
            <a:off x="4788024" y="9253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301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90" name="TextBox 8"/>
          <p:cNvSpPr txBox="1"/>
          <p:nvPr/>
        </p:nvSpPr>
        <p:spPr>
          <a:xfrm>
            <a:off x="2771800" y="623731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91" name="ZoneTexte 34"/>
          <p:cNvSpPr txBox="1"/>
          <p:nvPr/>
        </p:nvSpPr>
        <p:spPr>
          <a:xfrm>
            <a:off x="6228184" y="602128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Photovoltaïque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876256" y="630932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Impact" pitchFamily="34" charset="0"/>
              </a:rPr>
              <a:t>DEMO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93" name="TextBox 8"/>
          <p:cNvSpPr txBox="1"/>
          <p:nvPr/>
        </p:nvSpPr>
        <p:spPr>
          <a:xfrm>
            <a:off x="6156176" y="76470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Date de mise en service</a:t>
            </a:r>
          </a:p>
          <a:p>
            <a:pPr>
              <a:buFontTx/>
              <a:buChar char="-"/>
            </a:pPr>
            <a:r>
              <a:rPr lang="fr-FR" sz="1400" dirty="0" smtClean="0"/>
              <a:t> Date encaissement Appel de fond</a:t>
            </a:r>
          </a:p>
        </p:txBody>
      </p:sp>
      <p:sp>
        <p:nvSpPr>
          <p:cNvPr id="94" name="TextBox 8"/>
          <p:cNvSpPr txBox="1"/>
          <p:nvPr/>
        </p:nvSpPr>
        <p:spPr>
          <a:xfrm>
            <a:off x="5544616" y="162880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Statut </a:t>
            </a:r>
            <a:r>
              <a:rPr lang="fr-FR" sz="1400" dirty="0" smtClean="0"/>
              <a:t>ERDF Envoyé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 Concerné </a:t>
            </a:r>
          </a:p>
          <a:p>
            <a:pPr>
              <a:buFontTx/>
              <a:buChar char="-"/>
            </a:pPr>
            <a:r>
              <a:rPr lang="fr-FR" sz="1400" dirty="0" smtClean="0"/>
              <a:t>Date de pose compteur</a:t>
            </a:r>
            <a:endParaRPr lang="en-US" sz="1400" dirty="0"/>
          </a:p>
        </p:txBody>
      </p:sp>
      <p:sp>
        <p:nvSpPr>
          <p:cNvPr id="95" name="TextBox 5"/>
          <p:cNvSpPr txBox="1"/>
          <p:nvPr/>
        </p:nvSpPr>
        <p:spPr>
          <a:xfrm>
            <a:off x="5543600" y="1268760"/>
            <a:ext cx="284482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APPEL DE </a:t>
            </a:r>
            <a:r>
              <a:rPr lang="fr-FR" sz="1600" dirty="0" smtClean="0"/>
              <a:t>FOND</a:t>
            </a:r>
            <a:endParaRPr lang="en-US" sz="1600" dirty="0"/>
          </a:p>
        </p:txBody>
      </p:sp>
      <p:sp>
        <p:nvSpPr>
          <p:cNvPr id="97" name="TextBox 8"/>
          <p:cNvSpPr txBox="1"/>
          <p:nvPr/>
        </p:nvSpPr>
        <p:spPr>
          <a:xfrm>
            <a:off x="4788024" y="2564904"/>
            <a:ext cx="3609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Statut CONSUEL Conforme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Non, Concerné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1835696" y="4993431"/>
            <a:ext cx="630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Statut Financement Accepté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/>
              <a:t> Pré-accepté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/>
              <a:t>  Case cochée Paiement  </a:t>
            </a:r>
            <a:r>
              <a:rPr lang="fr-FR" sz="1400" dirty="0" smtClean="0"/>
              <a:t>comptant</a:t>
            </a:r>
            <a:endParaRPr lang="en-US" sz="1400" dirty="0"/>
          </a:p>
        </p:txBody>
      </p:sp>
      <p:sp>
        <p:nvSpPr>
          <p:cNvPr id="99" name="TextBox 8"/>
          <p:cNvSpPr txBox="1"/>
          <p:nvPr/>
        </p:nvSpPr>
        <p:spPr>
          <a:xfrm>
            <a:off x="2915816" y="400506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Statut Mairie Effectué </a:t>
            </a:r>
            <a:r>
              <a:rPr lang="fr-FR" sz="1400" b="1" dirty="0" smtClean="0">
                <a:solidFill>
                  <a:srgbClr val="FF0000"/>
                </a:solidFill>
              </a:rPr>
              <a:t>OU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Non Concerné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smtClean="0"/>
              <a:t> Date de DP </a:t>
            </a:r>
            <a:r>
              <a:rPr lang="en-US" sz="1400" dirty="0" err="1" smtClean="0"/>
              <a:t>renseignée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Si </a:t>
            </a:r>
            <a:r>
              <a:rPr lang="en-US" sz="1400" dirty="0" smtClean="0"/>
              <a:t>BDF “</a:t>
            </a:r>
            <a:r>
              <a:rPr lang="en-US" sz="1400" dirty="0" err="1" smtClean="0"/>
              <a:t>coché</a:t>
            </a:r>
            <a:r>
              <a:rPr lang="en-US" sz="1400" dirty="0" smtClean="0"/>
              <a:t>”, </a:t>
            </a:r>
            <a:r>
              <a:rPr lang="fr-FR" sz="1400" dirty="0" smtClean="0"/>
              <a:t>Date d'arrêté </a:t>
            </a:r>
            <a:r>
              <a:rPr lang="en-US" sz="1400" dirty="0" err="1" smtClean="0"/>
              <a:t>renseignée</a:t>
            </a:r>
            <a:r>
              <a:rPr lang="en-US" sz="1400" dirty="0" smtClean="0"/>
              <a:t> (</a:t>
            </a:r>
            <a:r>
              <a:rPr lang="en-US" sz="1400" dirty="0" err="1" smtClean="0"/>
              <a:t>Démarche</a:t>
            </a:r>
            <a:r>
              <a:rPr lang="en-US" sz="1400" dirty="0" smtClean="0"/>
              <a:t> </a:t>
            </a:r>
            <a:r>
              <a:rPr lang="en-US" sz="1400" dirty="0" err="1" smtClean="0"/>
              <a:t>Mairie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00" name="TextBox 8"/>
          <p:cNvSpPr txBox="1"/>
          <p:nvPr/>
        </p:nvSpPr>
        <p:spPr>
          <a:xfrm>
            <a:off x="8460432" y="134076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170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101" name="TextBox 8"/>
          <p:cNvSpPr txBox="1"/>
          <p:nvPr/>
        </p:nvSpPr>
        <p:spPr>
          <a:xfrm>
            <a:off x="5436096" y="40466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30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" name="Flèche en arc 40"/>
          <p:cNvSpPr/>
          <p:nvPr/>
        </p:nvSpPr>
        <p:spPr>
          <a:xfrm rot="19458280">
            <a:off x="5692647" y="649743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166</Words>
  <Application>Microsoft Office PowerPoint</Application>
  <PresentationFormat>Affichage à l'écran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aa</cp:lastModifiedBy>
  <cp:revision>47</cp:revision>
  <dcterms:created xsi:type="dcterms:W3CDTF">2012-02-09T16:25:50Z</dcterms:created>
  <dcterms:modified xsi:type="dcterms:W3CDTF">2013-07-10T14:05:55Z</dcterms:modified>
</cp:coreProperties>
</file>