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09/10/2013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09/10/2013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09/10/2013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09/10/2013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lèche courbée vers le bas 68"/>
          <p:cNvSpPr/>
          <p:nvPr/>
        </p:nvSpPr>
        <p:spPr>
          <a:xfrm rot="19599291" flipH="1">
            <a:off x="2495202" y="2423889"/>
            <a:ext cx="2456256" cy="1301235"/>
          </a:xfrm>
          <a:prstGeom prst="curved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Flèche droite 60"/>
          <p:cNvSpPr/>
          <p:nvPr/>
        </p:nvSpPr>
        <p:spPr>
          <a:xfrm rot="19191367">
            <a:off x="501399" y="2984829"/>
            <a:ext cx="8364523" cy="159769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5"/>
          <p:cNvSpPr txBox="1"/>
          <p:nvPr/>
        </p:nvSpPr>
        <p:spPr>
          <a:xfrm>
            <a:off x="5580112" y="2132856"/>
            <a:ext cx="2160240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FIN CONTRAT</a:t>
            </a:r>
            <a:endParaRPr lang="en-US" sz="1600" dirty="0"/>
          </a:p>
        </p:txBody>
      </p:sp>
      <p:sp>
        <p:nvSpPr>
          <p:cNvPr id="80" name="Flèche droite 79"/>
          <p:cNvSpPr/>
          <p:nvPr/>
        </p:nvSpPr>
        <p:spPr>
          <a:xfrm rot="2829500">
            <a:off x="5040042" y="1613332"/>
            <a:ext cx="728707" cy="416227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300192" y="548680"/>
            <a:ext cx="2191230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300192" y="5661248"/>
            <a:ext cx="2736304" cy="10801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683568" y="559098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Date émission / envoi / signature / du contrat </a:t>
            </a:r>
            <a:endParaRPr lang="fr-FR" sz="1200" i="1" dirty="0" smtClean="0"/>
          </a:p>
          <a:p>
            <a:pPr>
              <a:buFontTx/>
              <a:buChar char="-"/>
            </a:pPr>
            <a:r>
              <a:rPr lang="fr-FR" sz="1200" dirty="0" smtClean="0"/>
              <a:t> Date d’effet  et de fin du contrat du contrat ET périodicité</a:t>
            </a:r>
          </a:p>
          <a:p>
            <a:pPr>
              <a:buFontTx/>
              <a:buChar char="-"/>
            </a:pPr>
            <a:r>
              <a:rPr lang="fr-FR" sz="1200" dirty="0" smtClean="0"/>
              <a:t> Matériel(s) rattaché(s) au contrat</a:t>
            </a:r>
          </a:p>
        </p:txBody>
      </p:sp>
      <p:sp>
        <p:nvSpPr>
          <p:cNvPr id="16" name="ZoneTexte 34"/>
          <p:cNvSpPr txBox="1"/>
          <p:nvPr/>
        </p:nvSpPr>
        <p:spPr>
          <a:xfrm>
            <a:off x="6228184" y="5733256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err="1" smtClean="0">
                <a:latin typeface="Impact" pitchFamily="34" charset="0"/>
              </a:rPr>
              <a:t>Workflow</a:t>
            </a:r>
            <a:r>
              <a:rPr lang="fr-FR" sz="1600" dirty="0" smtClean="0">
                <a:latin typeface="Impact" pitchFamily="34" charset="0"/>
              </a:rPr>
              <a:t> de vie d’un CONTRAT</a:t>
            </a:r>
            <a:endParaRPr lang="fr-FR" sz="16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6444208" y="620688"/>
            <a:ext cx="197520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CONTRAT CLOTURE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281378" y="188640"/>
            <a:ext cx="2370742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3460890" y="260648"/>
            <a:ext cx="2119222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CONTRAT ANNULE</a:t>
            </a:r>
            <a:endParaRPr lang="en-US" sz="1400" dirty="0"/>
          </a:p>
        </p:txBody>
      </p:sp>
      <p:sp>
        <p:nvSpPr>
          <p:cNvPr id="23" name="TextBox 8"/>
          <p:cNvSpPr txBox="1"/>
          <p:nvPr/>
        </p:nvSpPr>
        <p:spPr>
          <a:xfrm>
            <a:off x="3904289" y="6253807"/>
            <a:ext cx="2176605" cy="271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B050"/>
                </a:solidFill>
              </a:rPr>
              <a:t>OK: Délai non encore atteint</a:t>
            </a:r>
            <a:endParaRPr lang="en-US" sz="1000" b="1" dirty="0">
              <a:solidFill>
                <a:srgbClr val="00B050"/>
              </a:solidFill>
            </a:endParaRPr>
          </a:p>
        </p:txBody>
      </p:sp>
      <p:sp>
        <p:nvSpPr>
          <p:cNvPr id="24" name="TextBox 8"/>
          <p:cNvSpPr txBox="1"/>
          <p:nvPr/>
        </p:nvSpPr>
        <p:spPr>
          <a:xfrm>
            <a:off x="3904289" y="6397823"/>
            <a:ext cx="2611927" cy="271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FFC000"/>
                </a:solidFill>
              </a:rPr>
              <a:t>WARNING: Dernier jour avant ALERTE</a:t>
            </a:r>
            <a:endParaRPr lang="en-US" sz="1000" b="1" dirty="0">
              <a:solidFill>
                <a:srgbClr val="FFC000"/>
              </a:solidFill>
            </a:endParaRPr>
          </a:p>
        </p:txBody>
      </p:sp>
      <p:sp>
        <p:nvSpPr>
          <p:cNvPr id="25" name="TextBox 8"/>
          <p:cNvSpPr txBox="1"/>
          <p:nvPr/>
        </p:nvSpPr>
        <p:spPr>
          <a:xfrm>
            <a:off x="3904289" y="6541839"/>
            <a:ext cx="1616907" cy="271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FF0000"/>
                </a:solidFill>
              </a:rPr>
              <a:t>ALERTE: Délai dépassé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26" name="TextBox 8"/>
          <p:cNvSpPr txBox="1"/>
          <p:nvPr/>
        </p:nvSpPr>
        <p:spPr>
          <a:xfrm>
            <a:off x="3779912" y="6109791"/>
            <a:ext cx="2736304" cy="271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u="sng" dirty="0" smtClean="0"/>
              <a:t>Indicateurs de suivi d’avancement:</a:t>
            </a:r>
            <a:endParaRPr lang="en-US" sz="1000" b="1" u="sng" dirty="0"/>
          </a:p>
        </p:txBody>
      </p:sp>
      <p:sp>
        <p:nvSpPr>
          <p:cNvPr id="30" name="TextBox 8"/>
          <p:cNvSpPr txBox="1"/>
          <p:nvPr/>
        </p:nvSpPr>
        <p:spPr>
          <a:xfrm>
            <a:off x="8028384" y="64533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08/09/2013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3347864" y="548680"/>
            <a:ext cx="26642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 passage en </a:t>
            </a:r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statut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ANNULE avec une justification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4788024" y="5157192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491422" y="620688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5652120" y="260648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95536" y="6165304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50" name="TextBox 5"/>
          <p:cNvSpPr txBox="1"/>
          <p:nvPr/>
        </p:nvSpPr>
        <p:spPr>
          <a:xfrm>
            <a:off x="503040" y="6237312"/>
            <a:ext cx="230425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CREATION CONTRAT</a:t>
            </a:r>
            <a:endParaRPr lang="en-US" sz="1400" dirty="0"/>
          </a:p>
        </p:txBody>
      </p:sp>
      <p:sp>
        <p:nvSpPr>
          <p:cNvPr id="51" name="TextBox 8"/>
          <p:cNvSpPr txBox="1"/>
          <p:nvPr/>
        </p:nvSpPr>
        <p:spPr>
          <a:xfrm>
            <a:off x="3059832" y="6279123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54" name="TextBox 5"/>
          <p:cNvSpPr txBox="1"/>
          <p:nvPr/>
        </p:nvSpPr>
        <p:spPr>
          <a:xfrm>
            <a:off x="1187882" y="5085184"/>
            <a:ext cx="352839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START FACTURATION</a:t>
            </a:r>
            <a:endParaRPr lang="en-US" sz="1600" dirty="0"/>
          </a:p>
        </p:txBody>
      </p:sp>
      <p:sp>
        <p:nvSpPr>
          <p:cNvPr id="58" name="TextBox 8"/>
          <p:cNvSpPr txBox="1"/>
          <p:nvPr/>
        </p:nvSpPr>
        <p:spPr>
          <a:xfrm>
            <a:off x="5868144" y="1136357"/>
            <a:ext cx="30963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/>
              <a:t>- </a:t>
            </a:r>
            <a:r>
              <a:rPr lang="fr-FR" sz="1200" dirty="0" smtClean="0"/>
              <a:t>Toutes les factures rattachées au contrat clôturées</a:t>
            </a:r>
            <a:endParaRPr lang="en-US" sz="1200" dirty="0"/>
          </a:p>
        </p:txBody>
      </p:sp>
      <p:sp>
        <p:nvSpPr>
          <p:cNvPr id="42" name="ZoneTexte 34"/>
          <p:cNvSpPr txBox="1"/>
          <p:nvPr/>
        </p:nvSpPr>
        <p:spPr>
          <a:xfrm>
            <a:off x="6588224" y="6021288"/>
            <a:ext cx="1935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>
                <a:solidFill>
                  <a:srgbClr val="FF0000"/>
                </a:solidFill>
                <a:latin typeface="Impact" pitchFamily="34" charset="0"/>
              </a:rPr>
              <a:t>STANDARD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Impact" pitchFamily="34" charset="0"/>
              </a:rPr>
              <a:t>Avec facturation périodique</a:t>
            </a:r>
            <a:endParaRPr lang="fr-FR" sz="12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8" name="TextBox 8"/>
          <p:cNvSpPr txBox="1"/>
          <p:nvPr/>
        </p:nvSpPr>
        <p:spPr>
          <a:xfrm>
            <a:off x="2339752" y="4653136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Facture émise</a:t>
            </a:r>
            <a:r>
              <a:rPr lang="fr-FR" sz="1200" dirty="0" smtClean="0">
                <a:solidFill>
                  <a:srgbClr val="FF0000"/>
                </a:solidFill>
              </a:rPr>
              <a:t> </a:t>
            </a:r>
            <a:r>
              <a:rPr lang="fr-FR" sz="1100" dirty="0" smtClean="0">
                <a:solidFill>
                  <a:srgbClr val="FF0000"/>
                </a:solidFill>
              </a:rPr>
              <a:t>(C’est la première facture émise avec les ABONNEMENTS)</a:t>
            </a:r>
          </a:p>
        </p:txBody>
      </p:sp>
      <p:sp>
        <p:nvSpPr>
          <p:cNvPr id="63" name="TextBox 5"/>
          <p:cNvSpPr txBox="1"/>
          <p:nvPr/>
        </p:nvSpPr>
        <p:spPr>
          <a:xfrm>
            <a:off x="3851920" y="3284984"/>
            <a:ext cx="3096344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GENERATION FACTURE</a:t>
            </a:r>
            <a:endParaRPr lang="en-US" sz="1600" dirty="0"/>
          </a:p>
        </p:txBody>
      </p:sp>
      <p:sp>
        <p:nvSpPr>
          <p:cNvPr id="65" name="TextBox 8"/>
          <p:cNvSpPr txBox="1"/>
          <p:nvPr/>
        </p:nvSpPr>
        <p:spPr>
          <a:xfrm>
            <a:off x="4932040" y="2924944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Facture émise</a:t>
            </a:r>
          </a:p>
        </p:txBody>
      </p:sp>
      <p:sp>
        <p:nvSpPr>
          <p:cNvPr id="68" name="TextBox 8"/>
          <p:cNvSpPr txBox="1"/>
          <p:nvPr/>
        </p:nvSpPr>
        <p:spPr>
          <a:xfrm>
            <a:off x="5508104" y="2492896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Date fin de contrat atteinte</a:t>
            </a:r>
            <a:endParaRPr lang="en-US" sz="1200" b="1" i="1" dirty="0">
              <a:solidFill>
                <a:schemeClr val="tx2"/>
              </a:solidFill>
            </a:endParaRPr>
          </a:p>
        </p:txBody>
      </p:sp>
      <p:sp>
        <p:nvSpPr>
          <p:cNvPr id="74" name="TextBox 8"/>
          <p:cNvSpPr txBox="1"/>
          <p:nvPr/>
        </p:nvSpPr>
        <p:spPr>
          <a:xfrm>
            <a:off x="6660232" y="4290775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75" name="TextBox 8"/>
          <p:cNvSpPr txBox="1"/>
          <p:nvPr/>
        </p:nvSpPr>
        <p:spPr>
          <a:xfrm>
            <a:off x="7812360" y="2204864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1040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5" name="TextBox 5"/>
          <p:cNvSpPr txBox="1"/>
          <p:nvPr/>
        </p:nvSpPr>
        <p:spPr>
          <a:xfrm>
            <a:off x="2843808" y="4242574"/>
            <a:ext cx="374441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PREPARATION PROCHAINE FACTURE</a:t>
            </a:r>
            <a:endParaRPr lang="en-US" sz="1600" dirty="0"/>
          </a:p>
        </p:txBody>
      </p:sp>
      <p:sp>
        <p:nvSpPr>
          <p:cNvPr id="49" name="TextBox 8"/>
          <p:cNvSpPr txBox="1"/>
          <p:nvPr/>
        </p:nvSpPr>
        <p:spPr>
          <a:xfrm>
            <a:off x="3563888" y="3656637"/>
            <a:ext cx="360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Date émission facture</a:t>
            </a:r>
          </a:p>
          <a:p>
            <a:pPr>
              <a:buFontTx/>
              <a:buChar char="-"/>
            </a:pPr>
            <a:r>
              <a:rPr lang="fr-FR" sz="1200" dirty="0" smtClean="0"/>
              <a:t> Case à cocher Statut Montants et services renseignés</a:t>
            </a:r>
          </a:p>
        </p:txBody>
      </p:sp>
      <p:sp>
        <p:nvSpPr>
          <p:cNvPr id="52" name="TextBox 8"/>
          <p:cNvSpPr txBox="1"/>
          <p:nvPr/>
        </p:nvSpPr>
        <p:spPr>
          <a:xfrm>
            <a:off x="7020272" y="3356992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1030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0" name="TextBox 8"/>
          <p:cNvSpPr txBox="1"/>
          <p:nvPr/>
        </p:nvSpPr>
        <p:spPr>
          <a:xfrm>
            <a:off x="4139952" y="249289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Date fin de contrat non atteinte</a:t>
            </a:r>
            <a:endParaRPr lang="en-US" sz="1200" b="1" i="1" dirty="0">
              <a:solidFill>
                <a:schemeClr val="tx2"/>
              </a:solidFill>
            </a:endParaRPr>
          </a:p>
        </p:txBody>
      </p:sp>
      <p:sp>
        <p:nvSpPr>
          <p:cNvPr id="77" name="TextBox 8"/>
          <p:cNvSpPr txBox="1"/>
          <p:nvPr/>
        </p:nvSpPr>
        <p:spPr>
          <a:xfrm>
            <a:off x="251520" y="1700808"/>
            <a:ext cx="5040560" cy="4308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i="1" dirty="0" smtClean="0">
                <a:solidFill>
                  <a:srgbClr val="002060"/>
                </a:solidFill>
                <a:sym typeface="Wingdings"/>
              </a:rPr>
              <a:t> </a:t>
            </a:r>
            <a:r>
              <a:rPr lang="en-US" sz="1100" i="1" dirty="0" err="1" smtClean="0">
                <a:solidFill>
                  <a:srgbClr val="002060"/>
                </a:solidFill>
              </a:rPr>
              <a:t>Seule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cette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étape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permet</a:t>
            </a:r>
            <a:r>
              <a:rPr lang="en-US" sz="1100" i="1" dirty="0" smtClean="0">
                <a:solidFill>
                  <a:srgbClr val="002060"/>
                </a:solidFill>
              </a:rPr>
              <a:t> de </a:t>
            </a:r>
            <a:r>
              <a:rPr lang="en-US" sz="1100" i="1" dirty="0" err="1" smtClean="0">
                <a:solidFill>
                  <a:srgbClr val="002060"/>
                </a:solidFill>
              </a:rPr>
              <a:t>renvoyer</a:t>
            </a:r>
            <a:r>
              <a:rPr lang="en-US" sz="1100" i="1" dirty="0" smtClean="0">
                <a:solidFill>
                  <a:srgbClr val="002060"/>
                </a:solidFill>
              </a:rPr>
              <a:t> un </a:t>
            </a:r>
            <a:r>
              <a:rPr lang="en-US" sz="1100" i="1" dirty="0" err="1" smtClean="0">
                <a:solidFill>
                  <a:srgbClr val="002060"/>
                </a:solidFill>
              </a:rPr>
              <a:t>contrat</a:t>
            </a:r>
            <a:r>
              <a:rPr lang="en-US" sz="1100" i="1" dirty="0" smtClean="0">
                <a:solidFill>
                  <a:srgbClr val="002060"/>
                </a:solidFill>
              </a:rPr>
              <a:t> à </a:t>
            </a:r>
            <a:r>
              <a:rPr lang="en-US" sz="1100" i="1" dirty="0" err="1" smtClean="0">
                <a:solidFill>
                  <a:srgbClr val="002060"/>
                </a:solidFill>
              </a:rPr>
              <a:t>l’étape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précédente</a:t>
            </a:r>
            <a:r>
              <a:rPr lang="en-US" sz="1100" i="1" dirty="0" smtClean="0">
                <a:solidFill>
                  <a:srgbClr val="002060"/>
                </a:solidFill>
              </a:rPr>
              <a:t> “PREPARATION PROCHAINE FACTURE”, par </a:t>
            </a:r>
            <a:r>
              <a:rPr lang="en-US" sz="1100" i="1" dirty="0" err="1" smtClean="0">
                <a:solidFill>
                  <a:srgbClr val="002060"/>
                </a:solidFill>
              </a:rPr>
              <a:t>exemple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dans</a:t>
            </a:r>
            <a:r>
              <a:rPr lang="en-US" sz="1100" i="1" dirty="0" smtClean="0">
                <a:solidFill>
                  <a:srgbClr val="002060"/>
                </a:solidFill>
              </a:rPr>
              <a:t> le </a:t>
            </a:r>
            <a:r>
              <a:rPr lang="en-US" sz="1100" i="1" dirty="0" err="1" smtClean="0">
                <a:solidFill>
                  <a:srgbClr val="002060"/>
                </a:solidFill>
              </a:rPr>
              <a:t>cas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d’une</a:t>
            </a:r>
            <a:r>
              <a:rPr lang="en-US" sz="1100" i="1" dirty="0" smtClean="0">
                <a:solidFill>
                  <a:srgbClr val="002060"/>
                </a:solidFill>
              </a:rPr>
              <a:t> prolongation</a:t>
            </a:r>
            <a:endParaRPr lang="en-US" sz="1100" i="1" dirty="0">
              <a:solidFill>
                <a:srgbClr val="002060"/>
              </a:solidFill>
            </a:endParaRPr>
          </a:p>
        </p:txBody>
      </p:sp>
      <p:sp>
        <p:nvSpPr>
          <p:cNvPr id="76" name="TextBox 8"/>
          <p:cNvSpPr txBox="1"/>
          <p:nvPr/>
        </p:nvSpPr>
        <p:spPr>
          <a:xfrm>
            <a:off x="179512" y="188640"/>
            <a:ext cx="2952328" cy="6001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i="1" dirty="0" smtClean="0">
                <a:solidFill>
                  <a:srgbClr val="002060"/>
                </a:solidFill>
                <a:sym typeface="Wingdings"/>
              </a:rPr>
              <a:t> </a:t>
            </a:r>
            <a:r>
              <a:rPr lang="fr-FR" sz="1100" i="1" dirty="0" smtClean="0">
                <a:solidFill>
                  <a:srgbClr val="002060"/>
                </a:solidFill>
              </a:rPr>
              <a:t>En </a:t>
            </a:r>
            <a:r>
              <a:rPr lang="fr-FR" sz="1100" i="1" dirty="0" smtClean="0">
                <a:solidFill>
                  <a:srgbClr val="002060"/>
                </a:solidFill>
              </a:rPr>
              <a:t>fin de contrat (clôturé ou annuler), les matériels  </a:t>
            </a:r>
            <a:r>
              <a:rPr lang="fr-FR" sz="1100" b="1" i="1" dirty="0" smtClean="0">
                <a:solidFill>
                  <a:srgbClr val="002060"/>
                </a:solidFill>
              </a:rPr>
              <a:t>SOUS CONTRAT </a:t>
            </a:r>
            <a:r>
              <a:rPr lang="fr-FR" sz="1100" i="1" dirty="0" smtClean="0">
                <a:solidFill>
                  <a:srgbClr val="002060"/>
                </a:solidFill>
              </a:rPr>
              <a:t>prennent l’état suivant: </a:t>
            </a:r>
            <a:r>
              <a:rPr lang="fr-FR" sz="1100" b="1" i="1" dirty="0" smtClean="0">
                <a:solidFill>
                  <a:srgbClr val="002060"/>
                </a:solidFill>
              </a:rPr>
              <a:t>EN SERVICE HORS CONTRAT</a:t>
            </a:r>
            <a:endParaRPr lang="fr-FR" sz="1100" b="1" i="1" dirty="0">
              <a:solidFill>
                <a:srgbClr val="002060"/>
              </a:solidFill>
            </a:endParaRPr>
          </a:p>
        </p:txBody>
      </p:sp>
      <p:sp>
        <p:nvSpPr>
          <p:cNvPr id="78" name="Flèche en arc 40"/>
          <p:cNvSpPr/>
          <p:nvPr/>
        </p:nvSpPr>
        <p:spPr>
          <a:xfrm rot="17460980" flipV="1">
            <a:off x="7489957" y="3519107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6" name="Flèche en arc 40"/>
          <p:cNvSpPr/>
          <p:nvPr/>
        </p:nvSpPr>
        <p:spPr>
          <a:xfrm rot="18020861" flipV="1">
            <a:off x="4713957" y="5615138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6" name="Flèche en arc 40"/>
          <p:cNvSpPr/>
          <p:nvPr/>
        </p:nvSpPr>
        <p:spPr>
          <a:xfrm rot="18020861" flipV="1">
            <a:off x="5432762" y="4659204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4932040" y="530120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Date du jour &gt; Date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d’effet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du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contrat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73" name="Connecteur droit avec flèche 72"/>
          <p:cNvCxnSpPr>
            <a:stCxn id="70" idx="1"/>
          </p:cNvCxnSpPr>
          <p:nvPr/>
        </p:nvCxnSpPr>
        <p:spPr>
          <a:xfrm flipH="1" flipV="1">
            <a:off x="2339752" y="2636912"/>
            <a:ext cx="1512168" cy="792089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"/>
          <p:cNvSpPr txBox="1"/>
          <p:nvPr/>
        </p:nvSpPr>
        <p:spPr>
          <a:xfrm>
            <a:off x="0" y="2420888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>
                <a:solidFill>
                  <a:srgbClr val="0070C0"/>
                </a:solidFill>
              </a:rPr>
              <a:t> </a:t>
            </a:r>
            <a:r>
              <a:rPr lang="fr-FR" sz="1200" b="1" dirty="0" smtClean="0">
                <a:solidFill>
                  <a:srgbClr val="0070C0"/>
                </a:solidFill>
              </a:rPr>
              <a:t>Calcul </a:t>
            </a:r>
            <a:r>
              <a:rPr lang="fr-FR" sz="1200" b="1" dirty="0" smtClean="0">
                <a:solidFill>
                  <a:srgbClr val="0070C0"/>
                </a:solidFill>
              </a:rPr>
              <a:t>de la prochaine </a:t>
            </a:r>
            <a:r>
              <a:rPr lang="fr-FR" sz="1200" b="1" dirty="0" smtClean="0">
                <a:solidFill>
                  <a:srgbClr val="0070C0"/>
                </a:solidFill>
              </a:rPr>
              <a:t>échéance</a:t>
            </a:r>
          </a:p>
          <a:p>
            <a:pPr>
              <a:buFontTx/>
              <a:buChar char="-"/>
            </a:pPr>
            <a:endParaRPr lang="fr-FR" sz="12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>
                <a:solidFill>
                  <a:srgbClr val="0070C0"/>
                </a:solidFill>
              </a:rPr>
              <a:t> </a:t>
            </a:r>
            <a:r>
              <a:rPr lang="fr-FR" sz="1200" b="1" dirty="0" smtClean="0">
                <a:solidFill>
                  <a:srgbClr val="0070C0"/>
                </a:solidFill>
              </a:rPr>
              <a:t>SI</a:t>
            </a:r>
            <a:r>
              <a:rPr lang="fr-FR" sz="1200" dirty="0" smtClean="0">
                <a:solidFill>
                  <a:srgbClr val="0070C0"/>
                </a:solidFill>
              </a:rPr>
              <a:t> la prochaine échéance </a:t>
            </a:r>
            <a:r>
              <a:rPr lang="fr-FR" sz="1200" b="1" dirty="0" smtClean="0">
                <a:solidFill>
                  <a:srgbClr val="FF0000"/>
                </a:solidFill>
              </a:rPr>
              <a:t>&gt;</a:t>
            </a:r>
            <a:r>
              <a:rPr lang="fr-FR" sz="1200" dirty="0" smtClean="0">
                <a:solidFill>
                  <a:srgbClr val="0070C0"/>
                </a:solidFill>
              </a:rPr>
              <a:t> date de fin,</a:t>
            </a:r>
          </a:p>
          <a:p>
            <a:r>
              <a:rPr lang="fr-FR" sz="1200" b="1" dirty="0" smtClean="0">
                <a:solidFill>
                  <a:srgbClr val="0070C0"/>
                </a:solidFill>
              </a:rPr>
              <a:t>ALORS</a:t>
            </a:r>
            <a:r>
              <a:rPr lang="fr-FR" sz="1200" dirty="0" smtClean="0">
                <a:solidFill>
                  <a:srgbClr val="0070C0"/>
                </a:solidFill>
              </a:rPr>
              <a:t> </a:t>
            </a:r>
            <a:r>
              <a:rPr lang="fr-FR" sz="1200" dirty="0" smtClean="0">
                <a:solidFill>
                  <a:srgbClr val="FF0000"/>
                </a:solidFill>
              </a:rPr>
              <a:t>passage à l’étape suivante</a:t>
            </a:r>
            <a:r>
              <a:rPr lang="fr-FR" sz="1200" dirty="0" smtClean="0">
                <a:solidFill>
                  <a:srgbClr val="0070C0"/>
                </a:solidFill>
              </a:rPr>
              <a:t>.</a:t>
            </a:r>
          </a:p>
          <a:p>
            <a:pPr>
              <a:buFontTx/>
              <a:buChar char="-"/>
            </a:pPr>
            <a:endParaRPr lang="fr-FR" sz="1200" dirty="0" smtClean="0">
              <a:solidFill>
                <a:srgbClr val="0070C0"/>
              </a:solidFill>
            </a:endParaRPr>
          </a:p>
          <a:p>
            <a:r>
              <a:rPr lang="fr-FR" sz="1200" b="1" dirty="0" smtClean="0">
                <a:solidFill>
                  <a:srgbClr val="0070C0"/>
                </a:solidFill>
              </a:rPr>
              <a:t>SINON</a:t>
            </a:r>
            <a:r>
              <a:rPr lang="fr-FR" sz="1200" dirty="0" smtClean="0">
                <a:solidFill>
                  <a:srgbClr val="0070C0"/>
                </a:solidFill>
              </a:rPr>
              <a:t> </a:t>
            </a:r>
            <a:r>
              <a:rPr lang="fr-FR" sz="1200" dirty="0" smtClean="0">
                <a:solidFill>
                  <a:srgbClr val="FF0000"/>
                </a:solidFill>
              </a:rPr>
              <a:t>retour d’étape</a:t>
            </a:r>
          </a:p>
          <a:p>
            <a:r>
              <a:rPr lang="fr-FR" sz="1200" b="1" dirty="0" smtClean="0">
                <a:solidFill>
                  <a:srgbClr val="0070C0"/>
                </a:solidFill>
              </a:rPr>
              <a:t>AVEC LE TRAITEMENT SUIVANT</a:t>
            </a:r>
          </a:p>
          <a:p>
            <a:endParaRPr lang="fr-FR" sz="12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fr-FR" sz="1200" b="1" i="1" dirty="0" smtClean="0">
                <a:solidFill>
                  <a:srgbClr val="0070C0"/>
                </a:solidFill>
              </a:rPr>
              <a:t> </a:t>
            </a:r>
            <a:r>
              <a:rPr lang="fr-FR" sz="1200" dirty="0" smtClean="0">
                <a:solidFill>
                  <a:srgbClr val="0070C0"/>
                </a:solidFill>
              </a:rPr>
              <a:t>Si c’est un CONTRAT avec relevé de compteur, création </a:t>
            </a:r>
            <a:r>
              <a:rPr lang="fr-FR" sz="1200" dirty="0" smtClean="0">
                <a:solidFill>
                  <a:srgbClr val="0070C0"/>
                </a:solidFill>
              </a:rPr>
              <a:t>des lignes </a:t>
            </a:r>
            <a:r>
              <a:rPr lang="fr-FR" sz="1200" dirty="0" smtClean="0">
                <a:solidFill>
                  <a:srgbClr val="0070C0"/>
                </a:solidFill>
              </a:rPr>
              <a:t>de saisie de relevé </a:t>
            </a:r>
            <a:r>
              <a:rPr lang="fr-FR" sz="1200" dirty="0" smtClean="0">
                <a:solidFill>
                  <a:srgbClr val="0070C0"/>
                </a:solidFill>
              </a:rPr>
              <a:t>des compteurs </a:t>
            </a:r>
            <a:r>
              <a:rPr lang="fr-FR" sz="1200" dirty="0" smtClean="0">
                <a:solidFill>
                  <a:srgbClr val="0070C0"/>
                </a:solidFill>
              </a:rPr>
              <a:t>pour la prochaine échéance 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87" name="TextBox 8"/>
          <p:cNvSpPr txBox="1"/>
          <p:nvPr/>
        </p:nvSpPr>
        <p:spPr>
          <a:xfrm rot="18963366">
            <a:off x="3240324" y="3046281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91" name="Flèche en arc 40"/>
          <p:cNvSpPr/>
          <p:nvPr/>
        </p:nvSpPr>
        <p:spPr>
          <a:xfrm rot="17460980" flipV="1">
            <a:off x="7647407" y="2585750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2" name="TextBox 8"/>
          <p:cNvSpPr txBox="1"/>
          <p:nvPr/>
        </p:nvSpPr>
        <p:spPr>
          <a:xfrm>
            <a:off x="7595320" y="3183359"/>
            <a:ext cx="154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Date du jour 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&gt; 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Date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prochaine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échéance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88" name="Groupe 87"/>
          <p:cNvGrpSpPr/>
          <p:nvPr/>
        </p:nvGrpSpPr>
        <p:grpSpPr>
          <a:xfrm>
            <a:off x="3851920" y="3284984"/>
            <a:ext cx="288032" cy="288033"/>
            <a:chOff x="2051721" y="2636912"/>
            <a:chExt cx="288032" cy="288033"/>
          </a:xfrm>
        </p:grpSpPr>
        <p:pic>
          <p:nvPicPr>
            <p:cNvPr id="70" name="Image 69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82" name="Connecteur droit 81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5" name="Image 84" descr="bt_rewi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2132856"/>
            <a:ext cx="288032" cy="288032"/>
          </a:xfrm>
          <a:prstGeom prst="rect">
            <a:avLst/>
          </a:prstGeom>
        </p:spPr>
      </p:pic>
      <p:grpSp>
        <p:nvGrpSpPr>
          <p:cNvPr id="89" name="Groupe 88"/>
          <p:cNvGrpSpPr/>
          <p:nvPr/>
        </p:nvGrpSpPr>
        <p:grpSpPr>
          <a:xfrm>
            <a:off x="2843808" y="4218767"/>
            <a:ext cx="288032" cy="288033"/>
            <a:chOff x="2051721" y="2636912"/>
            <a:chExt cx="288032" cy="288033"/>
          </a:xfrm>
        </p:grpSpPr>
        <p:pic>
          <p:nvPicPr>
            <p:cNvPr id="90" name="Image 89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93" name="Connecteur droit 92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e 93"/>
          <p:cNvGrpSpPr/>
          <p:nvPr/>
        </p:nvGrpSpPr>
        <p:grpSpPr>
          <a:xfrm>
            <a:off x="1187624" y="5085184"/>
            <a:ext cx="288032" cy="288033"/>
            <a:chOff x="2051721" y="2636912"/>
            <a:chExt cx="288032" cy="288033"/>
          </a:xfrm>
        </p:grpSpPr>
        <p:pic>
          <p:nvPicPr>
            <p:cNvPr id="95" name="Image 94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96" name="Connecteur droit 95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Flèche en arc 40"/>
          <p:cNvSpPr/>
          <p:nvPr/>
        </p:nvSpPr>
        <p:spPr>
          <a:xfrm rot="17460980" flipV="1">
            <a:off x="8007447" y="1319222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9" name="TextBox 8"/>
          <p:cNvSpPr txBox="1"/>
          <p:nvPr/>
        </p:nvSpPr>
        <p:spPr>
          <a:xfrm>
            <a:off x="8388424" y="1855857"/>
            <a:ext cx="7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45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4" name="TextBox 8"/>
          <p:cNvSpPr txBox="1"/>
          <p:nvPr/>
        </p:nvSpPr>
        <p:spPr>
          <a:xfrm>
            <a:off x="251520" y="1340768"/>
            <a:ext cx="5040560" cy="26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i="1" dirty="0" smtClean="0">
                <a:solidFill>
                  <a:srgbClr val="002060"/>
                </a:solidFill>
                <a:sym typeface="Wingdings"/>
              </a:rPr>
              <a:t> </a:t>
            </a:r>
            <a:r>
              <a:rPr lang="en-US" sz="1100" i="1" dirty="0" err="1" smtClean="0">
                <a:solidFill>
                  <a:srgbClr val="002060"/>
                </a:solidFill>
              </a:rPr>
              <a:t>Possibilité</a:t>
            </a:r>
            <a:r>
              <a:rPr lang="en-US" sz="1100" i="1" dirty="0" smtClean="0">
                <a:solidFill>
                  <a:srgbClr val="002060"/>
                </a:solidFill>
              </a:rPr>
              <a:t> de </a:t>
            </a:r>
            <a:r>
              <a:rPr lang="en-US" sz="1100" i="1" dirty="0" err="1" smtClean="0">
                <a:solidFill>
                  <a:srgbClr val="002060"/>
                </a:solidFill>
              </a:rPr>
              <a:t>créer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une</a:t>
            </a:r>
            <a:r>
              <a:rPr lang="en-US" sz="1100" i="1" dirty="0" smtClean="0">
                <a:solidFill>
                  <a:srgbClr val="002060"/>
                </a:solidFill>
              </a:rPr>
              <a:t> facture de “</a:t>
            </a:r>
            <a:r>
              <a:rPr lang="en-US" sz="1100" i="1" dirty="0" err="1" smtClean="0">
                <a:solidFill>
                  <a:srgbClr val="002060"/>
                </a:solidFill>
              </a:rPr>
              <a:t>solde</a:t>
            </a:r>
            <a:r>
              <a:rPr lang="en-US" sz="1100" i="1" dirty="0" smtClean="0">
                <a:solidFill>
                  <a:srgbClr val="002060"/>
                </a:solidFill>
              </a:rPr>
              <a:t> du </a:t>
            </a:r>
            <a:r>
              <a:rPr lang="en-US" sz="1100" i="1" dirty="0" err="1" smtClean="0">
                <a:solidFill>
                  <a:srgbClr val="002060"/>
                </a:solidFill>
              </a:rPr>
              <a:t>contrat</a:t>
            </a:r>
            <a:r>
              <a:rPr lang="en-US" sz="1100" i="1" dirty="0" smtClean="0">
                <a:solidFill>
                  <a:srgbClr val="002060"/>
                </a:solidFill>
              </a:rPr>
              <a:t>” </a:t>
            </a:r>
            <a:endParaRPr lang="en-US" sz="1100" i="1" dirty="0">
              <a:solidFill>
                <a:srgbClr val="002060"/>
              </a:solidFill>
            </a:endParaRPr>
          </a:p>
        </p:txBody>
      </p:sp>
      <p:cxnSp>
        <p:nvCxnSpPr>
          <p:cNvPr id="106" name="Connecteur droit avec flèche 105"/>
          <p:cNvCxnSpPr/>
          <p:nvPr/>
        </p:nvCxnSpPr>
        <p:spPr>
          <a:xfrm flipH="1" flipV="1">
            <a:off x="827584" y="4509120"/>
            <a:ext cx="360040" cy="720082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8"/>
          <p:cNvSpPr txBox="1"/>
          <p:nvPr/>
        </p:nvSpPr>
        <p:spPr>
          <a:xfrm rot="18963366">
            <a:off x="648036" y="4846481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113" name="TextBox 8"/>
          <p:cNvSpPr txBox="1"/>
          <p:nvPr/>
        </p:nvSpPr>
        <p:spPr>
          <a:xfrm>
            <a:off x="6444208" y="4653136"/>
            <a:ext cx="2699792" cy="93871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i="1" smtClean="0">
                <a:solidFill>
                  <a:srgbClr val="002060"/>
                </a:solidFill>
                <a:sym typeface="Wingdings"/>
              </a:rPr>
              <a:t> </a:t>
            </a:r>
            <a:r>
              <a:rPr lang="en-US" sz="1100" i="1" smtClean="0">
                <a:solidFill>
                  <a:srgbClr val="002060"/>
                </a:solidFill>
              </a:rPr>
              <a:t>Lorsque</a:t>
            </a:r>
            <a:r>
              <a:rPr lang="en-US" sz="1100" i="1" dirty="0" smtClean="0">
                <a:solidFill>
                  <a:srgbClr val="002060"/>
                </a:solidFill>
              </a:rPr>
              <a:t> la </a:t>
            </a:r>
            <a:r>
              <a:rPr lang="en-US" sz="1100" i="1" dirty="0" err="1" smtClean="0">
                <a:solidFill>
                  <a:srgbClr val="002060"/>
                </a:solidFill>
              </a:rPr>
              <a:t>période</a:t>
            </a:r>
            <a:r>
              <a:rPr lang="en-US" sz="1100" i="1" dirty="0" smtClean="0">
                <a:solidFill>
                  <a:srgbClr val="002060"/>
                </a:solidFill>
              </a:rPr>
              <a:t> de </a:t>
            </a:r>
            <a:r>
              <a:rPr lang="en-US" sz="1100" i="1" dirty="0" err="1" smtClean="0">
                <a:solidFill>
                  <a:srgbClr val="002060"/>
                </a:solidFill>
              </a:rPr>
              <a:t>facturation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est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modifiée</a:t>
            </a:r>
            <a:r>
              <a:rPr lang="en-US" sz="1100" i="1" dirty="0" smtClean="0">
                <a:solidFill>
                  <a:srgbClr val="002060"/>
                </a:solidFill>
              </a:rPr>
              <a:t> après la première </a:t>
            </a:r>
            <a:r>
              <a:rPr lang="en-US" sz="1100" i="1" dirty="0" err="1" smtClean="0">
                <a:solidFill>
                  <a:srgbClr val="002060"/>
                </a:solidFill>
              </a:rPr>
              <a:t>étape</a:t>
            </a:r>
            <a:r>
              <a:rPr lang="en-US" sz="1100" i="1" dirty="0" smtClean="0">
                <a:solidFill>
                  <a:srgbClr val="002060"/>
                </a:solidFill>
              </a:rPr>
              <a:t> de CREATION, la nouvelle </a:t>
            </a:r>
            <a:r>
              <a:rPr lang="en-US" sz="1100" i="1" dirty="0" err="1" smtClean="0">
                <a:solidFill>
                  <a:srgbClr val="002060"/>
                </a:solidFill>
              </a:rPr>
              <a:t>période</a:t>
            </a:r>
            <a:r>
              <a:rPr lang="en-US" sz="1100" i="1" dirty="0" smtClean="0">
                <a:solidFill>
                  <a:srgbClr val="002060"/>
                </a:solidFill>
              </a:rPr>
              <a:t> ne sera </a:t>
            </a:r>
            <a:r>
              <a:rPr lang="en-US" sz="1100" i="1" dirty="0" err="1" smtClean="0">
                <a:solidFill>
                  <a:srgbClr val="002060"/>
                </a:solidFill>
              </a:rPr>
              <a:t>prise</a:t>
            </a:r>
            <a:r>
              <a:rPr lang="en-US" sz="1100" i="1" dirty="0" smtClean="0">
                <a:solidFill>
                  <a:srgbClr val="002060"/>
                </a:solidFill>
              </a:rPr>
              <a:t> en </a:t>
            </a:r>
            <a:r>
              <a:rPr lang="en-US" sz="1100" i="1" dirty="0" err="1" smtClean="0">
                <a:solidFill>
                  <a:srgbClr val="002060"/>
                </a:solidFill>
              </a:rPr>
              <a:t>compte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qu’au</a:t>
            </a:r>
            <a:r>
              <a:rPr lang="en-US" sz="1100" i="1" dirty="0" smtClean="0">
                <a:solidFill>
                  <a:srgbClr val="002060"/>
                </a:solidFill>
              </a:rPr>
              <a:t> prochain cycle de </a:t>
            </a:r>
            <a:r>
              <a:rPr lang="en-US" sz="1100" i="1" dirty="0" err="1" smtClean="0">
                <a:solidFill>
                  <a:srgbClr val="002060"/>
                </a:solidFill>
              </a:rPr>
              <a:t>facturation</a:t>
            </a:r>
            <a:endParaRPr lang="en-US" sz="11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2771</TotalTime>
  <Words>302</Words>
  <Application>Microsoft Office PowerPoint</Application>
  <PresentationFormat>Affichage à l'écran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156</cp:revision>
  <dcterms:created xsi:type="dcterms:W3CDTF">2012-12-19T15:45:09Z</dcterms:created>
  <dcterms:modified xsi:type="dcterms:W3CDTF">2013-10-09T18:08:15Z</dcterms:modified>
</cp:coreProperties>
</file>