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2495202" y="2423889"/>
            <a:ext cx="2456256" cy="1301235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5040042" y="1613332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sp>
        <p:nvSpPr>
          <p:cNvPr id="23" name="TextBox 8"/>
          <p:cNvSpPr txBox="1"/>
          <p:nvPr/>
        </p:nvSpPr>
        <p:spPr>
          <a:xfrm>
            <a:off x="3904289" y="6253807"/>
            <a:ext cx="2176605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3904289" y="6397823"/>
            <a:ext cx="261192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0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3904289" y="6541839"/>
            <a:ext cx="161690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0000"/>
                </a:solidFill>
              </a:rPr>
              <a:t>ALERTE: Délai dépassé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779912" y="6109791"/>
            <a:ext cx="2736304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u="sng" dirty="0" smtClean="0"/>
              <a:t>Indicateurs de suivi d’avancement:</a:t>
            </a:r>
            <a:endParaRPr lang="en-US" sz="1000" b="1" u="sng" dirty="0"/>
          </a:p>
        </p:txBody>
      </p: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Toutes les factures rattachées au contrat clôturées</a:t>
            </a:r>
            <a:endParaRPr lang="en-US" sz="1200" dirty="0"/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555776" y="43651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</a:t>
            </a:r>
            <a:r>
              <a:rPr lang="fr-FR" sz="1100" dirty="0" smtClean="0">
                <a:solidFill>
                  <a:srgbClr val="FF0000"/>
                </a:solidFill>
              </a:rPr>
              <a:t>ABONNEMENTS avant la première échéance)</a:t>
            </a:r>
            <a:endParaRPr lang="fr-FR" sz="1100" dirty="0" smtClean="0">
              <a:solidFill>
                <a:srgbClr val="FF0000"/>
              </a:solidFill>
            </a:endParaRP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200" dirty="0" smtClean="0"/>
              <a:t> Facture </a:t>
            </a:r>
            <a:r>
              <a:rPr lang="fr-FR" sz="1200" dirty="0" smtClean="0"/>
              <a:t>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  <a:endParaRPr lang="fr-FR" sz="1200" i="1" dirty="0" smtClean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4139952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700808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179512" y="188640"/>
            <a:ext cx="2952328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100" i="1" dirty="0" smtClean="0">
                <a:solidFill>
                  <a:srgbClr val="002060"/>
                </a:solidFill>
              </a:rPr>
              <a:t>En </a:t>
            </a:r>
            <a:r>
              <a:rPr lang="fr-FR" sz="1100" i="1" dirty="0" smtClean="0">
                <a:solidFill>
                  <a:srgbClr val="002060"/>
                </a:solidFill>
              </a:rPr>
              <a:t>fin de contrat (clôturé ou annuler), les matériels  </a:t>
            </a:r>
            <a:r>
              <a:rPr lang="fr-FR" sz="1100" b="1" i="1" dirty="0" smtClean="0">
                <a:solidFill>
                  <a:srgbClr val="002060"/>
                </a:solidFill>
              </a:rPr>
              <a:t>SOUS CONTRAT </a:t>
            </a:r>
            <a:r>
              <a:rPr lang="fr-FR" sz="1100" i="1" dirty="0" smtClean="0">
                <a:solidFill>
                  <a:srgbClr val="002060"/>
                </a:solidFill>
              </a:rPr>
              <a:t>prennent l’état suivant: </a:t>
            </a:r>
            <a:r>
              <a:rPr lang="fr-FR" sz="1100" b="1" i="1" dirty="0" smtClean="0">
                <a:solidFill>
                  <a:srgbClr val="002060"/>
                </a:solidFill>
              </a:rPr>
              <a:t>EN SERVICE HORS </a:t>
            </a:r>
            <a:r>
              <a:rPr lang="fr-FR" sz="1100" b="1" i="1" dirty="0" smtClean="0">
                <a:solidFill>
                  <a:srgbClr val="002060"/>
                </a:solidFill>
              </a:rPr>
              <a:t>CONTRAT</a:t>
            </a:r>
          </a:p>
          <a:p>
            <a:pPr>
              <a:buFont typeface="Wingdings"/>
              <a:buChar char="$"/>
            </a:pPr>
            <a:r>
              <a:rPr lang="fr-FR" sz="1100" i="1" dirty="0" smtClean="0">
                <a:solidFill>
                  <a:srgbClr val="002060"/>
                </a:solidFill>
              </a:rPr>
              <a:t>Si le matériel est à nouveau rattaché à un contrat, ses précédentes options de service seront proposées à nouveau</a:t>
            </a:r>
            <a:endParaRPr lang="fr-FR" sz="1100" i="1" dirty="0">
              <a:solidFill>
                <a:srgbClr val="002060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856697" y="552330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76777" y="429916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508104" y="50851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&gt;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d’effet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du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contrat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>
            <a:stCxn id="90" idx="1"/>
          </p:cNvCxnSpPr>
          <p:nvPr/>
        </p:nvCxnSpPr>
        <p:spPr>
          <a:xfrm flipH="1" flipV="1">
            <a:off x="2483768" y="2514383"/>
            <a:ext cx="1152128" cy="1250851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2263512"/>
            <a:ext cx="28083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de la prochaine </a:t>
            </a:r>
            <a:r>
              <a:rPr lang="fr-FR" sz="1200" b="1" dirty="0" smtClean="0">
                <a:solidFill>
                  <a:srgbClr val="0070C0"/>
                </a:solidFill>
              </a:rPr>
              <a:t>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b="1" dirty="0" smtClean="0">
                <a:solidFill>
                  <a:srgbClr val="0070C0"/>
                </a:solidFill>
              </a:rPr>
              <a:t>ALORS</a:t>
            </a: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rgbClr val="FF0000"/>
                </a:solidFill>
              </a:rPr>
              <a:t>passage à l’étape </a:t>
            </a:r>
            <a:r>
              <a:rPr lang="fr-FR" sz="1200" dirty="0" smtClean="0">
                <a:solidFill>
                  <a:srgbClr val="FF0000"/>
                </a:solidFill>
              </a:rPr>
              <a:t>suivante</a:t>
            </a:r>
            <a:r>
              <a:rPr lang="fr-FR" sz="1200" dirty="0" smtClean="0">
                <a:solidFill>
                  <a:srgbClr val="0070C0"/>
                </a:solidFill>
              </a:rPr>
              <a:t>,</a:t>
            </a: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dirty="0" smtClean="0">
                <a:solidFill>
                  <a:srgbClr val="FF0000"/>
                </a:solidFill>
              </a:rPr>
              <a:t>Réinitialisation des compteurs d’échéance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rgbClr val="FF0000"/>
                </a:solidFill>
              </a:rPr>
              <a:t>retour d’étape</a:t>
            </a:r>
          </a:p>
          <a:p>
            <a:r>
              <a:rPr lang="fr-FR" sz="1200" b="1" dirty="0" smtClean="0">
                <a:solidFill>
                  <a:srgbClr val="0070C0"/>
                </a:solidFill>
              </a:rPr>
              <a:t>AVEC LE TRAITEMENT </a:t>
            </a:r>
            <a:r>
              <a:rPr lang="fr-FR" sz="1200" b="1" dirty="0" smtClean="0">
                <a:solidFill>
                  <a:srgbClr val="0070C0"/>
                </a:solidFill>
              </a:rPr>
              <a:t>SUIVANT:</a:t>
            </a:r>
            <a:endParaRPr lang="fr-FR" sz="1200" b="1" dirty="0" smtClean="0">
              <a:solidFill>
                <a:srgbClr val="0070C0"/>
              </a:solidFill>
            </a:endParaRPr>
          </a:p>
          <a:p>
            <a:endParaRPr lang="fr-FR" sz="12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1200" b="1" dirty="0" smtClean="0">
                <a:solidFill>
                  <a:srgbClr val="0070C0"/>
                </a:solidFill>
              </a:rPr>
              <a:t>T</a:t>
            </a:r>
            <a:r>
              <a:rPr lang="fr-FR" sz="1200" b="1" dirty="0" smtClean="0">
                <a:solidFill>
                  <a:srgbClr val="0070C0"/>
                </a:solidFill>
              </a:rPr>
              <a:t>RAITEMENT SPECIFIQUE:  </a:t>
            </a:r>
            <a:r>
              <a:rPr lang="fr-FR" sz="1200" dirty="0" smtClean="0">
                <a:solidFill>
                  <a:srgbClr val="0070C0"/>
                </a:solidFill>
              </a:rPr>
              <a:t>Si </a:t>
            </a:r>
            <a:r>
              <a:rPr lang="fr-FR" sz="1200" dirty="0" smtClean="0">
                <a:solidFill>
                  <a:srgbClr val="0070C0"/>
                </a:solidFill>
              </a:rPr>
              <a:t>c’est un CONTRAT avec relevé de compteur, création des lignes de saisie de relevé des compteurs pour la prochaine échéance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2880284" y="3262305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647407" y="258575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595320" y="3183359"/>
            <a:ext cx="154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&gt;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prochaine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échéance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460980" flipV="1">
            <a:off x="8007447" y="1319222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4" name="TextBox 8"/>
          <p:cNvSpPr txBox="1"/>
          <p:nvPr/>
        </p:nvSpPr>
        <p:spPr>
          <a:xfrm>
            <a:off x="251520" y="1340768"/>
            <a:ext cx="50405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Possibilité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créer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une</a:t>
            </a:r>
            <a:r>
              <a:rPr lang="en-US" sz="1100" i="1" dirty="0" smtClean="0">
                <a:solidFill>
                  <a:srgbClr val="002060"/>
                </a:solidFill>
              </a:rPr>
              <a:t> facture de “</a:t>
            </a:r>
            <a:r>
              <a:rPr lang="en-US" sz="1100" i="1" dirty="0" err="1" smtClean="0">
                <a:solidFill>
                  <a:srgbClr val="002060"/>
                </a:solidFill>
              </a:rPr>
              <a:t>solde</a:t>
            </a:r>
            <a:r>
              <a:rPr lang="en-US" sz="1100" i="1" dirty="0" smtClean="0">
                <a:solidFill>
                  <a:srgbClr val="002060"/>
                </a:solidFill>
              </a:rPr>
              <a:t> du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” </a:t>
            </a:r>
            <a:endParaRPr lang="en-US" sz="1100" i="1" dirty="0">
              <a:solidFill>
                <a:srgbClr val="002060"/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755576" y="4725144"/>
            <a:ext cx="432048" cy="504058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648036" y="484648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338</Words>
  <Application>Microsoft Office PowerPoint</Application>
  <PresentationFormat>Affichage à l'écran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164</cp:revision>
  <dcterms:created xsi:type="dcterms:W3CDTF">2012-12-19T15:45:09Z</dcterms:created>
  <dcterms:modified xsi:type="dcterms:W3CDTF">2013-10-10T15:59:22Z</dcterms:modified>
</cp:coreProperties>
</file>