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lèche droite 75"/>
          <p:cNvSpPr/>
          <p:nvPr/>
        </p:nvSpPr>
        <p:spPr>
          <a:xfrm rot="19024899">
            <a:off x="68182" y="2758875"/>
            <a:ext cx="8380253" cy="147007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12160" y="116632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92080" y="5517232"/>
            <a:ext cx="3744416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3528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3103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971600" y="5301208"/>
            <a:ext cx="212925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DEVIS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4139952" y="1916832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LOGISTIQUE</a:t>
            </a:r>
            <a:endParaRPr lang="en-US" sz="1200" b="1" dirty="0"/>
          </a:p>
        </p:txBody>
      </p:sp>
      <p:sp>
        <p:nvSpPr>
          <p:cNvPr id="15" name="TextBox 8"/>
          <p:cNvSpPr txBox="1"/>
          <p:nvPr/>
        </p:nvSpPr>
        <p:spPr>
          <a:xfrm>
            <a:off x="3275856" y="2350621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BL lié à la commande créé 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DEMARCHE)</a:t>
            </a:r>
            <a:endParaRPr lang="fr-FR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Si case à cocher règlement avant livraison, Facture émise &amp; réglée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r>
              <a:rPr lang="fr-FR" sz="1200" dirty="0" smtClean="0"/>
              <a:t> 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5565579" y="5621178"/>
            <a:ext cx="325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DOSSIER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156176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658100" y="116632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37612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314809" y="5400937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107504" y="515719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76513" y="1583842"/>
            <a:ext cx="2520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00B050"/>
                </a:solidFill>
              </a:rPr>
              <a:t>OK: Délai non encore atteint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76513" y="1792561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FFC000"/>
                </a:solidFill>
              </a:rPr>
              <a:t>WARNING: Dernier jour avant ALERTE</a:t>
            </a:r>
            <a:endParaRPr lang="en-US" sz="1100" b="1" dirty="0">
              <a:solidFill>
                <a:srgbClr val="FFC000"/>
              </a:solidFill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76513" y="1988840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FF0000"/>
                </a:solidFill>
              </a:rPr>
              <a:t>ALERTE: Délai dépassé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0" y="1367818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u="sng" dirty="0" smtClean="0"/>
              <a:t>Indicateurs de suivi d’avancement:</a:t>
            </a:r>
            <a:endParaRPr lang="en-US" sz="1100" b="1" u="sng" dirty="0"/>
          </a:p>
        </p:txBody>
      </p:sp>
      <p:sp>
        <p:nvSpPr>
          <p:cNvPr id="28" name="Flèche en arc 40"/>
          <p:cNvSpPr/>
          <p:nvPr/>
        </p:nvSpPr>
        <p:spPr>
          <a:xfrm rot="19458280">
            <a:off x="890872" y="4320817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992888" y="63817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15/09/2013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549580" y="548680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411760" y="6309320"/>
            <a:ext cx="43204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172858" y="5343019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4860032" y="4221088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639944" y="260648"/>
            <a:ext cx="39553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3316874" y="253343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5652120" y="6021288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Dossier affaire :</a:t>
            </a:r>
          </a:p>
          <a:p>
            <a:pPr lvl="0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 Vente &amp; Distributeurs de matériels / Logistique</a:t>
            </a:r>
            <a:endParaRPr lang="fr-FR" sz="14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539552" y="5672281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- </a:t>
            </a:r>
            <a:r>
              <a:rPr lang="fr-FR" sz="1200" dirty="0" err="1" smtClean="0"/>
              <a:t>Checklist</a:t>
            </a:r>
            <a:r>
              <a:rPr lang="fr-FR" sz="1200" dirty="0" smtClean="0"/>
              <a:t> renseignée </a:t>
            </a:r>
            <a:r>
              <a:rPr lang="fr-FR" sz="1200" dirty="0" smtClean="0">
                <a:solidFill>
                  <a:srgbClr val="FF0000"/>
                </a:solidFill>
              </a:rPr>
              <a:t>NON BLOCANTE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(Onglet CHECKLIST)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2915816" y="5877272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1000" i="1" dirty="0" smtClean="0">
                <a:solidFill>
                  <a:srgbClr val="002060"/>
                </a:solidFill>
              </a:rPr>
              <a:t> La </a:t>
            </a:r>
            <a:r>
              <a:rPr lang="fr-FR" sz="1000" i="1" dirty="0" err="1" smtClean="0">
                <a:solidFill>
                  <a:srgbClr val="002060"/>
                </a:solidFill>
              </a:rPr>
              <a:t>Checklist</a:t>
            </a:r>
            <a:r>
              <a:rPr lang="fr-FR" sz="1000" i="1" dirty="0" smtClean="0">
                <a:solidFill>
                  <a:srgbClr val="002060"/>
                </a:solidFill>
              </a:rPr>
              <a:t> peut être bloquante ou autoriser le passage à l’étape suivante si elle est en WARNING (item non reçu mais ne boque pas le passage à l’étape suivante)</a:t>
            </a:r>
            <a:endParaRPr lang="en-US" sz="1000" i="1" dirty="0">
              <a:solidFill>
                <a:srgbClr val="002060"/>
              </a:solidFill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323528" y="414908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4932040" y="86981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BL lié à la commande clôturé 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Facture réglée </a:t>
            </a:r>
            <a:r>
              <a:rPr lang="fr-FR" sz="1200" i="1" dirty="0" smtClean="0"/>
              <a:t>si cela n’a pas été déjà traité lors de l’étape précédente 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54" name="Flèche en arc 40"/>
          <p:cNvSpPr/>
          <p:nvPr/>
        </p:nvSpPr>
        <p:spPr>
          <a:xfrm rot="19458280">
            <a:off x="2547057" y="2160578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5" name="Flèche en arc 40"/>
          <p:cNvSpPr/>
          <p:nvPr/>
        </p:nvSpPr>
        <p:spPr>
          <a:xfrm rot="19458280">
            <a:off x="4347257" y="792425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1152128" y="4582869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Case à cocher Statut Identification du matériel finalisé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Devis crée envoyé au client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59" name="TextBox 5"/>
          <p:cNvSpPr txBox="1"/>
          <p:nvPr/>
        </p:nvSpPr>
        <p:spPr>
          <a:xfrm>
            <a:off x="1619672" y="4160113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ATTENTE ACCORD DEVIS CLIENT</a:t>
            </a:r>
            <a:endParaRPr lang="en-US" sz="1200" b="1" dirty="0"/>
          </a:p>
        </p:txBody>
      </p:sp>
      <p:sp>
        <p:nvSpPr>
          <p:cNvPr id="63" name="TextBox 8"/>
          <p:cNvSpPr txBox="1"/>
          <p:nvPr/>
        </p:nvSpPr>
        <p:spPr>
          <a:xfrm>
            <a:off x="5909162" y="3254787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4" name="Flèche en arc 40"/>
          <p:cNvSpPr/>
          <p:nvPr/>
        </p:nvSpPr>
        <p:spPr>
          <a:xfrm rot="19458280">
            <a:off x="1512460" y="3168690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2" name="TextBox 8"/>
          <p:cNvSpPr txBox="1"/>
          <p:nvPr/>
        </p:nvSpPr>
        <p:spPr>
          <a:xfrm>
            <a:off x="7524328" y="1916832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3995935" y="548681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TextBox 5"/>
          <p:cNvSpPr txBox="1"/>
          <p:nvPr/>
        </p:nvSpPr>
        <p:spPr>
          <a:xfrm>
            <a:off x="2668802" y="3193812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</a:t>
            </a:r>
            <a:endParaRPr lang="en-US" sz="1200" b="1" dirty="0"/>
          </a:p>
        </p:txBody>
      </p:sp>
      <p:sp>
        <p:nvSpPr>
          <p:cNvPr id="56" name="TextBox 8"/>
          <p:cNvSpPr txBox="1"/>
          <p:nvPr/>
        </p:nvSpPr>
        <p:spPr>
          <a:xfrm>
            <a:off x="7271284" y="3037309"/>
            <a:ext cx="176521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900" dirty="0" smtClean="0">
                <a:solidFill>
                  <a:srgbClr val="002060"/>
                </a:solidFill>
              </a:rPr>
              <a:t>Le </a:t>
            </a:r>
            <a:r>
              <a:rPr lang="fr-FR" sz="900" dirty="0" err="1" smtClean="0">
                <a:solidFill>
                  <a:srgbClr val="002060"/>
                </a:solidFill>
              </a:rPr>
              <a:t>workflow</a:t>
            </a:r>
            <a:r>
              <a:rPr lang="fr-FR" sz="900" dirty="0" smtClean="0">
                <a:solidFill>
                  <a:srgbClr val="002060"/>
                </a:solidFill>
              </a:rPr>
              <a:t> ne bloque pas si le matériel soumis au stock n’est pas disponible. La personne en charge du dossier a toujours la possibilité de visualiser le niveau de stock via l’onglet matériel. Il peut donc valider le passage à l’étape suivante sans blocage. Par contre, le blocage, si le stock n’est pas disponible interviendra au niveau du traitement du BL.</a:t>
            </a:r>
          </a:p>
        </p:txBody>
      </p:sp>
      <p:sp>
        <p:nvSpPr>
          <p:cNvPr id="60" name="TextBox 8"/>
          <p:cNvSpPr txBox="1"/>
          <p:nvPr/>
        </p:nvSpPr>
        <p:spPr>
          <a:xfrm>
            <a:off x="2051720" y="3615407"/>
            <a:ext cx="5040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 Devis validé par le client (donc clôturé)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FINANCIER)</a:t>
            </a: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4" name="TextBox 5"/>
          <p:cNvSpPr txBox="1"/>
          <p:nvPr/>
        </p:nvSpPr>
        <p:spPr>
          <a:xfrm>
            <a:off x="251520" y="4383769"/>
            <a:ext cx="85689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FINANCIER</a:t>
            </a:r>
            <a:endParaRPr lang="en-US" sz="1200" b="1" dirty="0"/>
          </a:p>
        </p:txBody>
      </p:sp>
      <p:sp>
        <p:nvSpPr>
          <p:cNvPr id="79" name="TextBox 8"/>
          <p:cNvSpPr txBox="1"/>
          <p:nvPr/>
        </p:nvSpPr>
        <p:spPr>
          <a:xfrm>
            <a:off x="4716016" y="128742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cadeau » sélectionnée</a:t>
            </a:r>
            <a:r>
              <a:rPr lang="fr-FR" sz="1200" dirty="0" smtClean="0"/>
              <a:t> »,  vous avez la possibilité de créer un BL rattaché au dossier via l’icône </a:t>
            </a:r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pic>
        <p:nvPicPr>
          <p:cNvPr id="40" name="Image 39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719473"/>
            <a:ext cx="457264" cy="457264"/>
          </a:xfrm>
          <a:prstGeom prst="rect">
            <a:avLst/>
          </a:prstGeom>
        </p:spPr>
      </p:pic>
      <p:pic>
        <p:nvPicPr>
          <p:cNvPr id="41" name="Image 40" descr="stock-market_48x4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2951" y="3303649"/>
            <a:ext cx="457264" cy="457264"/>
          </a:xfrm>
          <a:prstGeom prst="rect">
            <a:avLst/>
          </a:prstGeom>
        </p:spPr>
      </p:pic>
      <p:sp>
        <p:nvSpPr>
          <p:cNvPr id="42" name="TextBox 8"/>
          <p:cNvSpPr txBox="1"/>
          <p:nvPr/>
        </p:nvSpPr>
        <p:spPr>
          <a:xfrm>
            <a:off x="141943" y="2871601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 Date d'installation validée avec le client</a:t>
            </a:r>
            <a:r>
              <a:rPr lang="fr-FR" sz="1200" dirty="0" smtClean="0"/>
              <a:t> » sélectionnée,  vous avez la possibilité de créer un TICKET d’installation rattaché au dossier via l’icône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1" y="1791481"/>
            <a:ext cx="246079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287" y="3375657"/>
            <a:ext cx="205379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8"/>
          <p:cNvSpPr txBox="1"/>
          <p:nvPr/>
        </p:nvSpPr>
        <p:spPr>
          <a:xfrm>
            <a:off x="179512" y="128742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BL de livraison rattaché au dossier via l’icône </a:t>
            </a:r>
          </a:p>
        </p:txBody>
      </p:sp>
      <p:pic>
        <p:nvPicPr>
          <p:cNvPr id="26" name="Image 25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3910" y="1744689"/>
            <a:ext cx="457264" cy="457264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1935497"/>
            <a:ext cx="2304256" cy="6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5"/>
          <p:cNvSpPr txBox="1"/>
          <p:nvPr/>
        </p:nvSpPr>
        <p:spPr>
          <a:xfrm>
            <a:off x="251520" y="783369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DEMARCHE</a:t>
            </a:r>
            <a:endParaRPr lang="en-US" sz="12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5698579"/>
            <a:ext cx="2435293" cy="53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8"/>
          <p:cNvSpPr txBox="1"/>
          <p:nvPr/>
        </p:nvSpPr>
        <p:spPr>
          <a:xfrm>
            <a:off x="539552" y="4743809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DEVIS / PROFORMAT / FACTURE rattachés au dossier via l’icône </a:t>
            </a:r>
          </a:p>
        </p:txBody>
      </p:sp>
      <p:pic>
        <p:nvPicPr>
          <p:cNvPr id="31" name="Image 30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87037" y="5231054"/>
            <a:ext cx="304843" cy="304843"/>
          </a:xfrm>
          <a:prstGeom prst="rect">
            <a:avLst/>
          </a:prstGeom>
        </p:spPr>
      </p:pic>
      <p:sp>
        <p:nvSpPr>
          <p:cNvPr id="32" name="TextBox 8"/>
          <p:cNvSpPr txBox="1"/>
          <p:nvPr/>
        </p:nvSpPr>
        <p:spPr>
          <a:xfrm>
            <a:off x="5203129" y="4743809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c’est un </a:t>
            </a:r>
            <a:r>
              <a:rPr lang="fr-FR" sz="1200" b="1" dirty="0" smtClean="0"/>
              <a:t>paiement financé </a:t>
            </a:r>
            <a:r>
              <a:rPr lang="fr-FR" sz="1200" dirty="0" smtClean="0"/>
              <a:t>(case à cocher « paiement comptant » non coché,  vous avez la possibilité de créer une facture rattachée au dossier pour l’organisme financier via l’icône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03129" y="5751921"/>
            <a:ext cx="383336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Image 33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79393" y="5391881"/>
            <a:ext cx="304843" cy="30484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724128" y="3087625"/>
            <a:ext cx="3240360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Si vous annuler une facture, un BL ou un TICKET, l’application vous permettra d’effectuer une nouvelle création si besoin</a:t>
            </a:r>
            <a:endParaRPr lang="fr-FR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83968" y="72008"/>
            <a:ext cx="4752528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6" name="Flèche droite 75"/>
          <p:cNvSpPr/>
          <p:nvPr/>
        </p:nvSpPr>
        <p:spPr>
          <a:xfrm rot="16200000">
            <a:off x="-281058" y="3169491"/>
            <a:ext cx="4608512" cy="10950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7828" y="908720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27584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89959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413284" y="4498087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DEVIS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431540" y="3861048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ATTENTE ACCORD DEVIS CLIENT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413284" y="2492896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LOGISTIQUE</a:t>
            </a:r>
            <a:endParaRPr lang="en-US" sz="1200" b="1" dirty="0"/>
          </a:p>
        </p:txBody>
      </p:sp>
      <p:sp>
        <p:nvSpPr>
          <p:cNvPr id="17" name="TextBox 5"/>
          <p:cNvSpPr txBox="1"/>
          <p:nvPr/>
        </p:nvSpPr>
        <p:spPr>
          <a:xfrm>
            <a:off x="899592" y="98072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737828" y="188640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99592" y="26064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59" name="TextBox 5"/>
          <p:cNvSpPr txBox="1"/>
          <p:nvPr/>
        </p:nvSpPr>
        <p:spPr>
          <a:xfrm>
            <a:off x="395536" y="3201943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</a:t>
            </a:r>
            <a:endParaRPr lang="en-US" sz="1200" b="1" dirty="0"/>
          </a:p>
        </p:txBody>
      </p:sp>
      <p:sp>
        <p:nvSpPr>
          <p:cNvPr id="68" name="Flèche droite rayée 67"/>
          <p:cNvSpPr/>
          <p:nvPr/>
        </p:nvSpPr>
        <p:spPr>
          <a:xfrm>
            <a:off x="3743908" y="3501008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0" name="Flèche droite rayée 59"/>
          <p:cNvSpPr/>
          <p:nvPr/>
        </p:nvSpPr>
        <p:spPr>
          <a:xfrm>
            <a:off x="3743908" y="2780928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9" name="Flèche droite rayée 68"/>
          <p:cNvSpPr/>
          <p:nvPr/>
        </p:nvSpPr>
        <p:spPr>
          <a:xfrm>
            <a:off x="3743908" y="2132856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0" name="Flèche droite rayée 69"/>
          <p:cNvSpPr/>
          <p:nvPr/>
        </p:nvSpPr>
        <p:spPr>
          <a:xfrm>
            <a:off x="3743908" y="407707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1" name="Flèche droite rayée 70"/>
          <p:cNvSpPr/>
          <p:nvPr/>
        </p:nvSpPr>
        <p:spPr>
          <a:xfrm>
            <a:off x="3743908" y="4869160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4283968" y="213285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8" name="TextBox 8"/>
          <p:cNvSpPr txBox="1"/>
          <p:nvPr/>
        </p:nvSpPr>
        <p:spPr>
          <a:xfrm>
            <a:off x="4283968" y="285293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9" name="TextBox 8"/>
          <p:cNvSpPr txBox="1"/>
          <p:nvPr/>
        </p:nvSpPr>
        <p:spPr>
          <a:xfrm>
            <a:off x="4283968" y="357301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0" name="TextBox 8"/>
          <p:cNvSpPr txBox="1"/>
          <p:nvPr/>
        </p:nvSpPr>
        <p:spPr>
          <a:xfrm>
            <a:off x="4283968" y="414908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1" name="TextBox 8"/>
          <p:cNvSpPr txBox="1"/>
          <p:nvPr/>
        </p:nvSpPr>
        <p:spPr>
          <a:xfrm>
            <a:off x="4283968" y="494116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EXCECUTEES SUR TRANSITION D’ETAPE</a:t>
            </a: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366</Words>
  <Application>Microsoft Office PowerPoint</Application>
  <PresentationFormat>Affichage à l'écran (4:3)</PresentationFormat>
  <Paragraphs>58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181</cp:revision>
  <dcterms:created xsi:type="dcterms:W3CDTF">2012-12-19T15:45:09Z</dcterms:created>
  <dcterms:modified xsi:type="dcterms:W3CDTF">2013-10-18T12:29:35Z</dcterms:modified>
</cp:coreProperties>
</file>