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lèche à angle droit 40"/>
          <p:cNvSpPr/>
          <p:nvPr/>
        </p:nvSpPr>
        <p:spPr>
          <a:xfrm>
            <a:off x="1979712" y="2564904"/>
            <a:ext cx="6912768" cy="3024336"/>
          </a:xfrm>
          <a:prstGeom prst="bent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droite 38"/>
          <p:cNvSpPr/>
          <p:nvPr/>
        </p:nvSpPr>
        <p:spPr>
          <a:xfrm rot="19323539">
            <a:off x="-263756" y="2707385"/>
            <a:ext cx="9023904" cy="142437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827126" y="772009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300192" y="5877272"/>
            <a:ext cx="266429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79512" y="5596545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359024" y="5668553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CREATION BL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501317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Validation du BL (bouton dédié)</a:t>
            </a:r>
          </a:p>
          <a:p>
            <a:pPr>
              <a:buFontTx/>
              <a:buChar char="-"/>
            </a:pPr>
            <a:r>
              <a:rPr lang="fr-FR" sz="1400" dirty="0" smtClean="0"/>
              <a:t> STOCK pour les matériels soumis au stock</a:t>
            </a:r>
            <a:endParaRPr lang="en-US" sz="1400" dirty="0"/>
          </a:p>
        </p:txBody>
      </p:sp>
      <p:sp>
        <p:nvSpPr>
          <p:cNvPr id="10" name="TextBox 5"/>
          <p:cNvSpPr txBox="1"/>
          <p:nvPr/>
        </p:nvSpPr>
        <p:spPr>
          <a:xfrm>
            <a:off x="1259632" y="4386590"/>
            <a:ext cx="388843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BL COMPLET – Envoi Logistique</a:t>
            </a:r>
            <a:endParaRPr lang="en-US" sz="1600" dirty="0"/>
          </a:p>
        </p:txBody>
      </p:sp>
      <p:sp>
        <p:nvSpPr>
          <p:cNvPr id="11" name="TextBox 8"/>
          <p:cNvSpPr txBox="1"/>
          <p:nvPr/>
        </p:nvSpPr>
        <p:spPr>
          <a:xfrm>
            <a:off x="1979712" y="3666510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Début palettisation; </a:t>
            </a:r>
            <a:r>
              <a:rPr lang="fr-FR" sz="1400" i="1" dirty="0" smtClean="0"/>
              <a:t>c’est la prise en compte</a:t>
            </a:r>
            <a:r>
              <a:rPr lang="fr-FR" sz="1400" dirty="0" smtClean="0"/>
              <a:t> (bouton dédié) </a:t>
            </a:r>
          </a:p>
          <a:p>
            <a:r>
              <a:rPr lang="fr-FR" sz="1400" i="1" dirty="0" smtClean="0">
                <a:solidFill>
                  <a:srgbClr val="002060"/>
                </a:solidFill>
              </a:rPr>
              <a:t>Date début palettisation renseignée automatique par l’application</a:t>
            </a:r>
            <a:endParaRPr lang="en-US" sz="1400" i="1" dirty="0">
              <a:solidFill>
                <a:srgbClr val="002060"/>
              </a:solidFill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2730782" y="3162454"/>
            <a:ext cx="39604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PALETTISATION</a:t>
            </a:r>
            <a:endParaRPr lang="en-US" sz="1600" dirty="0"/>
          </a:p>
        </p:txBody>
      </p:sp>
      <p:sp>
        <p:nvSpPr>
          <p:cNvPr id="13" name="TextBox 8"/>
          <p:cNvSpPr txBox="1"/>
          <p:nvPr/>
        </p:nvSpPr>
        <p:spPr>
          <a:xfrm>
            <a:off x="3240360" y="2258288"/>
            <a:ext cx="4932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Fin palettisation (Flash de tous les codes barres &amp; validation de fin de palettisation par bouton dédié) </a:t>
            </a:r>
          </a:p>
          <a:p>
            <a:r>
              <a:rPr lang="fr-FR" sz="1400" i="1" dirty="0" smtClean="0">
                <a:solidFill>
                  <a:srgbClr val="002060"/>
                </a:solidFill>
              </a:rPr>
              <a:t>Date fin palettisation renseignée automatique par l’application </a:t>
            </a:r>
            <a:endParaRPr lang="en-US" sz="1400" i="1" dirty="0">
              <a:solidFill>
                <a:srgbClr val="002060"/>
              </a:solidFill>
            </a:endParaRPr>
          </a:p>
        </p:txBody>
      </p:sp>
      <p:sp>
        <p:nvSpPr>
          <p:cNvPr id="14" name="TextBox 5"/>
          <p:cNvSpPr txBox="1"/>
          <p:nvPr/>
        </p:nvSpPr>
        <p:spPr>
          <a:xfrm>
            <a:off x="4067944" y="1866310"/>
            <a:ext cx="388843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VALIDATION ENVOI</a:t>
            </a:r>
            <a:endParaRPr lang="en-US" sz="1600" dirty="0"/>
          </a:p>
        </p:txBody>
      </p:sp>
      <p:sp>
        <p:nvSpPr>
          <p:cNvPr id="15" name="TextBox 8"/>
          <p:cNvSpPr txBox="1"/>
          <p:nvPr/>
        </p:nvSpPr>
        <p:spPr>
          <a:xfrm>
            <a:off x="5148064" y="1321023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/>
              <a:t>-  Date de validation renseignée</a:t>
            </a:r>
            <a:r>
              <a:rPr lang="fr-FR" sz="1200" dirty="0" smtClean="0"/>
              <a:t> (correspond à l’envoi)</a:t>
            </a:r>
            <a:endParaRPr lang="en-US" sz="1200" dirty="0"/>
          </a:p>
        </p:txBody>
      </p:sp>
      <p:sp>
        <p:nvSpPr>
          <p:cNvPr id="16" name="ZoneTexte 34"/>
          <p:cNvSpPr txBox="1"/>
          <p:nvPr/>
        </p:nvSpPr>
        <p:spPr>
          <a:xfrm>
            <a:off x="6300192" y="5949280"/>
            <a:ext cx="2627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BL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5971142" y="844017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BL CLOTURE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952328" y="116632"/>
            <a:ext cx="2627784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131840" y="188640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BL ANNULE</a:t>
            </a:r>
            <a:endParaRPr lang="en-US" sz="1600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242801" y="4392825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35496" y="414908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2339752" y="1124744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</a:rPr>
              <a:t>Date expédition  demandée</a:t>
            </a:r>
          </a:p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</a:rPr>
              <a:t>Par rapport à la date du jour</a:t>
            </a:r>
            <a:endParaRPr lang="fr-F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7" name="Groupe 56"/>
          <p:cNvGrpSpPr/>
          <p:nvPr/>
        </p:nvGrpSpPr>
        <p:grpSpPr>
          <a:xfrm>
            <a:off x="0" y="1124744"/>
            <a:ext cx="3168352" cy="867243"/>
            <a:chOff x="0" y="116632"/>
            <a:chExt cx="3168352" cy="867243"/>
          </a:xfrm>
        </p:grpSpPr>
        <p:sp>
          <p:nvSpPr>
            <p:cNvPr id="23" name="TextBox 8"/>
            <p:cNvSpPr txBox="1"/>
            <p:nvPr/>
          </p:nvSpPr>
          <p:spPr>
            <a:xfrm>
              <a:off x="144016" y="305606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144016" y="521630"/>
              <a:ext cx="30243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144016" y="737654"/>
              <a:ext cx="30243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0" y="116632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27" name="Flèche en arc 40"/>
          <p:cNvSpPr/>
          <p:nvPr/>
        </p:nvSpPr>
        <p:spPr>
          <a:xfrm rot="19458280">
            <a:off x="1338141" y="351590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40"/>
          <p:cNvSpPr/>
          <p:nvPr/>
        </p:nvSpPr>
        <p:spPr>
          <a:xfrm rot="19458280">
            <a:off x="3168644" y="187254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Flèche en arc 40"/>
          <p:cNvSpPr/>
          <p:nvPr/>
        </p:nvSpPr>
        <p:spPr>
          <a:xfrm rot="19458280">
            <a:off x="4680812" y="108045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853378" y="6309320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2843808" y="548680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843808" y="5710364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5220072" y="4458598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6763230" y="3234462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8028384" y="1931013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25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454910" y="916025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580112" y="260648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1043608" y="328498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1 jour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5868144" y="494116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chemeClr val="tx2"/>
                </a:solidFill>
              </a:rPr>
              <a:t>Pas de palettisation (case à cocher),</a:t>
            </a:r>
          </a:p>
          <a:p>
            <a:r>
              <a:rPr lang="fr-FR" sz="1400" dirty="0" smtClean="0">
                <a:solidFill>
                  <a:schemeClr val="tx2"/>
                </a:solidFill>
              </a:rPr>
              <a:t>      =&gt; </a:t>
            </a:r>
            <a:r>
              <a:rPr lang="fr-FR" sz="1400" b="1" i="1" dirty="0" smtClean="0">
                <a:solidFill>
                  <a:schemeClr val="tx2"/>
                </a:solidFill>
              </a:rPr>
              <a:t>saut de l’étape palettisation</a:t>
            </a:r>
            <a:endParaRPr lang="en-US" sz="1400" b="1" i="1" dirty="0">
              <a:solidFill>
                <a:schemeClr val="tx2"/>
              </a:solidFill>
            </a:endParaRPr>
          </a:p>
        </p:txBody>
      </p:sp>
      <p:cxnSp>
        <p:nvCxnSpPr>
          <p:cNvPr id="42" name="Connecteur droit avec flèche 41"/>
          <p:cNvCxnSpPr/>
          <p:nvPr/>
        </p:nvCxnSpPr>
        <p:spPr>
          <a:xfrm>
            <a:off x="395536" y="2780928"/>
            <a:ext cx="864096" cy="158417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8"/>
          <p:cNvSpPr txBox="1"/>
          <p:nvPr/>
        </p:nvSpPr>
        <p:spPr>
          <a:xfrm>
            <a:off x="251520" y="2204864"/>
            <a:ext cx="15121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 smtClean="0">
                <a:solidFill>
                  <a:srgbClr val="7030A0"/>
                </a:solidFill>
              </a:rPr>
              <a:t>A </a:t>
            </a:r>
            <a:r>
              <a:rPr lang="en-US" sz="1100" i="1" dirty="0" err="1" smtClean="0">
                <a:solidFill>
                  <a:srgbClr val="7030A0"/>
                </a:solidFill>
              </a:rPr>
              <a:t>partir</a:t>
            </a:r>
            <a:r>
              <a:rPr lang="en-US" sz="1100" i="1" dirty="0" smtClean="0">
                <a:solidFill>
                  <a:srgbClr val="7030A0"/>
                </a:solidFill>
              </a:rPr>
              <a:t> de </a:t>
            </a:r>
            <a:r>
              <a:rPr lang="en-US" sz="1100" i="1" dirty="0" err="1" smtClean="0">
                <a:solidFill>
                  <a:srgbClr val="7030A0"/>
                </a:solidFill>
              </a:rPr>
              <a:t>cette</a:t>
            </a:r>
            <a:r>
              <a:rPr lang="en-US" sz="1100" i="1" dirty="0" smtClean="0">
                <a:solidFill>
                  <a:srgbClr val="7030A0"/>
                </a:solidFill>
              </a:rPr>
              <a:t> </a:t>
            </a:r>
            <a:r>
              <a:rPr lang="en-US" sz="1100" i="1" dirty="0" err="1" smtClean="0">
                <a:solidFill>
                  <a:srgbClr val="7030A0"/>
                </a:solidFill>
              </a:rPr>
              <a:t>étape</a:t>
            </a:r>
            <a:r>
              <a:rPr lang="en-US" sz="1100" i="1" dirty="0" smtClean="0">
                <a:solidFill>
                  <a:srgbClr val="7030A0"/>
                </a:solidFill>
              </a:rPr>
              <a:t>, plus de </a:t>
            </a:r>
            <a:r>
              <a:rPr lang="en-US" sz="1100" i="1" dirty="0" err="1" smtClean="0">
                <a:solidFill>
                  <a:srgbClr val="7030A0"/>
                </a:solidFill>
              </a:rPr>
              <a:t>posiibilité</a:t>
            </a:r>
            <a:r>
              <a:rPr lang="en-US" sz="1100" i="1" dirty="0" smtClean="0">
                <a:solidFill>
                  <a:srgbClr val="7030A0"/>
                </a:solidFill>
              </a:rPr>
              <a:t> modifier le BL</a:t>
            </a:r>
            <a:endParaRPr lang="en-US" sz="1100" i="1" dirty="0">
              <a:solidFill>
                <a:srgbClr val="7030A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9512" y="5373216"/>
            <a:ext cx="14489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sym typeface="Wingdings"/>
              </a:rPr>
              <a:t> </a:t>
            </a:r>
            <a:r>
              <a:rPr lang="fr-FR" sz="1200" b="1" dirty="0" smtClean="0">
                <a:solidFill>
                  <a:srgbClr val="C00000"/>
                </a:solidFill>
              </a:rPr>
              <a:t>Module BL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259632" y="4149080"/>
            <a:ext cx="18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sym typeface="Wingdings"/>
              </a:rPr>
              <a:t> </a:t>
            </a:r>
            <a:r>
              <a:rPr lang="fr-FR" sz="1200" b="1" dirty="0" smtClean="0">
                <a:solidFill>
                  <a:srgbClr val="C00000"/>
                </a:solidFill>
              </a:rPr>
              <a:t>Module LOGISTIQUE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699792" y="2924944"/>
            <a:ext cx="18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sym typeface="Wingdings"/>
              </a:rPr>
              <a:t> </a:t>
            </a:r>
            <a:r>
              <a:rPr lang="fr-FR" sz="1200" b="1" dirty="0" smtClean="0">
                <a:solidFill>
                  <a:srgbClr val="C00000"/>
                </a:solidFill>
              </a:rPr>
              <a:t>Module LOGISTIQUE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95936" y="1628800"/>
            <a:ext cx="2160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sym typeface="Wingdings"/>
              </a:rPr>
              <a:t> </a:t>
            </a:r>
            <a:r>
              <a:rPr lang="fr-FR" sz="1200" b="1" dirty="0" smtClean="0">
                <a:solidFill>
                  <a:srgbClr val="C00000"/>
                </a:solidFill>
              </a:rPr>
              <a:t>Module BL &amp; LOGISTIQUE</a:t>
            </a:r>
          </a:p>
        </p:txBody>
      </p:sp>
      <p:sp>
        <p:nvSpPr>
          <p:cNvPr id="52" name="ZoneTexte 34"/>
          <p:cNvSpPr txBox="1"/>
          <p:nvPr/>
        </p:nvSpPr>
        <p:spPr>
          <a:xfrm>
            <a:off x="6948264" y="6309320"/>
            <a:ext cx="822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  <a:endParaRPr lang="fr-FR" sz="1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53" name="TextBox 8"/>
          <p:cNvSpPr txBox="1"/>
          <p:nvPr/>
        </p:nvSpPr>
        <p:spPr>
          <a:xfrm>
            <a:off x="3635896" y="566124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Pour les matériels soumis au stock,</a:t>
            </a:r>
          </a:p>
          <a:p>
            <a:pPr algn="ctr"/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</a:rPr>
              <a:t>RECREMENTATION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/ </a:t>
            </a:r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</a:rPr>
              <a:t>DECREMENTATION STOCK</a:t>
            </a:r>
            <a:endParaRPr lang="en-US" sz="1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58" name="Groupe 57"/>
          <p:cNvGrpSpPr/>
          <p:nvPr/>
        </p:nvGrpSpPr>
        <p:grpSpPr>
          <a:xfrm rot="18868831" flipV="1">
            <a:off x="4534623" y="4909528"/>
            <a:ext cx="534489" cy="523161"/>
            <a:chOff x="2411760" y="4941168"/>
            <a:chExt cx="2376264" cy="864096"/>
          </a:xfrm>
        </p:grpSpPr>
        <p:cxnSp>
          <p:nvCxnSpPr>
            <p:cNvPr id="50" name="Connecteur droit 49"/>
            <p:cNvCxnSpPr/>
            <p:nvPr/>
          </p:nvCxnSpPr>
          <p:spPr>
            <a:xfrm>
              <a:off x="4788024" y="4941168"/>
              <a:ext cx="0" cy="864096"/>
            </a:xfrm>
            <a:prstGeom prst="line">
              <a:avLst/>
            </a:prstGeom>
            <a:ln w="38100">
              <a:prstDash val="dash"/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2411760" y="4941168"/>
              <a:ext cx="2376264" cy="0"/>
            </a:xfrm>
            <a:prstGeom prst="line">
              <a:avLst/>
            </a:prstGeom>
            <a:ln w="38100">
              <a:prstDash val="dash"/>
              <a:headEnd type="oval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 rot="3064557" flipH="1">
            <a:off x="2560787" y="164759"/>
            <a:ext cx="202525" cy="479881"/>
            <a:chOff x="2411760" y="4941168"/>
            <a:chExt cx="2376264" cy="864096"/>
          </a:xfrm>
        </p:grpSpPr>
        <p:cxnSp>
          <p:nvCxnSpPr>
            <p:cNvPr id="54" name="Connecteur droit 53"/>
            <p:cNvCxnSpPr/>
            <p:nvPr/>
          </p:nvCxnSpPr>
          <p:spPr>
            <a:xfrm>
              <a:off x="4788024" y="4941168"/>
              <a:ext cx="0" cy="864096"/>
            </a:xfrm>
            <a:prstGeom prst="line">
              <a:avLst/>
            </a:prstGeom>
            <a:ln w="38100">
              <a:prstDash val="dash"/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2411760" y="4941168"/>
              <a:ext cx="2376264" cy="0"/>
            </a:xfrm>
            <a:prstGeom prst="line">
              <a:avLst/>
            </a:prstGeom>
            <a:ln w="38100">
              <a:prstDash val="dash"/>
              <a:headEnd type="oval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9" name="TextBox 8"/>
          <p:cNvSpPr txBox="1"/>
          <p:nvPr/>
        </p:nvSpPr>
        <p:spPr>
          <a:xfrm>
            <a:off x="107504" y="476672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>
                <a:solidFill>
                  <a:schemeClr val="accent6">
                    <a:lumMod val="50000"/>
                  </a:schemeClr>
                </a:solidFill>
              </a:rPr>
              <a:t>Pour les matériels soumis au stock,</a:t>
            </a:r>
          </a:p>
          <a:p>
            <a:pPr algn="ctr"/>
            <a:r>
              <a:rPr lang="fr-FR" sz="11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fr-FR" sz="1100" b="1" dirty="0" smtClean="0">
                <a:solidFill>
                  <a:schemeClr val="accent6">
                    <a:lumMod val="50000"/>
                  </a:schemeClr>
                </a:solidFill>
              </a:rPr>
              <a:t>RECREMENTATION STOCK </a:t>
            </a:r>
            <a:r>
              <a:rPr lang="fr-FR" sz="1100" dirty="0" smtClean="0">
                <a:solidFill>
                  <a:schemeClr val="accent6">
                    <a:lumMod val="50000"/>
                  </a:schemeClr>
                </a:solidFill>
              </a:rPr>
              <a:t>si décrémenté</a:t>
            </a:r>
            <a:endParaRPr lang="en-US" sz="11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63" name="Groupe 62"/>
          <p:cNvGrpSpPr/>
          <p:nvPr/>
        </p:nvGrpSpPr>
        <p:grpSpPr>
          <a:xfrm rot="3064557" flipH="1">
            <a:off x="3424886" y="5506823"/>
            <a:ext cx="202525" cy="479881"/>
            <a:chOff x="2411760" y="4941168"/>
            <a:chExt cx="2376264" cy="864096"/>
          </a:xfrm>
        </p:grpSpPr>
        <p:cxnSp>
          <p:nvCxnSpPr>
            <p:cNvPr id="64" name="Connecteur droit 63"/>
            <p:cNvCxnSpPr/>
            <p:nvPr/>
          </p:nvCxnSpPr>
          <p:spPr>
            <a:xfrm>
              <a:off x="4788024" y="4941168"/>
              <a:ext cx="0" cy="864096"/>
            </a:xfrm>
            <a:prstGeom prst="line">
              <a:avLst/>
            </a:prstGeom>
            <a:ln w="38100">
              <a:prstDash val="dash"/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>
              <a:off x="2411760" y="4941168"/>
              <a:ext cx="2376264" cy="0"/>
            </a:xfrm>
            <a:prstGeom prst="line">
              <a:avLst/>
            </a:prstGeom>
            <a:ln w="38100">
              <a:prstDash val="dash"/>
              <a:headEnd type="oval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212</Words>
  <Application>Microsoft Office PowerPoint</Application>
  <PresentationFormat>Affichage à l'écran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66</cp:revision>
  <dcterms:created xsi:type="dcterms:W3CDTF">2012-12-19T15:45:09Z</dcterms:created>
  <dcterms:modified xsi:type="dcterms:W3CDTF">2013-10-20T08:51:34Z</dcterms:modified>
</cp:coreProperties>
</file>