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0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20/10/2013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lèche courbée vers le bas 68"/>
          <p:cNvSpPr/>
          <p:nvPr/>
        </p:nvSpPr>
        <p:spPr>
          <a:xfrm rot="19599291" flipH="1">
            <a:off x="3248313" y="2224853"/>
            <a:ext cx="1996266" cy="1144962"/>
          </a:xfrm>
          <a:prstGeom prst="curved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Flèche droite 60"/>
          <p:cNvSpPr/>
          <p:nvPr/>
        </p:nvSpPr>
        <p:spPr>
          <a:xfrm rot="19191367">
            <a:off x="501399" y="2984829"/>
            <a:ext cx="8364523" cy="159769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5"/>
          <p:cNvSpPr txBox="1"/>
          <p:nvPr/>
        </p:nvSpPr>
        <p:spPr>
          <a:xfrm>
            <a:off x="5580112" y="2132856"/>
            <a:ext cx="2160240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FIN CONTRAT</a:t>
            </a:r>
            <a:endParaRPr lang="en-US" sz="1600" dirty="0"/>
          </a:p>
        </p:txBody>
      </p:sp>
      <p:sp>
        <p:nvSpPr>
          <p:cNvPr id="80" name="Flèche droite 79"/>
          <p:cNvSpPr/>
          <p:nvPr/>
        </p:nvSpPr>
        <p:spPr>
          <a:xfrm rot="2829500">
            <a:off x="4968034" y="1613332"/>
            <a:ext cx="728707" cy="416227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300192" y="548680"/>
            <a:ext cx="2191230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300192" y="5661248"/>
            <a:ext cx="2736304" cy="10801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683568" y="5517232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Date émission / envoi / signature / du contrat </a:t>
            </a:r>
            <a:endParaRPr lang="fr-FR" sz="1200" i="1" dirty="0" smtClean="0"/>
          </a:p>
          <a:p>
            <a:pPr>
              <a:buFontTx/>
              <a:buChar char="-"/>
            </a:pPr>
            <a:r>
              <a:rPr lang="fr-FR" sz="1200" dirty="0" smtClean="0"/>
              <a:t> Date d’effet  et de fin du contrat du contrat ET périodicité</a:t>
            </a:r>
          </a:p>
          <a:p>
            <a:pPr>
              <a:buFontTx/>
              <a:buChar char="-"/>
            </a:pPr>
            <a:r>
              <a:rPr lang="fr-FR" sz="1200" dirty="0" smtClean="0"/>
              <a:t> Matériel(s) rattaché(s) au contrat</a:t>
            </a:r>
          </a:p>
        </p:txBody>
      </p:sp>
      <p:sp>
        <p:nvSpPr>
          <p:cNvPr id="16" name="ZoneTexte 34"/>
          <p:cNvSpPr txBox="1"/>
          <p:nvPr/>
        </p:nvSpPr>
        <p:spPr>
          <a:xfrm>
            <a:off x="6228184" y="5733256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err="1" smtClean="0">
                <a:latin typeface="Impact" pitchFamily="34" charset="0"/>
              </a:rPr>
              <a:t>Workflow</a:t>
            </a:r>
            <a:r>
              <a:rPr lang="fr-FR" sz="1600" dirty="0" smtClean="0">
                <a:latin typeface="Impact" pitchFamily="34" charset="0"/>
              </a:rPr>
              <a:t> de vie d’un CONTRAT</a:t>
            </a:r>
            <a:endParaRPr lang="fr-FR" sz="16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6444208" y="620688"/>
            <a:ext cx="197520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CONTRAT CLOTURE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3281378" y="188640"/>
            <a:ext cx="2370742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3460890" y="260648"/>
            <a:ext cx="2119222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CONTRAT ANNULE</a:t>
            </a:r>
            <a:endParaRPr lang="en-US" sz="1400" dirty="0"/>
          </a:p>
        </p:txBody>
      </p:sp>
      <p:grpSp>
        <p:nvGrpSpPr>
          <p:cNvPr id="64" name="Groupe 63"/>
          <p:cNvGrpSpPr/>
          <p:nvPr/>
        </p:nvGrpSpPr>
        <p:grpSpPr>
          <a:xfrm>
            <a:off x="755576" y="116632"/>
            <a:ext cx="2736304" cy="703585"/>
            <a:chOff x="3779912" y="6109791"/>
            <a:chExt cx="2736304" cy="703585"/>
          </a:xfrm>
        </p:grpSpPr>
        <p:sp>
          <p:nvSpPr>
            <p:cNvPr id="23" name="TextBox 8"/>
            <p:cNvSpPr txBox="1"/>
            <p:nvPr/>
          </p:nvSpPr>
          <p:spPr>
            <a:xfrm>
              <a:off x="3904289" y="6253807"/>
              <a:ext cx="2176605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00B050"/>
                  </a:solidFill>
                </a:rPr>
                <a:t>OK: Délai non encore atteint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24" name="TextBox 8"/>
            <p:cNvSpPr txBox="1"/>
            <p:nvPr/>
          </p:nvSpPr>
          <p:spPr>
            <a:xfrm>
              <a:off x="3904289" y="6397823"/>
              <a:ext cx="2611927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C000"/>
                  </a:solidFill>
                </a:rPr>
                <a:t>WARNING: Dernier jour avant ALERTE</a:t>
              </a:r>
              <a:endParaRPr lang="en-US" sz="1000" b="1" dirty="0">
                <a:solidFill>
                  <a:srgbClr val="FFC000"/>
                </a:solidFill>
              </a:endParaRPr>
            </a:p>
          </p:txBody>
        </p:sp>
        <p:sp>
          <p:nvSpPr>
            <p:cNvPr id="25" name="TextBox 8"/>
            <p:cNvSpPr txBox="1"/>
            <p:nvPr/>
          </p:nvSpPr>
          <p:spPr>
            <a:xfrm>
              <a:off x="3904289" y="6541839"/>
              <a:ext cx="1616907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0000"/>
                  </a:solidFill>
                </a:rPr>
                <a:t>ALERTE: Délai dépassé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8"/>
            <p:cNvSpPr txBox="1"/>
            <p:nvPr/>
          </p:nvSpPr>
          <p:spPr>
            <a:xfrm>
              <a:off x="3779912" y="6109791"/>
              <a:ext cx="2736304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u="sng" dirty="0" smtClean="0"/>
                <a:t>Indicateurs de suivi d’avancement:</a:t>
              </a:r>
              <a:endParaRPr lang="en-US" sz="1000" b="1" u="sng" dirty="0"/>
            </a:p>
          </p:txBody>
        </p:sp>
      </p:grpSp>
      <p:sp>
        <p:nvSpPr>
          <p:cNvPr id="30" name="TextBox 8"/>
          <p:cNvSpPr txBox="1"/>
          <p:nvPr/>
        </p:nvSpPr>
        <p:spPr>
          <a:xfrm>
            <a:off x="8028384" y="6453336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08/09/2013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3347864" y="548680"/>
            <a:ext cx="26642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 passage en </a:t>
            </a:r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statut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ANNULE avec une justification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4788024" y="5157192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8491422" y="620688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5652120" y="260648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95536" y="6165304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50" name="TextBox 5"/>
          <p:cNvSpPr txBox="1"/>
          <p:nvPr/>
        </p:nvSpPr>
        <p:spPr>
          <a:xfrm>
            <a:off x="503040" y="6237312"/>
            <a:ext cx="230425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CREATION CONTRAT</a:t>
            </a:r>
            <a:endParaRPr lang="en-US" sz="1400" dirty="0"/>
          </a:p>
        </p:txBody>
      </p:sp>
      <p:sp>
        <p:nvSpPr>
          <p:cNvPr id="51" name="TextBox 8"/>
          <p:cNvSpPr txBox="1"/>
          <p:nvPr/>
        </p:nvSpPr>
        <p:spPr>
          <a:xfrm>
            <a:off x="3059832" y="6279123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54" name="TextBox 5"/>
          <p:cNvSpPr txBox="1"/>
          <p:nvPr/>
        </p:nvSpPr>
        <p:spPr>
          <a:xfrm>
            <a:off x="1187882" y="5085184"/>
            <a:ext cx="352839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START FACTURATION</a:t>
            </a:r>
            <a:endParaRPr lang="en-US" sz="1600" dirty="0"/>
          </a:p>
        </p:txBody>
      </p:sp>
      <p:sp>
        <p:nvSpPr>
          <p:cNvPr id="58" name="TextBox 8"/>
          <p:cNvSpPr txBox="1"/>
          <p:nvPr/>
        </p:nvSpPr>
        <p:spPr>
          <a:xfrm>
            <a:off x="5868144" y="1136357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Toutes les factures rattachées au contrat clôturées</a:t>
            </a:r>
          </a:p>
          <a:p>
            <a:pPr>
              <a:buFontTx/>
              <a:buChar char="-"/>
            </a:pPr>
            <a:r>
              <a:rPr lang="fr-FR" sz="1200" dirty="0" smtClean="0"/>
              <a:t> Facture  de solde émise (C’est la dernière facture)</a:t>
            </a:r>
          </a:p>
        </p:txBody>
      </p:sp>
      <p:sp>
        <p:nvSpPr>
          <p:cNvPr id="42" name="ZoneTexte 34"/>
          <p:cNvSpPr txBox="1"/>
          <p:nvPr/>
        </p:nvSpPr>
        <p:spPr>
          <a:xfrm>
            <a:off x="6588224" y="6021288"/>
            <a:ext cx="1935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>
                <a:solidFill>
                  <a:srgbClr val="FF0000"/>
                </a:solidFill>
                <a:latin typeface="Impact" pitchFamily="34" charset="0"/>
              </a:rPr>
              <a:t>STANDARD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Impact" pitchFamily="34" charset="0"/>
              </a:rPr>
              <a:t>Avec facturation périodique</a:t>
            </a:r>
            <a:endParaRPr lang="fr-FR" sz="12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8" name="TextBox 8"/>
          <p:cNvSpPr txBox="1"/>
          <p:nvPr/>
        </p:nvSpPr>
        <p:spPr>
          <a:xfrm>
            <a:off x="2483768" y="458112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Facture émise</a:t>
            </a:r>
            <a:r>
              <a:rPr lang="fr-FR" sz="1200" dirty="0" smtClean="0">
                <a:solidFill>
                  <a:srgbClr val="FF0000"/>
                </a:solidFill>
              </a:rPr>
              <a:t> </a:t>
            </a:r>
            <a:r>
              <a:rPr lang="fr-FR" sz="1100" dirty="0" smtClean="0">
                <a:solidFill>
                  <a:srgbClr val="FF0000"/>
                </a:solidFill>
              </a:rPr>
              <a:t>(C’est la première facture émise avec les ABONNEMENTS avant la première échéance)</a:t>
            </a:r>
          </a:p>
        </p:txBody>
      </p:sp>
      <p:sp>
        <p:nvSpPr>
          <p:cNvPr id="68" name="TextBox 8"/>
          <p:cNvSpPr txBox="1"/>
          <p:nvPr/>
        </p:nvSpPr>
        <p:spPr>
          <a:xfrm>
            <a:off x="5508104" y="2492896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/>
                </a:solidFill>
              </a:rPr>
              <a:t>Date fin de contrat atteinte</a:t>
            </a:r>
            <a:endParaRPr lang="en-US" sz="1200" b="1" i="1" dirty="0">
              <a:solidFill>
                <a:schemeClr val="tx2"/>
              </a:solidFill>
            </a:endParaRPr>
          </a:p>
        </p:txBody>
      </p:sp>
      <p:sp>
        <p:nvSpPr>
          <p:cNvPr id="74" name="TextBox 8"/>
          <p:cNvSpPr txBox="1"/>
          <p:nvPr/>
        </p:nvSpPr>
        <p:spPr>
          <a:xfrm>
            <a:off x="7452320" y="3693225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75" name="TextBox 8"/>
          <p:cNvSpPr txBox="1"/>
          <p:nvPr/>
        </p:nvSpPr>
        <p:spPr>
          <a:xfrm>
            <a:off x="7812360" y="2204864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1040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5" name="TextBox 5"/>
          <p:cNvSpPr txBox="1"/>
          <p:nvPr/>
        </p:nvSpPr>
        <p:spPr>
          <a:xfrm>
            <a:off x="3635896" y="3645024"/>
            <a:ext cx="374441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FACTURATION PERIODIQUE</a:t>
            </a:r>
            <a:endParaRPr lang="en-US" sz="1600" dirty="0"/>
          </a:p>
        </p:txBody>
      </p:sp>
      <p:sp>
        <p:nvSpPr>
          <p:cNvPr id="49" name="TextBox 8"/>
          <p:cNvSpPr txBox="1"/>
          <p:nvPr/>
        </p:nvSpPr>
        <p:spPr>
          <a:xfrm>
            <a:off x="3923928" y="299695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Dans le cadre d’un contrat avec relevé de compteur, les relevés doivent être effectuées</a:t>
            </a:r>
          </a:p>
          <a:p>
            <a:pPr>
              <a:buFontTx/>
              <a:buChar char="-"/>
            </a:pPr>
            <a:r>
              <a:rPr lang="fr-FR" sz="1200" dirty="0" smtClean="0"/>
              <a:t>  Facture émise </a:t>
            </a:r>
            <a:r>
              <a:rPr lang="fr-FR" sz="1200" i="1" dirty="0" smtClean="0">
                <a:solidFill>
                  <a:srgbClr val="002060"/>
                </a:solidFill>
              </a:rPr>
              <a:t>(date d’émission = date d’échéance)</a:t>
            </a:r>
          </a:p>
        </p:txBody>
      </p:sp>
      <p:sp>
        <p:nvSpPr>
          <p:cNvPr id="60" name="TextBox 8"/>
          <p:cNvSpPr txBox="1"/>
          <p:nvPr/>
        </p:nvSpPr>
        <p:spPr>
          <a:xfrm>
            <a:off x="3635896" y="198884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/>
                </a:solidFill>
              </a:rPr>
              <a:t>Date fin de contrat non atteinte</a:t>
            </a:r>
            <a:endParaRPr lang="en-US" sz="1200" b="1" i="1" dirty="0">
              <a:solidFill>
                <a:schemeClr val="tx2"/>
              </a:solidFill>
            </a:endParaRPr>
          </a:p>
        </p:txBody>
      </p:sp>
      <p:sp>
        <p:nvSpPr>
          <p:cNvPr id="77" name="TextBox 8"/>
          <p:cNvSpPr txBox="1"/>
          <p:nvPr/>
        </p:nvSpPr>
        <p:spPr>
          <a:xfrm>
            <a:off x="251520" y="1412776"/>
            <a:ext cx="5040560" cy="43088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$"/>
            </a:pPr>
            <a:r>
              <a:rPr lang="en-US" sz="1100" i="1" dirty="0" err="1" smtClean="0">
                <a:solidFill>
                  <a:srgbClr val="002060"/>
                </a:solidFill>
              </a:rPr>
              <a:t>Seule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cette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étape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permet</a:t>
            </a:r>
            <a:r>
              <a:rPr lang="en-US" sz="1100" i="1" dirty="0" smtClean="0">
                <a:solidFill>
                  <a:srgbClr val="002060"/>
                </a:solidFill>
              </a:rPr>
              <a:t> de </a:t>
            </a:r>
            <a:r>
              <a:rPr lang="en-US" sz="1100" i="1" dirty="0" err="1" smtClean="0">
                <a:solidFill>
                  <a:srgbClr val="002060"/>
                </a:solidFill>
              </a:rPr>
              <a:t>renvoyer</a:t>
            </a:r>
            <a:r>
              <a:rPr lang="en-US" sz="1100" i="1" dirty="0" smtClean="0">
                <a:solidFill>
                  <a:srgbClr val="002060"/>
                </a:solidFill>
              </a:rPr>
              <a:t> un </a:t>
            </a:r>
            <a:r>
              <a:rPr lang="en-US" sz="1100" i="1" dirty="0" err="1" smtClean="0">
                <a:solidFill>
                  <a:srgbClr val="002060"/>
                </a:solidFill>
              </a:rPr>
              <a:t>contrat</a:t>
            </a:r>
            <a:r>
              <a:rPr lang="en-US" sz="1100" i="1" dirty="0" smtClean="0">
                <a:solidFill>
                  <a:srgbClr val="002060"/>
                </a:solidFill>
              </a:rPr>
              <a:t> à </a:t>
            </a:r>
            <a:r>
              <a:rPr lang="en-US" sz="1100" i="1" dirty="0" err="1" smtClean="0">
                <a:solidFill>
                  <a:srgbClr val="002060"/>
                </a:solidFill>
              </a:rPr>
              <a:t>l’étape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précédente</a:t>
            </a:r>
            <a:r>
              <a:rPr lang="en-US" sz="1100" i="1" dirty="0" smtClean="0">
                <a:solidFill>
                  <a:srgbClr val="002060"/>
                </a:solidFill>
              </a:rPr>
              <a:t> “PREPARATION PROCHAINE FACTURE”, par </a:t>
            </a:r>
            <a:r>
              <a:rPr lang="en-US" sz="1100" i="1" dirty="0" err="1" smtClean="0">
                <a:solidFill>
                  <a:srgbClr val="002060"/>
                </a:solidFill>
              </a:rPr>
              <a:t>exemple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dans</a:t>
            </a:r>
            <a:r>
              <a:rPr lang="en-US" sz="1100" i="1" dirty="0" smtClean="0">
                <a:solidFill>
                  <a:srgbClr val="002060"/>
                </a:solidFill>
              </a:rPr>
              <a:t> le </a:t>
            </a:r>
            <a:r>
              <a:rPr lang="en-US" sz="1100" i="1" dirty="0" err="1" smtClean="0">
                <a:solidFill>
                  <a:srgbClr val="002060"/>
                </a:solidFill>
              </a:rPr>
              <a:t>cas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d’une</a:t>
            </a:r>
            <a:r>
              <a:rPr lang="en-US" sz="1100" i="1" dirty="0" smtClean="0">
                <a:solidFill>
                  <a:srgbClr val="002060"/>
                </a:solidFill>
              </a:rPr>
              <a:t> prolongation.</a:t>
            </a:r>
          </a:p>
        </p:txBody>
      </p:sp>
      <p:sp>
        <p:nvSpPr>
          <p:cNvPr id="76" name="TextBox 8"/>
          <p:cNvSpPr txBox="1"/>
          <p:nvPr/>
        </p:nvSpPr>
        <p:spPr>
          <a:xfrm>
            <a:off x="107504" y="766445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$"/>
            </a:pPr>
            <a:r>
              <a:rPr lang="fr-FR" sz="1200" dirty="0" smtClean="0">
                <a:solidFill>
                  <a:srgbClr val="0070C0"/>
                </a:solidFill>
              </a:rPr>
              <a:t>En fin de contrat (clôturé ou annuler), les matériels  SOUS CONTRAT prennent l’état suivant: EN SERVICE HORS CONTRAT</a:t>
            </a:r>
          </a:p>
        </p:txBody>
      </p:sp>
      <p:sp>
        <p:nvSpPr>
          <p:cNvPr id="66" name="Flèche en arc 40"/>
          <p:cNvSpPr/>
          <p:nvPr/>
        </p:nvSpPr>
        <p:spPr>
          <a:xfrm rot="18020861" flipV="1">
            <a:off x="4747272" y="5514135"/>
            <a:ext cx="777561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6" name="Flèche en arc 40"/>
          <p:cNvSpPr/>
          <p:nvPr/>
        </p:nvSpPr>
        <p:spPr>
          <a:xfrm rot="18020861" flipV="1">
            <a:off x="5530381" y="4218238"/>
            <a:ext cx="735531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2" name="TextBox 8"/>
          <p:cNvSpPr txBox="1"/>
          <p:nvPr/>
        </p:nvSpPr>
        <p:spPr>
          <a:xfrm>
            <a:off x="5652120" y="4870901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Date effet contrat atteinte (Warning) ou dépassée (Alerte)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73" name="Connecteur droit avec flèche 72"/>
          <p:cNvCxnSpPr/>
          <p:nvPr/>
        </p:nvCxnSpPr>
        <p:spPr>
          <a:xfrm flipH="1" flipV="1">
            <a:off x="2339752" y="1988840"/>
            <a:ext cx="3024336" cy="1008112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"/>
          <p:cNvSpPr txBox="1"/>
          <p:nvPr/>
        </p:nvSpPr>
        <p:spPr>
          <a:xfrm>
            <a:off x="0" y="1844824"/>
            <a:ext cx="28083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>
                <a:solidFill>
                  <a:srgbClr val="0070C0"/>
                </a:solidFill>
              </a:rPr>
              <a:t> </a:t>
            </a:r>
            <a:r>
              <a:rPr lang="fr-FR" sz="1200" b="1" dirty="0" smtClean="0">
                <a:solidFill>
                  <a:srgbClr val="0070C0"/>
                </a:solidFill>
              </a:rPr>
              <a:t>Calcul de la prochaine échéance</a:t>
            </a:r>
          </a:p>
          <a:p>
            <a:pPr>
              <a:buFontTx/>
              <a:buChar char="-"/>
            </a:pPr>
            <a:endParaRPr lang="fr-FR" sz="1200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>
                <a:solidFill>
                  <a:srgbClr val="0070C0"/>
                </a:solidFill>
              </a:rPr>
              <a:t> </a:t>
            </a:r>
            <a:r>
              <a:rPr lang="fr-FR" sz="1200" b="1" dirty="0" smtClean="0">
                <a:solidFill>
                  <a:srgbClr val="0070C0"/>
                </a:solidFill>
              </a:rPr>
              <a:t>SI</a:t>
            </a:r>
            <a:r>
              <a:rPr lang="fr-FR" sz="1200" dirty="0" smtClean="0">
                <a:solidFill>
                  <a:srgbClr val="0070C0"/>
                </a:solidFill>
              </a:rPr>
              <a:t> la prochaine échéance </a:t>
            </a:r>
            <a:r>
              <a:rPr lang="fr-FR" sz="1200" b="1" dirty="0" smtClean="0">
                <a:solidFill>
                  <a:srgbClr val="FF0000"/>
                </a:solidFill>
              </a:rPr>
              <a:t>&gt;</a:t>
            </a:r>
            <a:r>
              <a:rPr lang="fr-FR" sz="1200" dirty="0" smtClean="0">
                <a:solidFill>
                  <a:srgbClr val="0070C0"/>
                </a:solidFill>
              </a:rPr>
              <a:t> date de fin,</a:t>
            </a:r>
          </a:p>
          <a:p>
            <a:r>
              <a:rPr lang="fr-FR" sz="1200" dirty="0" smtClean="0">
                <a:solidFill>
                  <a:srgbClr val="0070C0"/>
                </a:solidFill>
              </a:rPr>
              <a:t>ALORS passage à l’étape suivante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</a:p>
          <a:p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Réinitialisation des compteurs d’échéance</a:t>
            </a:r>
          </a:p>
          <a:p>
            <a:pPr>
              <a:buFontTx/>
              <a:buChar char="-"/>
            </a:pPr>
            <a:endParaRPr lang="fr-FR" sz="1200" dirty="0" smtClean="0">
              <a:solidFill>
                <a:srgbClr val="0070C0"/>
              </a:solidFill>
            </a:endParaRPr>
          </a:p>
          <a:p>
            <a:r>
              <a:rPr lang="fr-FR" sz="1200" b="1" dirty="0" smtClean="0">
                <a:solidFill>
                  <a:srgbClr val="0070C0"/>
                </a:solidFill>
              </a:rPr>
              <a:t>SINON</a:t>
            </a:r>
            <a:r>
              <a:rPr lang="fr-FR" sz="1200" dirty="0" smtClean="0">
                <a:solidFill>
                  <a:srgbClr val="0070C0"/>
                </a:solidFill>
              </a:rPr>
              <a:t> retour d’étape ET TRAITEMENT SPECIFIQUE</a:t>
            </a:r>
            <a:r>
              <a:rPr lang="fr-F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 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 c’est un CONTRAT avec relevé de compteur, création des lignes de saisie de relevé des compteurs pour la prochaine échéance 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7" name="TextBox 8"/>
          <p:cNvSpPr txBox="1"/>
          <p:nvPr/>
        </p:nvSpPr>
        <p:spPr>
          <a:xfrm rot="18963366">
            <a:off x="2664260" y="2254192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  <p:sp>
        <p:nvSpPr>
          <p:cNvPr id="91" name="Flèche en arc 40"/>
          <p:cNvSpPr/>
          <p:nvPr/>
        </p:nvSpPr>
        <p:spPr>
          <a:xfrm rot="17460980" flipV="1">
            <a:off x="7366177" y="2736486"/>
            <a:ext cx="751313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2" name="TextBox 8"/>
          <p:cNvSpPr txBox="1"/>
          <p:nvPr/>
        </p:nvSpPr>
        <p:spPr>
          <a:xfrm>
            <a:off x="7990856" y="2564904"/>
            <a:ext cx="1153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Date prochaine échéance atteinte (Warning) ou dépassée (Alerte)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5" name="Image 84" descr="bt_rewi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2132856"/>
            <a:ext cx="288032" cy="288032"/>
          </a:xfrm>
          <a:prstGeom prst="rect">
            <a:avLst/>
          </a:prstGeom>
        </p:spPr>
      </p:pic>
      <p:grpSp>
        <p:nvGrpSpPr>
          <p:cNvPr id="89" name="Groupe 88"/>
          <p:cNvGrpSpPr/>
          <p:nvPr/>
        </p:nvGrpSpPr>
        <p:grpSpPr>
          <a:xfrm>
            <a:off x="3635896" y="3621217"/>
            <a:ext cx="288032" cy="288033"/>
            <a:chOff x="2051721" y="2636912"/>
            <a:chExt cx="288032" cy="288033"/>
          </a:xfrm>
        </p:grpSpPr>
        <p:pic>
          <p:nvPicPr>
            <p:cNvPr id="90" name="Image 89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93" name="Connecteur droit 92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e 93"/>
          <p:cNvGrpSpPr/>
          <p:nvPr/>
        </p:nvGrpSpPr>
        <p:grpSpPr>
          <a:xfrm>
            <a:off x="1187624" y="5085184"/>
            <a:ext cx="288032" cy="288033"/>
            <a:chOff x="2051721" y="2636912"/>
            <a:chExt cx="288032" cy="288033"/>
          </a:xfrm>
        </p:grpSpPr>
        <p:pic>
          <p:nvPicPr>
            <p:cNvPr id="95" name="Image 94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96" name="Connecteur droit 95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Flèche en arc 40"/>
          <p:cNvSpPr/>
          <p:nvPr/>
        </p:nvSpPr>
        <p:spPr>
          <a:xfrm rot="17094900" flipV="1">
            <a:off x="8225280" y="1217052"/>
            <a:ext cx="766883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9" name="TextBox 8"/>
          <p:cNvSpPr txBox="1"/>
          <p:nvPr/>
        </p:nvSpPr>
        <p:spPr>
          <a:xfrm>
            <a:off x="8388424" y="1855857"/>
            <a:ext cx="7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45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06" name="Connecteur droit avec flèche 105"/>
          <p:cNvCxnSpPr/>
          <p:nvPr/>
        </p:nvCxnSpPr>
        <p:spPr>
          <a:xfrm flipH="1" flipV="1">
            <a:off x="2411760" y="4221088"/>
            <a:ext cx="1296144" cy="288032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8"/>
          <p:cNvSpPr txBox="1"/>
          <p:nvPr/>
        </p:nvSpPr>
        <p:spPr>
          <a:xfrm rot="18963366">
            <a:off x="2304219" y="4270417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  <p:sp>
        <p:nvSpPr>
          <p:cNvPr id="113" name="TextBox 8"/>
          <p:cNvSpPr txBox="1"/>
          <p:nvPr/>
        </p:nvSpPr>
        <p:spPr>
          <a:xfrm>
            <a:off x="7236296" y="4149080"/>
            <a:ext cx="1907704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i="1" dirty="0" smtClean="0">
                <a:solidFill>
                  <a:srgbClr val="002060"/>
                </a:solidFill>
                <a:sym typeface="Wingdings"/>
              </a:rPr>
              <a:t> </a:t>
            </a:r>
            <a:r>
              <a:rPr lang="en-US" sz="1100" i="1" dirty="0" err="1" smtClean="0">
                <a:solidFill>
                  <a:srgbClr val="002060"/>
                </a:solidFill>
              </a:rPr>
              <a:t>Lorsque</a:t>
            </a:r>
            <a:r>
              <a:rPr lang="en-US" sz="1100" i="1" dirty="0" smtClean="0">
                <a:solidFill>
                  <a:srgbClr val="002060"/>
                </a:solidFill>
              </a:rPr>
              <a:t> la </a:t>
            </a:r>
            <a:r>
              <a:rPr lang="en-US" sz="1100" i="1" dirty="0" err="1" smtClean="0">
                <a:solidFill>
                  <a:srgbClr val="002060"/>
                </a:solidFill>
              </a:rPr>
              <a:t>période</a:t>
            </a:r>
            <a:r>
              <a:rPr lang="en-US" sz="1100" i="1" dirty="0" smtClean="0">
                <a:solidFill>
                  <a:srgbClr val="002060"/>
                </a:solidFill>
              </a:rPr>
              <a:t> de </a:t>
            </a:r>
            <a:r>
              <a:rPr lang="en-US" sz="1100" i="1" dirty="0" err="1" smtClean="0">
                <a:solidFill>
                  <a:srgbClr val="002060"/>
                </a:solidFill>
              </a:rPr>
              <a:t>facturation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est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modifiée</a:t>
            </a:r>
            <a:r>
              <a:rPr lang="en-US" sz="1100" i="1" dirty="0" smtClean="0">
                <a:solidFill>
                  <a:srgbClr val="002060"/>
                </a:solidFill>
              </a:rPr>
              <a:t> après la première </a:t>
            </a:r>
            <a:r>
              <a:rPr lang="en-US" sz="1100" i="1" dirty="0" err="1" smtClean="0">
                <a:solidFill>
                  <a:srgbClr val="002060"/>
                </a:solidFill>
              </a:rPr>
              <a:t>étape</a:t>
            </a:r>
            <a:r>
              <a:rPr lang="en-US" sz="1100" i="1" dirty="0" smtClean="0">
                <a:solidFill>
                  <a:srgbClr val="002060"/>
                </a:solidFill>
              </a:rPr>
              <a:t> de CREATION, la nouvelle </a:t>
            </a:r>
            <a:r>
              <a:rPr lang="en-US" sz="1100" i="1" dirty="0" err="1" smtClean="0">
                <a:solidFill>
                  <a:srgbClr val="002060"/>
                </a:solidFill>
              </a:rPr>
              <a:t>période</a:t>
            </a:r>
            <a:r>
              <a:rPr lang="en-US" sz="1100" i="1" dirty="0" smtClean="0">
                <a:solidFill>
                  <a:srgbClr val="002060"/>
                </a:solidFill>
              </a:rPr>
              <a:t> ne sera </a:t>
            </a:r>
            <a:r>
              <a:rPr lang="en-US" sz="1100" i="1" dirty="0" err="1" smtClean="0">
                <a:solidFill>
                  <a:srgbClr val="002060"/>
                </a:solidFill>
              </a:rPr>
              <a:t>prise</a:t>
            </a:r>
            <a:r>
              <a:rPr lang="en-US" sz="1100" i="1" dirty="0" smtClean="0">
                <a:solidFill>
                  <a:srgbClr val="002060"/>
                </a:solidFill>
              </a:rPr>
              <a:t> en </a:t>
            </a:r>
            <a:r>
              <a:rPr lang="en-US" sz="1100" i="1" dirty="0" err="1" smtClean="0">
                <a:solidFill>
                  <a:srgbClr val="002060"/>
                </a:solidFill>
              </a:rPr>
              <a:t>compte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qu’au</a:t>
            </a:r>
            <a:r>
              <a:rPr lang="en-US" sz="1100" i="1" dirty="0" smtClean="0">
                <a:solidFill>
                  <a:srgbClr val="002060"/>
                </a:solidFill>
              </a:rPr>
              <a:t> prochain cycle de </a:t>
            </a:r>
            <a:r>
              <a:rPr lang="en-US" sz="1100" i="1" dirty="0" err="1" smtClean="0">
                <a:solidFill>
                  <a:srgbClr val="002060"/>
                </a:solidFill>
              </a:rPr>
              <a:t>facturation</a:t>
            </a:r>
            <a:endParaRPr lang="en-US" sz="1100" i="1" dirty="0">
              <a:solidFill>
                <a:srgbClr val="002060"/>
              </a:solidFill>
            </a:endParaRPr>
          </a:p>
        </p:txBody>
      </p:sp>
      <p:sp>
        <p:nvSpPr>
          <p:cNvPr id="57" name="TextBox 8"/>
          <p:cNvSpPr txBox="1"/>
          <p:nvPr/>
        </p:nvSpPr>
        <p:spPr>
          <a:xfrm>
            <a:off x="0" y="407707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b="1" dirty="0" smtClean="0">
                <a:solidFill>
                  <a:srgbClr val="0070C0"/>
                </a:solidFill>
              </a:rPr>
              <a:t>Si c’est un CONTRAT avec relevé de compteur</a:t>
            </a:r>
            <a:r>
              <a:rPr lang="fr-FR" sz="1200" b="1" dirty="0" smtClean="0">
                <a:solidFill>
                  <a:schemeClr val="accent5">
                    <a:lumMod val="50000"/>
                  </a:schemeClr>
                </a:solidFill>
              </a:rPr>
              <a:t>,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initialisation des lignes de saisie de relevé des compteurs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63" name="Connecteur droit 62"/>
          <p:cNvCxnSpPr/>
          <p:nvPr/>
        </p:nvCxnSpPr>
        <p:spPr>
          <a:xfrm>
            <a:off x="251520" y="4005064"/>
            <a:ext cx="194421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/>
          <p:nvPr/>
        </p:nvCxnSpPr>
        <p:spPr>
          <a:xfrm flipH="1">
            <a:off x="2843808" y="1124744"/>
            <a:ext cx="4464496" cy="0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"/>
          <p:cNvSpPr txBox="1"/>
          <p:nvPr/>
        </p:nvSpPr>
        <p:spPr>
          <a:xfrm rot="18963366">
            <a:off x="5328557" y="1030057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  <p:sp>
        <p:nvSpPr>
          <p:cNvPr id="65" name="TextBox 8"/>
          <p:cNvSpPr txBox="1"/>
          <p:nvPr/>
        </p:nvSpPr>
        <p:spPr>
          <a:xfrm>
            <a:off x="4139952" y="6167045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Date 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effet contrat atteinte (Warning) ou dépassée (Alerte</a:t>
            </a: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10 jours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LIENS INTER MODULE PROPOSES</a:t>
            </a:r>
          </a:p>
        </p:txBody>
      </p:sp>
      <p:sp>
        <p:nvSpPr>
          <p:cNvPr id="58" name="TextBox 8"/>
          <p:cNvSpPr txBox="1"/>
          <p:nvPr/>
        </p:nvSpPr>
        <p:spPr>
          <a:xfrm>
            <a:off x="120027" y="2708920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START FACTURATION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Affichage de l’icône suivant vous permettant de créer une première facturation *</a:t>
            </a:r>
          </a:p>
        </p:txBody>
      </p:sp>
      <p:sp>
        <p:nvSpPr>
          <p:cNvPr id="62" name="TextBox 5"/>
          <p:cNvSpPr txBox="1"/>
          <p:nvPr/>
        </p:nvSpPr>
        <p:spPr>
          <a:xfrm>
            <a:off x="192035" y="2204864"/>
            <a:ext cx="849694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LISTE FACTURATION</a:t>
            </a:r>
            <a:endParaRPr lang="en-US" sz="1200" b="1" dirty="0"/>
          </a:p>
        </p:txBody>
      </p:sp>
      <p:sp>
        <p:nvSpPr>
          <p:cNvPr id="22" name="TextBox 8"/>
          <p:cNvSpPr txBox="1"/>
          <p:nvPr/>
        </p:nvSpPr>
        <p:spPr>
          <a:xfrm>
            <a:off x="1763688" y="836712"/>
            <a:ext cx="5184576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%"/>
            </a:pPr>
            <a:r>
              <a:rPr lang="fr-FR" sz="1400" b="1" dirty="0" smtClean="0">
                <a:solidFill>
                  <a:srgbClr val="002060"/>
                </a:solidFill>
                <a:sym typeface="Wingdings"/>
              </a:rPr>
              <a:t> Les dates d’émission des factures  sont automatiquement gérées via les dates d’effet, d’échéance et de fin de contrat.</a:t>
            </a:r>
          </a:p>
          <a:p>
            <a:r>
              <a:rPr lang="fr-FR" sz="1400" b="1" dirty="0" smtClean="0">
                <a:solidFill>
                  <a:srgbClr val="002060"/>
                </a:solidFill>
                <a:sym typeface="Wingdings"/>
              </a:rPr>
              <a:t>Ces dates assurent le bon fonctionnement du WORKFLOW. </a:t>
            </a:r>
          </a:p>
          <a:p>
            <a:r>
              <a:rPr lang="fr-FR" sz="1400" b="1" dirty="0" smtClean="0">
                <a:solidFill>
                  <a:srgbClr val="FF0000"/>
                </a:solidFill>
                <a:sym typeface="Wingdings"/>
              </a:rPr>
              <a:t>NE PAS LES MODIFIER DANS LE MODULE DE FACTURATION</a:t>
            </a:r>
            <a:endParaRPr lang="en-US" sz="1400" i="1" dirty="0">
              <a:solidFill>
                <a:srgbClr val="FF0000"/>
              </a:solidFill>
            </a:endParaRPr>
          </a:p>
        </p:txBody>
      </p:sp>
      <p:pic>
        <p:nvPicPr>
          <p:cNvPr id="23" name="Image 22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140968"/>
            <a:ext cx="304843" cy="304843"/>
          </a:xfrm>
          <a:prstGeom prst="rect">
            <a:avLst/>
          </a:prstGeom>
        </p:spPr>
      </p:pic>
      <p:sp>
        <p:nvSpPr>
          <p:cNvPr id="24" name="TextBox 8"/>
          <p:cNvSpPr txBox="1"/>
          <p:nvPr/>
        </p:nvSpPr>
        <p:spPr>
          <a:xfrm>
            <a:off x="251520" y="6165304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/>
              <a:t>* La première facturation est une facturation comportant les options de service « mensuelles ». Si le type de contrat comporte des relevés de compteurs, la facture comprendra les initialisations de la première tranche</a:t>
            </a:r>
          </a:p>
        </p:txBody>
      </p:sp>
      <p:sp>
        <p:nvSpPr>
          <p:cNvPr id="25" name="TextBox 8"/>
          <p:cNvSpPr txBox="1"/>
          <p:nvPr/>
        </p:nvSpPr>
        <p:spPr>
          <a:xfrm>
            <a:off x="179512" y="3789040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FACTURATION PERIODIQUE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Affichage de l’icône suivant vous permettant de créer une facture à échéance</a:t>
            </a:r>
          </a:p>
        </p:txBody>
      </p:sp>
      <p:pic>
        <p:nvPicPr>
          <p:cNvPr id="26" name="Image 25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4293096"/>
            <a:ext cx="304843" cy="304843"/>
          </a:xfrm>
          <a:prstGeom prst="rect">
            <a:avLst/>
          </a:prstGeom>
        </p:spPr>
      </p:pic>
      <p:sp>
        <p:nvSpPr>
          <p:cNvPr id="27" name="TextBox 8"/>
          <p:cNvSpPr txBox="1"/>
          <p:nvPr/>
        </p:nvSpPr>
        <p:spPr>
          <a:xfrm>
            <a:off x="251520" y="4941168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FIN CONTRAT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Affichage de l’icône suivant vous permettant de créer une facture de fin de contrat ou solde</a:t>
            </a:r>
          </a:p>
        </p:txBody>
      </p:sp>
      <p:pic>
        <p:nvPicPr>
          <p:cNvPr id="28" name="Image 27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5445224"/>
            <a:ext cx="304843" cy="3048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83968" y="72008"/>
            <a:ext cx="4752528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6" name="Flèche droite 75"/>
          <p:cNvSpPr/>
          <p:nvPr/>
        </p:nvSpPr>
        <p:spPr>
          <a:xfrm rot="16200000">
            <a:off x="-281058" y="3169491"/>
            <a:ext cx="4608512" cy="10950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37828" y="908720"/>
            <a:ext cx="2627784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827584" y="6093296"/>
            <a:ext cx="2448272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899592" y="6165304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CREATION CONTRAT</a:t>
            </a:r>
            <a:endParaRPr lang="en-US" sz="1200" b="1" dirty="0"/>
          </a:p>
        </p:txBody>
      </p:sp>
      <p:sp>
        <p:nvSpPr>
          <p:cNvPr id="10" name="TextBox 5"/>
          <p:cNvSpPr txBox="1"/>
          <p:nvPr/>
        </p:nvSpPr>
        <p:spPr>
          <a:xfrm>
            <a:off x="413284" y="5002143"/>
            <a:ext cx="32768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START FACTURATION</a:t>
            </a:r>
            <a:endParaRPr lang="en-US" sz="1200" b="1" dirty="0"/>
          </a:p>
        </p:txBody>
      </p:sp>
      <p:sp>
        <p:nvSpPr>
          <p:cNvPr id="12" name="TextBox 5"/>
          <p:cNvSpPr txBox="1"/>
          <p:nvPr/>
        </p:nvSpPr>
        <p:spPr>
          <a:xfrm>
            <a:off x="431540" y="3861048"/>
            <a:ext cx="324036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FACTURATION PERIODIQUE</a:t>
            </a:r>
            <a:endParaRPr lang="en-US" sz="1200" b="1" dirty="0" smtClean="0"/>
          </a:p>
        </p:txBody>
      </p:sp>
      <p:sp>
        <p:nvSpPr>
          <p:cNvPr id="17" name="TextBox 5"/>
          <p:cNvSpPr txBox="1"/>
          <p:nvPr/>
        </p:nvSpPr>
        <p:spPr>
          <a:xfrm>
            <a:off x="899592" y="98072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CONTRAT CLOTURE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737828" y="188640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899592" y="26064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CONTRAT ANNULE</a:t>
            </a:r>
            <a:endParaRPr lang="en-US" sz="1200" b="1" dirty="0"/>
          </a:p>
        </p:txBody>
      </p:sp>
      <p:sp>
        <p:nvSpPr>
          <p:cNvPr id="59" name="TextBox 5"/>
          <p:cNvSpPr txBox="1"/>
          <p:nvPr/>
        </p:nvSpPr>
        <p:spPr>
          <a:xfrm>
            <a:off x="395536" y="2769895"/>
            <a:ext cx="3312368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FIN CONTRAT</a:t>
            </a:r>
            <a:endParaRPr lang="en-US" sz="1200" b="1" dirty="0" smtClean="0"/>
          </a:p>
        </p:txBody>
      </p:sp>
      <p:sp>
        <p:nvSpPr>
          <p:cNvPr id="68" name="Flèche droite rayée 67"/>
          <p:cNvSpPr/>
          <p:nvPr/>
        </p:nvSpPr>
        <p:spPr>
          <a:xfrm>
            <a:off x="3743908" y="3068960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60" name="Flèche droite rayée 59"/>
          <p:cNvSpPr/>
          <p:nvPr/>
        </p:nvSpPr>
        <p:spPr>
          <a:xfrm>
            <a:off x="3743908" y="1484784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0" name="Flèche droite rayée 69"/>
          <p:cNvSpPr/>
          <p:nvPr/>
        </p:nvSpPr>
        <p:spPr>
          <a:xfrm>
            <a:off x="3743908" y="4077072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1" name="Flèche droite rayée 70"/>
          <p:cNvSpPr/>
          <p:nvPr/>
        </p:nvSpPr>
        <p:spPr>
          <a:xfrm>
            <a:off x="3743908" y="5373216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8" name="TextBox 8"/>
          <p:cNvSpPr txBox="1"/>
          <p:nvPr/>
        </p:nvSpPr>
        <p:spPr>
          <a:xfrm>
            <a:off x="4211960" y="148478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79" name="TextBox 8"/>
          <p:cNvSpPr txBox="1"/>
          <p:nvPr/>
        </p:nvSpPr>
        <p:spPr>
          <a:xfrm>
            <a:off x="4283968" y="3140968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0" name="TextBox 8"/>
          <p:cNvSpPr txBox="1"/>
          <p:nvPr/>
        </p:nvSpPr>
        <p:spPr>
          <a:xfrm>
            <a:off x="4283968" y="4149080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1" name="TextBox 8"/>
          <p:cNvSpPr txBox="1"/>
          <p:nvPr/>
        </p:nvSpPr>
        <p:spPr>
          <a:xfrm>
            <a:off x="4283968" y="544522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 EXCECUTEES SUR TRANSITION D’ETAPE</a:t>
            </a:r>
          </a:p>
        </p:txBody>
      </p: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4061</TotalTime>
  <Words>491</Words>
  <Application>Microsoft Office PowerPoint</Application>
  <PresentationFormat>Affichage à l'écran (4:3)</PresentationFormat>
  <Paragraphs>73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Office Theme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193</cp:revision>
  <dcterms:created xsi:type="dcterms:W3CDTF">2012-12-19T15:45:09Z</dcterms:created>
  <dcterms:modified xsi:type="dcterms:W3CDTF">2013-10-20T09:25:22Z</dcterms:modified>
</cp:coreProperties>
</file>