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2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83335-150C-494E-B210-1727FFF396E6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0FD0-21B6-426A-BD83-D127F21D09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42310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83335-150C-494E-B210-1727FFF396E6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0FD0-21B6-426A-BD83-D127F21D09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3042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83335-150C-494E-B210-1727FFF396E6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0FD0-21B6-426A-BD83-D127F21D09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37611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83335-150C-494E-B210-1727FFF396E6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0FD0-21B6-426A-BD83-D127F21D09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71348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83335-150C-494E-B210-1727FFF396E6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0FD0-21B6-426A-BD83-D127F21D09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37834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83335-150C-494E-B210-1727FFF396E6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0FD0-21B6-426A-BD83-D127F21D09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55321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83335-150C-494E-B210-1727FFF396E6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0FD0-21B6-426A-BD83-D127F21D09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204878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83335-150C-494E-B210-1727FFF396E6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0FD0-21B6-426A-BD83-D127F21D09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87296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83335-150C-494E-B210-1727FFF396E6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0FD0-21B6-426A-BD83-D127F21D09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4928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83335-150C-494E-B210-1727FFF396E6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0FD0-21B6-426A-BD83-D127F21D09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2746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83335-150C-494E-B210-1727FFF396E6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0FD0-21B6-426A-BD83-D127F21D09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66542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83335-150C-494E-B210-1727FFF396E6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10FD0-21B6-426A-BD83-D127F21D09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45975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lèche droite 45"/>
          <p:cNvSpPr/>
          <p:nvPr/>
        </p:nvSpPr>
        <p:spPr>
          <a:xfrm rot="18885585">
            <a:off x="1011531" y="3054816"/>
            <a:ext cx="7740076" cy="1512157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408712" y="545028"/>
            <a:ext cx="2627784" cy="504056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5076056" y="5805264"/>
            <a:ext cx="3969959" cy="86044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87524" y="5736909"/>
            <a:ext cx="2627784" cy="504056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" name="TextBox 5"/>
          <p:cNvSpPr txBox="1"/>
          <p:nvPr/>
        </p:nvSpPr>
        <p:spPr>
          <a:xfrm>
            <a:off x="467036" y="5808917"/>
            <a:ext cx="2304256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CREATION DOSSIER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935596" y="5369564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 smtClean="0"/>
              <a:t>- </a:t>
            </a:r>
            <a:r>
              <a:rPr lang="fr-FR" sz="1400" dirty="0" err="1" smtClean="0"/>
              <a:t>Checklist</a:t>
            </a:r>
            <a:r>
              <a:rPr lang="fr-FR" sz="1400" dirty="0" smtClean="0"/>
              <a:t> renseignée</a:t>
            </a:r>
            <a:endParaRPr lang="en-US" sz="1400" dirty="0"/>
          </a:p>
        </p:txBody>
      </p:sp>
      <p:sp>
        <p:nvSpPr>
          <p:cNvPr id="10" name="TextBox 5"/>
          <p:cNvSpPr txBox="1"/>
          <p:nvPr/>
        </p:nvSpPr>
        <p:spPr>
          <a:xfrm>
            <a:off x="1439652" y="5031010"/>
            <a:ext cx="3420380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FINANCEMENT – MAIRIE</a:t>
            </a:r>
            <a:endParaRPr lang="en-US" sz="1600" dirty="0"/>
          </a:p>
        </p:txBody>
      </p:sp>
      <p:sp>
        <p:nvSpPr>
          <p:cNvPr id="11" name="TextBox 8"/>
          <p:cNvSpPr txBox="1"/>
          <p:nvPr/>
        </p:nvSpPr>
        <p:spPr>
          <a:xfrm>
            <a:off x="2195736" y="4270860"/>
            <a:ext cx="63007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Statut Financement Accepté </a:t>
            </a:r>
            <a:r>
              <a:rPr lang="fr-FR" sz="1400" b="1" dirty="0" smtClean="0">
                <a:solidFill>
                  <a:srgbClr val="FF0000"/>
                </a:solidFill>
              </a:rPr>
              <a:t>OU</a:t>
            </a:r>
            <a:r>
              <a:rPr lang="fr-FR" sz="1400" dirty="0" smtClean="0"/>
              <a:t> Pré-accepté </a:t>
            </a:r>
            <a:r>
              <a:rPr lang="fr-FR" sz="1400" b="1" dirty="0" smtClean="0">
                <a:solidFill>
                  <a:srgbClr val="FF0000"/>
                </a:solidFill>
              </a:rPr>
              <a:t>OU</a:t>
            </a:r>
            <a:r>
              <a:rPr lang="fr-FR" sz="1400" dirty="0" smtClean="0"/>
              <a:t>  Case cochée Paiement  comptant</a:t>
            </a:r>
          </a:p>
          <a:p>
            <a:pPr>
              <a:buFontTx/>
              <a:buChar char="-"/>
            </a:pPr>
            <a:r>
              <a:rPr lang="en-US" sz="1400" dirty="0" smtClean="0"/>
              <a:t> </a:t>
            </a:r>
            <a:r>
              <a:rPr lang="fr-FR" sz="1400" dirty="0" smtClean="0"/>
              <a:t>Statut Mairie Effectué </a:t>
            </a:r>
            <a:r>
              <a:rPr lang="fr-FR" sz="1400" b="1" dirty="0" smtClean="0">
                <a:solidFill>
                  <a:srgbClr val="FF0000"/>
                </a:solidFill>
              </a:rPr>
              <a:t>OU</a:t>
            </a:r>
            <a:r>
              <a:rPr lang="fr-FR" sz="1400" dirty="0" smtClean="0">
                <a:solidFill>
                  <a:srgbClr val="FF0000"/>
                </a:solidFill>
              </a:rPr>
              <a:t> </a:t>
            </a:r>
            <a:r>
              <a:rPr lang="fr-FR" sz="1400" dirty="0" smtClean="0"/>
              <a:t>Non Concerné </a:t>
            </a:r>
            <a:r>
              <a:rPr lang="en-US" sz="1400" dirty="0" smtClean="0">
                <a:solidFill>
                  <a:srgbClr val="FF0000"/>
                </a:solidFill>
              </a:rPr>
              <a:t>/</a:t>
            </a:r>
            <a:r>
              <a:rPr lang="en-US" sz="1400" dirty="0" smtClean="0"/>
              <a:t> Date de DP </a:t>
            </a:r>
            <a:r>
              <a:rPr lang="en-US" sz="1400" dirty="0" err="1" smtClean="0"/>
              <a:t>renseignée</a:t>
            </a:r>
            <a:endParaRPr lang="en-US" sz="1400" dirty="0" smtClean="0"/>
          </a:p>
          <a:p>
            <a:pPr>
              <a:buFontTx/>
              <a:buChar char="-"/>
            </a:pPr>
            <a:r>
              <a:rPr lang="en-US" sz="1400" dirty="0" smtClean="0"/>
              <a:t>Si BDF “</a:t>
            </a:r>
            <a:r>
              <a:rPr lang="en-US" sz="1400" dirty="0" err="1" smtClean="0"/>
              <a:t>coché</a:t>
            </a:r>
            <a:r>
              <a:rPr lang="en-US" sz="1400" dirty="0" smtClean="0"/>
              <a:t>”, </a:t>
            </a:r>
            <a:r>
              <a:rPr lang="fr-FR" sz="1400" dirty="0" smtClean="0"/>
              <a:t>Date d'arrêté </a:t>
            </a:r>
            <a:r>
              <a:rPr lang="en-US" sz="1400" dirty="0" err="1" smtClean="0"/>
              <a:t>renseignée</a:t>
            </a:r>
            <a:r>
              <a:rPr lang="en-US" sz="1400" dirty="0" smtClean="0"/>
              <a:t> (</a:t>
            </a:r>
            <a:r>
              <a:rPr lang="en-US" sz="1400" dirty="0" err="1" smtClean="0"/>
              <a:t>Démarche</a:t>
            </a:r>
            <a:r>
              <a:rPr lang="en-US" sz="1400" dirty="0" smtClean="0"/>
              <a:t> </a:t>
            </a:r>
            <a:r>
              <a:rPr lang="en-US" sz="1400" dirty="0" err="1" smtClean="0"/>
              <a:t>Mairie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12" name="TextBox 5"/>
          <p:cNvSpPr txBox="1"/>
          <p:nvPr/>
        </p:nvSpPr>
        <p:spPr>
          <a:xfrm>
            <a:off x="3131840" y="3878882"/>
            <a:ext cx="3852428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INSTALLATION  - ERDF</a:t>
            </a:r>
            <a:endParaRPr lang="en-US" sz="1600" dirty="0"/>
          </a:p>
        </p:txBody>
      </p:sp>
      <p:sp>
        <p:nvSpPr>
          <p:cNvPr id="13" name="TextBox 8"/>
          <p:cNvSpPr txBox="1"/>
          <p:nvPr/>
        </p:nvSpPr>
        <p:spPr>
          <a:xfrm>
            <a:off x="3707904" y="3477611"/>
            <a:ext cx="4680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 smtClean="0"/>
              <a:t>-  Statut Installation Effectué </a:t>
            </a:r>
            <a:r>
              <a:rPr lang="fr-FR" sz="1400" b="1" dirty="0" smtClean="0">
                <a:solidFill>
                  <a:srgbClr val="FF0000"/>
                </a:solidFill>
              </a:rPr>
              <a:t>ET </a:t>
            </a:r>
            <a:r>
              <a:rPr lang="fr-FR" sz="1400" dirty="0" smtClean="0"/>
              <a:t>Date de récupération AFT</a:t>
            </a:r>
            <a:endParaRPr lang="en-US" sz="1400" dirty="0"/>
          </a:p>
        </p:txBody>
      </p:sp>
      <p:sp>
        <p:nvSpPr>
          <p:cNvPr id="14" name="TextBox 5"/>
          <p:cNvSpPr txBox="1"/>
          <p:nvPr/>
        </p:nvSpPr>
        <p:spPr>
          <a:xfrm>
            <a:off x="4247964" y="3014786"/>
            <a:ext cx="3348372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APPEL DE FOND – CONSUEL - ERDF</a:t>
            </a:r>
            <a:endParaRPr lang="en-US" sz="1600" dirty="0"/>
          </a:p>
        </p:txBody>
      </p:sp>
      <p:sp>
        <p:nvSpPr>
          <p:cNvPr id="15" name="ZoneTexte 34"/>
          <p:cNvSpPr txBox="1"/>
          <p:nvPr/>
        </p:nvSpPr>
        <p:spPr>
          <a:xfrm>
            <a:off x="5148064" y="5877272"/>
            <a:ext cx="3801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 err="1" smtClean="0">
                <a:latin typeface="Impact" pitchFamily="34" charset="0"/>
              </a:rPr>
              <a:t>Workflow</a:t>
            </a:r>
            <a:r>
              <a:rPr lang="fr-FR" sz="2400" dirty="0" smtClean="0">
                <a:latin typeface="Impact" pitchFamily="34" charset="0"/>
              </a:rPr>
              <a:t> de vie d’un </a:t>
            </a:r>
            <a:r>
              <a:rPr lang="fr-FR" sz="2400" dirty="0" smtClean="0">
                <a:latin typeface="Impact" pitchFamily="34" charset="0"/>
              </a:rPr>
              <a:t>Dossier</a:t>
            </a:r>
            <a:endParaRPr lang="fr-FR" sz="2400" dirty="0">
              <a:latin typeface="Impact" pitchFamily="34" charset="0"/>
            </a:endParaRPr>
          </a:p>
        </p:txBody>
      </p:sp>
      <p:sp>
        <p:nvSpPr>
          <p:cNvPr id="16" name="TextBox 5"/>
          <p:cNvSpPr txBox="1"/>
          <p:nvPr/>
        </p:nvSpPr>
        <p:spPr>
          <a:xfrm>
            <a:off x="5868144" y="1769164"/>
            <a:ext cx="2448272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BRANCHEMENT</a:t>
            </a:r>
            <a:endParaRPr lang="en-US" sz="1600" dirty="0"/>
          </a:p>
        </p:txBody>
      </p:sp>
      <p:sp>
        <p:nvSpPr>
          <p:cNvPr id="17" name="TextBox 8"/>
          <p:cNvSpPr txBox="1"/>
          <p:nvPr/>
        </p:nvSpPr>
        <p:spPr>
          <a:xfrm>
            <a:off x="5040560" y="2182628"/>
            <a:ext cx="35638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Statut CONSUEL Conforme </a:t>
            </a:r>
            <a:r>
              <a:rPr lang="fr-FR" sz="1400" b="1" dirty="0" smtClean="0">
                <a:solidFill>
                  <a:srgbClr val="FF0000"/>
                </a:solidFill>
              </a:rPr>
              <a:t>OU</a:t>
            </a:r>
            <a:r>
              <a:rPr lang="fr-FR" sz="1400" dirty="0" smtClean="0">
                <a:solidFill>
                  <a:srgbClr val="FF0000"/>
                </a:solidFill>
              </a:rPr>
              <a:t> </a:t>
            </a:r>
            <a:r>
              <a:rPr lang="fr-FR" sz="1400" dirty="0" smtClean="0"/>
              <a:t>Non Concerné</a:t>
            </a:r>
          </a:p>
          <a:p>
            <a:pPr>
              <a:buFontTx/>
              <a:buChar char="-"/>
            </a:pPr>
            <a:r>
              <a:rPr lang="fr-FR" sz="1400" dirty="0" smtClean="0"/>
              <a:t>Statut ERDF Envoyé </a:t>
            </a:r>
            <a:r>
              <a:rPr lang="fr-FR" sz="1400" b="1" dirty="0" smtClean="0">
                <a:solidFill>
                  <a:srgbClr val="FF0000"/>
                </a:solidFill>
              </a:rPr>
              <a:t>OU</a:t>
            </a:r>
            <a:r>
              <a:rPr lang="fr-FR" sz="1400" dirty="0" smtClean="0">
                <a:solidFill>
                  <a:srgbClr val="FF0000"/>
                </a:solidFill>
              </a:rPr>
              <a:t> </a:t>
            </a:r>
            <a:r>
              <a:rPr lang="fr-FR" sz="1400" dirty="0" smtClean="0"/>
              <a:t>Non Concerné </a:t>
            </a:r>
          </a:p>
          <a:p>
            <a:pPr>
              <a:buFontTx/>
              <a:buChar char="-"/>
            </a:pPr>
            <a:r>
              <a:rPr lang="fr-FR" sz="1400" dirty="0" smtClean="0"/>
              <a:t>Date de pose compteur</a:t>
            </a:r>
            <a:endParaRPr lang="en-US" sz="1400" dirty="0"/>
          </a:p>
        </p:txBody>
      </p:sp>
      <p:sp>
        <p:nvSpPr>
          <p:cNvPr id="18" name="TextBox 5"/>
          <p:cNvSpPr txBox="1"/>
          <p:nvPr/>
        </p:nvSpPr>
        <p:spPr>
          <a:xfrm>
            <a:off x="6552728" y="617036"/>
            <a:ext cx="2304256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DOSSIER CLOTURE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2268252" y="192293"/>
            <a:ext cx="2627784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20" name="TextBox 5"/>
          <p:cNvSpPr txBox="1"/>
          <p:nvPr/>
        </p:nvSpPr>
        <p:spPr>
          <a:xfrm>
            <a:off x="2447764" y="264301"/>
            <a:ext cx="2304256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DOSSIER ANNULE</a:t>
            </a:r>
            <a:endParaRPr lang="en-US" sz="1600" dirty="0"/>
          </a:p>
        </p:txBody>
      </p:sp>
      <p:sp>
        <p:nvSpPr>
          <p:cNvPr id="21" name="Flèche en arc 40"/>
          <p:cNvSpPr/>
          <p:nvPr/>
        </p:nvSpPr>
        <p:spPr>
          <a:xfrm rot="19458280">
            <a:off x="530833" y="4937411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2" name="TextBox 8"/>
          <p:cNvSpPr txBox="1"/>
          <p:nvPr/>
        </p:nvSpPr>
        <p:spPr>
          <a:xfrm>
            <a:off x="422021" y="4721492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TextBox 8"/>
          <p:cNvSpPr txBox="1"/>
          <p:nvPr/>
        </p:nvSpPr>
        <p:spPr>
          <a:xfrm>
            <a:off x="1691680" y="3641372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6 </a:t>
            </a:r>
            <a:r>
              <a:rPr lang="en-US" sz="14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48" name="Groupe 47"/>
          <p:cNvGrpSpPr/>
          <p:nvPr/>
        </p:nvGrpSpPr>
        <p:grpSpPr>
          <a:xfrm>
            <a:off x="97985" y="1283446"/>
            <a:ext cx="3168352" cy="921418"/>
            <a:chOff x="97985" y="1488437"/>
            <a:chExt cx="3168352" cy="921418"/>
          </a:xfrm>
        </p:grpSpPr>
        <p:sp>
          <p:nvSpPr>
            <p:cNvPr id="24" name="TextBox 8"/>
            <p:cNvSpPr txBox="1"/>
            <p:nvPr/>
          </p:nvSpPr>
          <p:spPr>
            <a:xfrm>
              <a:off x="242001" y="1700808"/>
              <a:ext cx="25202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200" b="1" dirty="0" smtClean="0">
                  <a:solidFill>
                    <a:srgbClr val="00B050"/>
                  </a:solidFill>
                </a:rPr>
                <a:t>OK: Délais non encore atteint</a:t>
              </a:r>
              <a:endParaRPr lang="en-US" sz="1200" b="1" dirty="0">
                <a:solidFill>
                  <a:srgbClr val="00B050"/>
                </a:solidFill>
              </a:endParaRPr>
            </a:p>
          </p:txBody>
        </p:sp>
        <p:sp>
          <p:nvSpPr>
            <p:cNvPr id="25" name="TextBox 8"/>
            <p:cNvSpPr txBox="1"/>
            <p:nvPr/>
          </p:nvSpPr>
          <p:spPr>
            <a:xfrm>
              <a:off x="242001" y="1927865"/>
              <a:ext cx="30243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200" b="1" dirty="0" smtClean="0">
                  <a:solidFill>
                    <a:srgbClr val="FFC000"/>
                  </a:solidFill>
                </a:rPr>
                <a:t>WARNING: Dernier jour avant ALERTE</a:t>
              </a:r>
              <a:endParaRPr lang="en-US" sz="1200" b="1" dirty="0">
                <a:solidFill>
                  <a:srgbClr val="FFC000"/>
                </a:solidFill>
              </a:endParaRPr>
            </a:p>
          </p:txBody>
        </p:sp>
        <p:sp>
          <p:nvSpPr>
            <p:cNvPr id="26" name="TextBox 8"/>
            <p:cNvSpPr txBox="1"/>
            <p:nvPr/>
          </p:nvSpPr>
          <p:spPr>
            <a:xfrm>
              <a:off x="242001" y="2132856"/>
              <a:ext cx="30243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200" b="1" dirty="0" smtClean="0">
                  <a:solidFill>
                    <a:srgbClr val="FF0000"/>
                  </a:solidFill>
                </a:rPr>
                <a:t>ALERTE: Délais dépassé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27" name="TextBox 8"/>
            <p:cNvSpPr txBox="1"/>
            <p:nvPr/>
          </p:nvSpPr>
          <p:spPr>
            <a:xfrm>
              <a:off x="97985" y="1488437"/>
              <a:ext cx="31683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200" b="1" u="sng" dirty="0" smtClean="0"/>
                <a:t>Indicateurs de suivi d’avancement:</a:t>
              </a:r>
              <a:endParaRPr lang="en-US" sz="1200" b="1" u="sng" dirty="0"/>
            </a:p>
          </p:txBody>
        </p:sp>
      </p:grpSp>
      <p:sp>
        <p:nvSpPr>
          <p:cNvPr id="29" name="TextBox 8"/>
          <p:cNvSpPr txBox="1"/>
          <p:nvPr/>
        </p:nvSpPr>
        <p:spPr>
          <a:xfrm>
            <a:off x="6300192" y="1193100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Date de mise en service</a:t>
            </a:r>
          </a:p>
          <a:p>
            <a:pPr>
              <a:buFontTx/>
              <a:buChar char="-"/>
            </a:pPr>
            <a:r>
              <a:rPr lang="fr-FR" sz="1400" dirty="0" smtClean="0"/>
              <a:t> Date encaissement Appel de fond</a:t>
            </a:r>
          </a:p>
        </p:txBody>
      </p:sp>
      <p:sp>
        <p:nvSpPr>
          <p:cNvPr id="30" name="Flèche en arc 40"/>
          <p:cNvSpPr/>
          <p:nvPr/>
        </p:nvSpPr>
        <p:spPr>
          <a:xfrm rot="19458280">
            <a:off x="1882130" y="3894988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8002407" y="6306076"/>
            <a:ext cx="99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20/01/2013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2" name="TextBox 8"/>
          <p:cNvSpPr txBox="1"/>
          <p:nvPr/>
        </p:nvSpPr>
        <p:spPr>
          <a:xfrm>
            <a:off x="2159732" y="624341"/>
            <a:ext cx="25187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Sur choix de l’utilisateur, à chaque étape, le dossier peut passer en statut ANNULE</a:t>
            </a:r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5553628" y="905068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30 </a:t>
            </a:r>
            <a:r>
              <a:rPr lang="en-US" sz="14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4" name="Flèche en arc 40"/>
          <p:cNvSpPr/>
          <p:nvPr/>
        </p:nvSpPr>
        <p:spPr>
          <a:xfrm rot="19458280">
            <a:off x="5760932" y="1122729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6" name="Flèche en arc 40"/>
          <p:cNvSpPr/>
          <p:nvPr/>
        </p:nvSpPr>
        <p:spPr>
          <a:xfrm rot="19458280">
            <a:off x="3240652" y="2958884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7" name="TextBox 8"/>
          <p:cNvSpPr txBox="1"/>
          <p:nvPr/>
        </p:nvSpPr>
        <p:spPr>
          <a:xfrm>
            <a:off x="4355976" y="1783730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30 </a:t>
            </a:r>
            <a:r>
              <a:rPr lang="en-US" sz="14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8" name="Flèche en arc 40"/>
          <p:cNvSpPr/>
          <p:nvPr/>
        </p:nvSpPr>
        <p:spPr>
          <a:xfrm rot="19458280">
            <a:off x="4546426" y="2037346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9" name="TextBox 8"/>
          <p:cNvSpPr txBox="1"/>
          <p:nvPr/>
        </p:nvSpPr>
        <p:spPr>
          <a:xfrm>
            <a:off x="2915816" y="5873620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116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40" name="TextBox 8"/>
          <p:cNvSpPr txBox="1"/>
          <p:nvPr/>
        </p:nvSpPr>
        <p:spPr>
          <a:xfrm>
            <a:off x="4932040" y="5081532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126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41" name="TextBox 8"/>
          <p:cNvSpPr txBox="1"/>
          <p:nvPr/>
        </p:nvSpPr>
        <p:spPr>
          <a:xfrm>
            <a:off x="7020272" y="3929404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136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42" name="TextBox 8"/>
          <p:cNvSpPr txBox="1"/>
          <p:nvPr/>
        </p:nvSpPr>
        <p:spPr>
          <a:xfrm>
            <a:off x="7668344" y="3065308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146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43" name="TextBox 8"/>
          <p:cNvSpPr txBox="1"/>
          <p:nvPr/>
        </p:nvSpPr>
        <p:spPr>
          <a:xfrm>
            <a:off x="8388424" y="1769164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156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44" name="TextBox 8"/>
          <p:cNvSpPr txBox="1"/>
          <p:nvPr/>
        </p:nvSpPr>
        <p:spPr>
          <a:xfrm>
            <a:off x="8639944" y="977076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300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45" name="TextBox 8"/>
          <p:cNvSpPr txBox="1"/>
          <p:nvPr/>
        </p:nvSpPr>
        <p:spPr>
          <a:xfrm>
            <a:off x="4932040" y="329004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301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47" name="ZoneTexte 34"/>
          <p:cNvSpPr txBox="1"/>
          <p:nvPr/>
        </p:nvSpPr>
        <p:spPr>
          <a:xfrm>
            <a:off x="5508104" y="6237312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FR" sz="2000" dirty="0" err="1" smtClean="0">
                <a:solidFill>
                  <a:srgbClr val="FF0000"/>
                </a:solidFill>
                <a:latin typeface="Impact" pitchFamily="34" charset="0"/>
              </a:rPr>
              <a:t>EnR</a:t>
            </a:r>
            <a:r>
              <a:rPr lang="fr-FR" sz="2000" dirty="0" smtClean="0">
                <a:solidFill>
                  <a:srgbClr val="FF0000"/>
                </a:solidFill>
                <a:latin typeface="Impact" pitchFamily="34" charset="0"/>
              </a:rPr>
              <a:t> (Photovoltaïque)</a:t>
            </a:r>
            <a:endParaRPr lang="fr-FR" sz="20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115616" y="2708920"/>
            <a:ext cx="3528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Date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d’installation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prévisionnelle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atteinte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(Warning)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ou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dépassée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Alerte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5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000" i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sz="1000" i="1" dirty="0" err="1" smtClean="0">
                <a:solidFill>
                  <a:schemeClr val="tx2">
                    <a:lumMod val="75000"/>
                  </a:schemeClr>
                </a:solidFill>
              </a:rPr>
              <a:t>nbre</a:t>
            </a:r>
            <a:r>
              <a:rPr lang="en-US" sz="10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000" i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r>
              <a:rPr lang="en-US" sz="1000" i="1" dirty="0" smtClean="0">
                <a:solidFill>
                  <a:schemeClr val="tx2">
                    <a:lumMod val="75000"/>
                  </a:schemeClr>
                </a:solidFill>
              </a:rPr>
              <a:t> max </a:t>
            </a:r>
            <a:r>
              <a:rPr lang="en-US" sz="1000" i="1" dirty="0" err="1" smtClean="0">
                <a:solidFill>
                  <a:schemeClr val="tx2">
                    <a:lumMod val="75000"/>
                  </a:schemeClr>
                </a:solidFill>
              </a:rPr>
              <a:t>constaté</a:t>
            </a:r>
            <a:r>
              <a:rPr lang="en-US" sz="1200" i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US" sz="12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119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177</Words>
  <Application>Microsoft Office PowerPoint</Application>
  <PresentationFormat>Affichage à l'écran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</dc:creator>
  <cp:lastModifiedBy>yveshaddad53@gmail.com</cp:lastModifiedBy>
  <cp:revision>5</cp:revision>
  <dcterms:created xsi:type="dcterms:W3CDTF">2013-01-20T15:27:13Z</dcterms:created>
  <dcterms:modified xsi:type="dcterms:W3CDTF">2013-10-20T18:12:35Z</dcterms:modified>
</cp:coreProperties>
</file>