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9144000" cy="6858000" type="screen4x3"/>
  <p:notesSz cx="6858000" cy="99456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0DABF6A1-3B2E-4A32-AB6C-97A28F225BFA}" type="datetimeFigureOut">
              <a:rPr lang="fr-FR" smtClean="0"/>
              <a:pPr/>
              <a:t>24/10/2013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567C19C-B302-41C0-BCE6-05D76FD0703D}" type="slidenum">
              <a:rPr lang="fr-FR" smtClean="0"/>
              <a:pPr/>
              <a:t>‹N°›</a:t>
            </a:fld>
            <a:endParaRPr lang="fr-FR"/>
          </a:p>
        </p:txBody>
      </p:sp>
    </p:spTree>
    <p:extLst>
      <p:ext uri="{BB962C8B-B14F-4D97-AF65-F5344CB8AC3E}">
        <p14:creationId xmlns:p14="http://schemas.microsoft.com/office/powerpoint/2010/main" xmlns="" val="2419811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0DABF6A1-3B2E-4A32-AB6C-97A28F225BFA}" type="datetimeFigureOut">
              <a:rPr lang="fr-FR" smtClean="0"/>
              <a:pPr/>
              <a:t>24/10/2013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567C19C-B302-41C0-BCE6-05D76FD0703D}" type="slidenum">
              <a:rPr lang="fr-FR" smtClean="0"/>
              <a:pPr/>
              <a:t>‹N°›</a:t>
            </a:fld>
            <a:endParaRPr lang="fr-FR"/>
          </a:p>
        </p:txBody>
      </p:sp>
    </p:spTree>
    <p:extLst>
      <p:ext uri="{BB962C8B-B14F-4D97-AF65-F5344CB8AC3E}">
        <p14:creationId xmlns:p14="http://schemas.microsoft.com/office/powerpoint/2010/main" xmlns="" val="374322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0DABF6A1-3B2E-4A32-AB6C-97A28F225BFA}" type="datetimeFigureOut">
              <a:rPr lang="fr-FR" smtClean="0"/>
              <a:pPr/>
              <a:t>24/10/2013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567C19C-B302-41C0-BCE6-05D76FD0703D}" type="slidenum">
              <a:rPr lang="fr-FR" smtClean="0"/>
              <a:pPr/>
              <a:t>‹N°›</a:t>
            </a:fld>
            <a:endParaRPr lang="fr-FR"/>
          </a:p>
        </p:txBody>
      </p:sp>
    </p:spTree>
    <p:extLst>
      <p:ext uri="{BB962C8B-B14F-4D97-AF65-F5344CB8AC3E}">
        <p14:creationId xmlns:p14="http://schemas.microsoft.com/office/powerpoint/2010/main" xmlns="" val="4146967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0DABF6A1-3B2E-4A32-AB6C-97A28F225BFA}" type="datetimeFigureOut">
              <a:rPr lang="fr-FR" smtClean="0"/>
              <a:pPr/>
              <a:t>24/10/2013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567C19C-B302-41C0-BCE6-05D76FD0703D}" type="slidenum">
              <a:rPr lang="fr-FR" smtClean="0"/>
              <a:pPr/>
              <a:t>‹N°›</a:t>
            </a:fld>
            <a:endParaRPr lang="fr-FR"/>
          </a:p>
        </p:txBody>
      </p:sp>
    </p:spTree>
    <p:extLst>
      <p:ext uri="{BB962C8B-B14F-4D97-AF65-F5344CB8AC3E}">
        <p14:creationId xmlns:p14="http://schemas.microsoft.com/office/powerpoint/2010/main" xmlns="" val="1704344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ABF6A1-3B2E-4A32-AB6C-97A28F225BFA}" type="datetimeFigureOut">
              <a:rPr lang="fr-FR" smtClean="0"/>
              <a:pPr/>
              <a:t>24/10/2013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567C19C-B302-41C0-BCE6-05D76FD0703D}" type="slidenum">
              <a:rPr lang="fr-FR" smtClean="0"/>
              <a:pPr/>
              <a:t>‹N°›</a:t>
            </a:fld>
            <a:endParaRPr lang="fr-FR"/>
          </a:p>
        </p:txBody>
      </p:sp>
    </p:spTree>
    <p:extLst>
      <p:ext uri="{BB962C8B-B14F-4D97-AF65-F5344CB8AC3E}">
        <p14:creationId xmlns:p14="http://schemas.microsoft.com/office/powerpoint/2010/main" xmlns="" val="2840217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0DABF6A1-3B2E-4A32-AB6C-97A28F225BFA}" type="datetimeFigureOut">
              <a:rPr lang="fr-FR" smtClean="0"/>
              <a:pPr/>
              <a:t>24/10/2013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567C19C-B302-41C0-BCE6-05D76FD0703D}" type="slidenum">
              <a:rPr lang="fr-FR" smtClean="0"/>
              <a:pPr/>
              <a:t>‹N°›</a:t>
            </a:fld>
            <a:endParaRPr lang="fr-FR"/>
          </a:p>
        </p:txBody>
      </p:sp>
    </p:spTree>
    <p:extLst>
      <p:ext uri="{BB962C8B-B14F-4D97-AF65-F5344CB8AC3E}">
        <p14:creationId xmlns:p14="http://schemas.microsoft.com/office/powerpoint/2010/main" xmlns="" val="1579683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0DABF6A1-3B2E-4A32-AB6C-97A28F225BFA}" type="datetimeFigureOut">
              <a:rPr lang="fr-FR" smtClean="0"/>
              <a:pPr/>
              <a:t>24/10/2013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567C19C-B302-41C0-BCE6-05D76FD0703D}" type="slidenum">
              <a:rPr lang="fr-FR" smtClean="0"/>
              <a:pPr/>
              <a:t>‹N°›</a:t>
            </a:fld>
            <a:endParaRPr lang="fr-FR"/>
          </a:p>
        </p:txBody>
      </p:sp>
    </p:spTree>
    <p:extLst>
      <p:ext uri="{BB962C8B-B14F-4D97-AF65-F5344CB8AC3E}">
        <p14:creationId xmlns:p14="http://schemas.microsoft.com/office/powerpoint/2010/main" xmlns="" val="3460455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0DABF6A1-3B2E-4A32-AB6C-97A28F225BFA}" type="datetimeFigureOut">
              <a:rPr lang="fr-FR" smtClean="0"/>
              <a:pPr/>
              <a:t>24/10/2013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567C19C-B302-41C0-BCE6-05D76FD0703D}" type="slidenum">
              <a:rPr lang="fr-FR" smtClean="0"/>
              <a:pPr/>
              <a:t>‹N°›</a:t>
            </a:fld>
            <a:endParaRPr lang="fr-FR"/>
          </a:p>
        </p:txBody>
      </p:sp>
    </p:spTree>
    <p:extLst>
      <p:ext uri="{BB962C8B-B14F-4D97-AF65-F5344CB8AC3E}">
        <p14:creationId xmlns:p14="http://schemas.microsoft.com/office/powerpoint/2010/main" xmlns="" val="3071703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BF6A1-3B2E-4A32-AB6C-97A28F225BFA}" type="datetimeFigureOut">
              <a:rPr lang="fr-FR" smtClean="0"/>
              <a:pPr/>
              <a:t>24/10/2013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567C19C-B302-41C0-BCE6-05D76FD0703D}" type="slidenum">
              <a:rPr lang="fr-FR" smtClean="0"/>
              <a:pPr/>
              <a:t>‹N°›</a:t>
            </a:fld>
            <a:endParaRPr lang="fr-FR"/>
          </a:p>
        </p:txBody>
      </p:sp>
    </p:spTree>
    <p:extLst>
      <p:ext uri="{BB962C8B-B14F-4D97-AF65-F5344CB8AC3E}">
        <p14:creationId xmlns:p14="http://schemas.microsoft.com/office/powerpoint/2010/main" xmlns="" val="206262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BF6A1-3B2E-4A32-AB6C-97A28F225BFA}" type="datetimeFigureOut">
              <a:rPr lang="fr-FR" smtClean="0"/>
              <a:pPr/>
              <a:t>24/10/2013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567C19C-B302-41C0-BCE6-05D76FD0703D}" type="slidenum">
              <a:rPr lang="fr-FR" smtClean="0"/>
              <a:pPr/>
              <a:t>‹N°›</a:t>
            </a:fld>
            <a:endParaRPr lang="fr-FR"/>
          </a:p>
        </p:txBody>
      </p:sp>
    </p:spTree>
    <p:extLst>
      <p:ext uri="{BB962C8B-B14F-4D97-AF65-F5344CB8AC3E}">
        <p14:creationId xmlns:p14="http://schemas.microsoft.com/office/powerpoint/2010/main" xmlns="" val="3043967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BF6A1-3B2E-4A32-AB6C-97A28F225BFA}" type="datetimeFigureOut">
              <a:rPr lang="fr-FR" smtClean="0"/>
              <a:pPr/>
              <a:t>24/10/2013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567C19C-B302-41C0-BCE6-05D76FD0703D}" type="slidenum">
              <a:rPr lang="fr-FR" smtClean="0"/>
              <a:pPr/>
              <a:t>‹N°›</a:t>
            </a:fld>
            <a:endParaRPr lang="fr-FR"/>
          </a:p>
        </p:txBody>
      </p:sp>
    </p:spTree>
    <p:extLst>
      <p:ext uri="{BB962C8B-B14F-4D97-AF65-F5344CB8AC3E}">
        <p14:creationId xmlns:p14="http://schemas.microsoft.com/office/powerpoint/2010/main" xmlns="" val="290655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BF6A1-3B2E-4A32-AB6C-97A28F225BFA}" type="datetimeFigureOut">
              <a:rPr lang="fr-FR" smtClean="0"/>
              <a:pPr/>
              <a:t>24/10/2013</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7C19C-B302-41C0-BCE6-05D76FD0703D}" type="slidenum">
              <a:rPr lang="fr-FR" smtClean="0"/>
              <a:pPr/>
              <a:t>‹N°›</a:t>
            </a:fld>
            <a:endParaRPr lang="fr-FR"/>
          </a:p>
        </p:txBody>
      </p:sp>
    </p:spTree>
    <p:extLst>
      <p:ext uri="{BB962C8B-B14F-4D97-AF65-F5344CB8AC3E}">
        <p14:creationId xmlns:p14="http://schemas.microsoft.com/office/powerpoint/2010/main" xmlns="" val="640849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Flèche courbée vers le bas 68"/>
          <p:cNvSpPr/>
          <p:nvPr/>
        </p:nvSpPr>
        <p:spPr>
          <a:xfrm rot="19599291" flipH="1">
            <a:off x="3248313" y="2224853"/>
            <a:ext cx="1996266" cy="1144962"/>
          </a:xfrm>
          <a:prstGeom prst="curvedDown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Flèche droite 60"/>
          <p:cNvSpPr/>
          <p:nvPr/>
        </p:nvSpPr>
        <p:spPr>
          <a:xfrm rot="19191367">
            <a:off x="501399" y="2984829"/>
            <a:ext cx="8364523" cy="1597690"/>
          </a:xfrm>
          <a:prstGeom prst="right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extBox 5"/>
          <p:cNvSpPr txBox="1"/>
          <p:nvPr/>
        </p:nvSpPr>
        <p:spPr>
          <a:xfrm>
            <a:off x="5580112" y="2132856"/>
            <a:ext cx="2160240" cy="33855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r-FR" sz="1600" dirty="0" smtClean="0"/>
              <a:t>FIN CONTRAT</a:t>
            </a:r>
            <a:endParaRPr lang="en-US" sz="1600" dirty="0"/>
          </a:p>
        </p:txBody>
      </p:sp>
      <p:sp>
        <p:nvSpPr>
          <p:cNvPr id="5" name="Rectangle 4"/>
          <p:cNvSpPr/>
          <p:nvPr/>
        </p:nvSpPr>
        <p:spPr>
          <a:xfrm>
            <a:off x="6300192" y="548680"/>
            <a:ext cx="2191230" cy="432048"/>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6" name="Rectangle 5"/>
          <p:cNvSpPr/>
          <p:nvPr/>
        </p:nvSpPr>
        <p:spPr>
          <a:xfrm>
            <a:off x="6300192" y="5661248"/>
            <a:ext cx="2736304" cy="108012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9" name="TextBox 8"/>
          <p:cNvSpPr txBox="1"/>
          <p:nvPr/>
        </p:nvSpPr>
        <p:spPr>
          <a:xfrm>
            <a:off x="683568" y="5517232"/>
            <a:ext cx="3960440" cy="646331"/>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Tx/>
              <a:buChar char="-"/>
            </a:pPr>
            <a:r>
              <a:rPr lang="fr-FR" sz="1200" dirty="0" smtClean="0"/>
              <a:t> Date émission / envoi / signature / du contrat </a:t>
            </a:r>
            <a:endParaRPr lang="fr-FR" sz="1200" i="1" dirty="0" smtClean="0"/>
          </a:p>
          <a:p>
            <a:pPr>
              <a:buFontTx/>
              <a:buChar char="-"/>
            </a:pPr>
            <a:r>
              <a:rPr lang="fr-FR" sz="1200" dirty="0" smtClean="0"/>
              <a:t> Date d’effet  et de fin du contrat du contrat ET périodicité</a:t>
            </a:r>
          </a:p>
          <a:p>
            <a:pPr>
              <a:buFontTx/>
              <a:buChar char="-"/>
            </a:pPr>
            <a:r>
              <a:rPr lang="fr-FR" sz="1200" dirty="0" smtClean="0"/>
              <a:t> Matériel(s) rattaché(s) au contrat</a:t>
            </a:r>
          </a:p>
        </p:txBody>
      </p:sp>
      <p:sp>
        <p:nvSpPr>
          <p:cNvPr id="16" name="ZoneTexte 34"/>
          <p:cNvSpPr txBox="1"/>
          <p:nvPr/>
        </p:nvSpPr>
        <p:spPr>
          <a:xfrm>
            <a:off x="6228184" y="5733256"/>
            <a:ext cx="2736304" cy="338554"/>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dirty="0" err="1" smtClean="0">
                <a:latin typeface="Impact" pitchFamily="34" charset="0"/>
              </a:rPr>
              <a:t>Workflow</a:t>
            </a:r>
            <a:r>
              <a:rPr lang="fr-FR" sz="1600" dirty="0" smtClean="0">
                <a:latin typeface="Impact" pitchFamily="34" charset="0"/>
              </a:rPr>
              <a:t> de vie d’un CONTRAT</a:t>
            </a:r>
            <a:endParaRPr lang="fr-FR" sz="1600" dirty="0">
              <a:latin typeface="Impact" pitchFamily="34" charset="0"/>
            </a:endParaRPr>
          </a:p>
        </p:txBody>
      </p:sp>
      <p:sp>
        <p:nvSpPr>
          <p:cNvPr id="17" name="TextBox 5"/>
          <p:cNvSpPr txBox="1"/>
          <p:nvPr/>
        </p:nvSpPr>
        <p:spPr>
          <a:xfrm>
            <a:off x="6444208" y="620688"/>
            <a:ext cx="1975206" cy="30777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r-FR" sz="1400" dirty="0" smtClean="0"/>
              <a:t>CONTRAT CLOTURE</a:t>
            </a:r>
            <a:endParaRPr lang="en-US" sz="1400" dirty="0"/>
          </a:p>
        </p:txBody>
      </p:sp>
      <p:sp>
        <p:nvSpPr>
          <p:cNvPr id="18" name="Rectangle 17"/>
          <p:cNvSpPr/>
          <p:nvPr/>
        </p:nvSpPr>
        <p:spPr>
          <a:xfrm>
            <a:off x="3281378" y="188640"/>
            <a:ext cx="2370742" cy="432048"/>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9" name="TextBox 5"/>
          <p:cNvSpPr txBox="1"/>
          <p:nvPr/>
        </p:nvSpPr>
        <p:spPr>
          <a:xfrm>
            <a:off x="3460890" y="260648"/>
            <a:ext cx="2119222" cy="30777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r-FR" sz="1400" dirty="0" smtClean="0"/>
              <a:t>CONTRAT ANNULE</a:t>
            </a:r>
            <a:endParaRPr lang="en-US" sz="1400" dirty="0"/>
          </a:p>
        </p:txBody>
      </p:sp>
      <p:grpSp>
        <p:nvGrpSpPr>
          <p:cNvPr id="64" name="Groupe 63"/>
          <p:cNvGrpSpPr/>
          <p:nvPr/>
        </p:nvGrpSpPr>
        <p:grpSpPr>
          <a:xfrm>
            <a:off x="755576" y="116632"/>
            <a:ext cx="2736304" cy="703585"/>
            <a:chOff x="3779912" y="6109791"/>
            <a:chExt cx="2736304" cy="703585"/>
          </a:xfrm>
        </p:grpSpPr>
        <p:sp>
          <p:nvSpPr>
            <p:cNvPr id="23" name="TextBox 8"/>
            <p:cNvSpPr txBox="1"/>
            <p:nvPr/>
          </p:nvSpPr>
          <p:spPr>
            <a:xfrm>
              <a:off x="3904289" y="6253807"/>
              <a:ext cx="2176605" cy="27153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000" b="1" dirty="0" smtClean="0">
                  <a:solidFill>
                    <a:srgbClr val="00B050"/>
                  </a:solidFill>
                </a:rPr>
                <a:t>OK: Délai non encore atteint</a:t>
              </a:r>
              <a:endParaRPr lang="en-US" sz="1000" b="1" dirty="0">
                <a:solidFill>
                  <a:srgbClr val="00B050"/>
                </a:solidFill>
              </a:endParaRPr>
            </a:p>
          </p:txBody>
        </p:sp>
        <p:sp>
          <p:nvSpPr>
            <p:cNvPr id="24" name="TextBox 8"/>
            <p:cNvSpPr txBox="1"/>
            <p:nvPr/>
          </p:nvSpPr>
          <p:spPr>
            <a:xfrm>
              <a:off x="3904289" y="6397823"/>
              <a:ext cx="2611927" cy="27153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000" b="1" dirty="0" smtClean="0">
                  <a:solidFill>
                    <a:srgbClr val="FFC000"/>
                  </a:solidFill>
                </a:rPr>
                <a:t>WARNING: Dernier jour avant ALERTE</a:t>
              </a:r>
              <a:endParaRPr lang="en-US" sz="1000" b="1" dirty="0">
                <a:solidFill>
                  <a:srgbClr val="FFC000"/>
                </a:solidFill>
              </a:endParaRPr>
            </a:p>
          </p:txBody>
        </p:sp>
        <p:sp>
          <p:nvSpPr>
            <p:cNvPr id="25" name="TextBox 8"/>
            <p:cNvSpPr txBox="1"/>
            <p:nvPr/>
          </p:nvSpPr>
          <p:spPr>
            <a:xfrm>
              <a:off x="3904289" y="6541839"/>
              <a:ext cx="1616907" cy="27153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000" b="1" dirty="0" smtClean="0">
                  <a:solidFill>
                    <a:srgbClr val="FF0000"/>
                  </a:solidFill>
                </a:rPr>
                <a:t>ALERTE: Délai dépassé</a:t>
              </a:r>
              <a:endParaRPr lang="en-US" sz="1000" b="1" dirty="0">
                <a:solidFill>
                  <a:srgbClr val="FF0000"/>
                </a:solidFill>
              </a:endParaRPr>
            </a:p>
          </p:txBody>
        </p:sp>
        <p:sp>
          <p:nvSpPr>
            <p:cNvPr id="26" name="TextBox 8"/>
            <p:cNvSpPr txBox="1"/>
            <p:nvPr/>
          </p:nvSpPr>
          <p:spPr>
            <a:xfrm>
              <a:off x="3779912" y="6109791"/>
              <a:ext cx="2736304" cy="27153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000" b="1" u="sng" dirty="0" smtClean="0"/>
                <a:t>Indicateurs de suivi d’avancement:</a:t>
              </a:r>
              <a:endParaRPr lang="en-US" sz="1000" b="1" u="sng" dirty="0"/>
            </a:p>
          </p:txBody>
        </p:sp>
      </p:grpSp>
      <p:sp>
        <p:nvSpPr>
          <p:cNvPr id="30" name="TextBox 8"/>
          <p:cNvSpPr txBox="1"/>
          <p:nvPr/>
        </p:nvSpPr>
        <p:spPr>
          <a:xfrm>
            <a:off x="8028384" y="6453336"/>
            <a:ext cx="990900" cy="276999"/>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solidFill>
                  <a:schemeClr val="tx2">
                    <a:lumMod val="75000"/>
                  </a:schemeClr>
                </a:solidFill>
              </a:rPr>
              <a:t>08/09/2013</a:t>
            </a:r>
            <a:endParaRPr lang="en-US" sz="1200" b="1" dirty="0">
              <a:solidFill>
                <a:schemeClr val="tx2">
                  <a:lumMod val="75000"/>
                </a:schemeClr>
              </a:solidFill>
            </a:endParaRPr>
          </a:p>
        </p:txBody>
      </p:sp>
      <p:sp>
        <p:nvSpPr>
          <p:cNvPr id="31" name="TextBox 8"/>
          <p:cNvSpPr txBox="1"/>
          <p:nvPr/>
        </p:nvSpPr>
        <p:spPr>
          <a:xfrm>
            <a:off x="3347864" y="548680"/>
            <a:ext cx="2664296" cy="600164"/>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100" b="1" i="1" dirty="0">
                <a:solidFill>
                  <a:schemeClr val="bg1">
                    <a:lumMod val="50000"/>
                  </a:schemeClr>
                </a:solidFill>
              </a:rPr>
              <a:t>Sur choix de l’utilisateur, à chaque étape, </a:t>
            </a:r>
            <a:r>
              <a:rPr lang="fr-FR" sz="1100" b="1" i="1" dirty="0" smtClean="0">
                <a:solidFill>
                  <a:schemeClr val="bg1">
                    <a:lumMod val="50000"/>
                  </a:schemeClr>
                </a:solidFill>
              </a:rPr>
              <a:t> passage en </a:t>
            </a:r>
            <a:r>
              <a:rPr lang="fr-FR" sz="1100" b="1" i="1" dirty="0">
                <a:solidFill>
                  <a:schemeClr val="bg1">
                    <a:lumMod val="50000"/>
                  </a:schemeClr>
                </a:solidFill>
              </a:rPr>
              <a:t>statut </a:t>
            </a:r>
            <a:r>
              <a:rPr lang="fr-FR" sz="1100" b="1" i="1" dirty="0" smtClean="0">
                <a:solidFill>
                  <a:schemeClr val="bg1">
                    <a:lumMod val="50000"/>
                  </a:schemeClr>
                </a:solidFill>
              </a:rPr>
              <a:t>ANNULE avec une justification</a:t>
            </a:r>
            <a:endParaRPr lang="en-US" sz="1100" i="1" dirty="0">
              <a:solidFill>
                <a:schemeClr val="bg1">
                  <a:lumMod val="50000"/>
                </a:schemeClr>
              </a:solidFill>
            </a:endParaRPr>
          </a:p>
        </p:txBody>
      </p:sp>
      <p:sp>
        <p:nvSpPr>
          <p:cNvPr id="33" name="TextBox 8"/>
          <p:cNvSpPr txBox="1"/>
          <p:nvPr/>
        </p:nvSpPr>
        <p:spPr>
          <a:xfrm>
            <a:off x="4788024" y="5157192"/>
            <a:ext cx="504056" cy="246221"/>
          </a:xfrm>
          <a:prstGeom prst="rect">
            <a:avLst/>
          </a:prstGeom>
          <a:solidFill>
            <a:schemeClr val="bg1">
              <a:lumMod val="75000"/>
            </a:schemeClr>
          </a:solid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000" b="1" dirty="0" smtClean="0">
                <a:solidFill>
                  <a:srgbClr val="002060"/>
                </a:solidFill>
              </a:rPr>
              <a:t>1010</a:t>
            </a:r>
            <a:endParaRPr lang="en-US" sz="1000" b="1" dirty="0">
              <a:solidFill>
                <a:srgbClr val="002060"/>
              </a:solidFill>
            </a:endParaRPr>
          </a:p>
        </p:txBody>
      </p:sp>
      <p:sp>
        <p:nvSpPr>
          <p:cNvPr id="36" name="TextBox 8"/>
          <p:cNvSpPr txBox="1"/>
          <p:nvPr/>
        </p:nvSpPr>
        <p:spPr>
          <a:xfrm>
            <a:off x="8491422" y="620688"/>
            <a:ext cx="504056" cy="246221"/>
          </a:xfrm>
          <a:prstGeom prst="rect">
            <a:avLst/>
          </a:prstGeom>
          <a:solidFill>
            <a:schemeClr val="bg1">
              <a:lumMod val="75000"/>
            </a:schemeClr>
          </a:solid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000" b="1" dirty="0" smtClean="0">
                <a:solidFill>
                  <a:srgbClr val="002060"/>
                </a:solidFill>
              </a:rPr>
              <a:t>1095</a:t>
            </a:r>
            <a:endParaRPr lang="en-US" sz="1000" b="1" dirty="0">
              <a:solidFill>
                <a:srgbClr val="002060"/>
              </a:solidFill>
            </a:endParaRPr>
          </a:p>
        </p:txBody>
      </p:sp>
      <p:sp>
        <p:nvSpPr>
          <p:cNvPr id="37" name="TextBox 8"/>
          <p:cNvSpPr txBox="1"/>
          <p:nvPr/>
        </p:nvSpPr>
        <p:spPr>
          <a:xfrm>
            <a:off x="5652120" y="260648"/>
            <a:ext cx="504056" cy="246221"/>
          </a:xfrm>
          <a:prstGeom prst="rect">
            <a:avLst/>
          </a:prstGeom>
          <a:solidFill>
            <a:schemeClr val="bg1">
              <a:lumMod val="75000"/>
            </a:schemeClr>
          </a:solid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000" b="1" dirty="0" smtClean="0">
                <a:solidFill>
                  <a:srgbClr val="002060"/>
                </a:solidFill>
              </a:rPr>
              <a:t>1098</a:t>
            </a:r>
            <a:endParaRPr lang="en-US" sz="1000" b="1" dirty="0">
              <a:solidFill>
                <a:srgbClr val="002060"/>
              </a:solidFill>
            </a:endParaRPr>
          </a:p>
        </p:txBody>
      </p:sp>
      <p:sp>
        <p:nvSpPr>
          <p:cNvPr id="47" name="Rectangle 46"/>
          <p:cNvSpPr/>
          <p:nvPr/>
        </p:nvSpPr>
        <p:spPr>
          <a:xfrm>
            <a:off x="395536" y="6165304"/>
            <a:ext cx="2627784" cy="504056"/>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50" name="TextBox 5"/>
          <p:cNvSpPr txBox="1"/>
          <p:nvPr/>
        </p:nvSpPr>
        <p:spPr>
          <a:xfrm>
            <a:off x="503040" y="6237312"/>
            <a:ext cx="2304256" cy="30777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r-FR" sz="1400" dirty="0" smtClean="0"/>
              <a:t>CREATION CONTRAT</a:t>
            </a:r>
            <a:endParaRPr lang="en-US" sz="1400" dirty="0"/>
          </a:p>
        </p:txBody>
      </p:sp>
      <p:sp>
        <p:nvSpPr>
          <p:cNvPr id="51" name="TextBox 8"/>
          <p:cNvSpPr txBox="1"/>
          <p:nvPr/>
        </p:nvSpPr>
        <p:spPr>
          <a:xfrm>
            <a:off x="3059832" y="6279123"/>
            <a:ext cx="504056" cy="246221"/>
          </a:xfrm>
          <a:prstGeom prst="rect">
            <a:avLst/>
          </a:prstGeom>
          <a:solidFill>
            <a:schemeClr val="bg1">
              <a:lumMod val="75000"/>
            </a:schemeClr>
          </a:solid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000" b="1" dirty="0" smtClean="0">
                <a:solidFill>
                  <a:srgbClr val="002060"/>
                </a:solidFill>
              </a:rPr>
              <a:t>1000</a:t>
            </a:r>
            <a:endParaRPr lang="en-US" sz="1000" b="1" dirty="0">
              <a:solidFill>
                <a:srgbClr val="002060"/>
              </a:solidFill>
            </a:endParaRPr>
          </a:p>
        </p:txBody>
      </p:sp>
      <p:sp>
        <p:nvSpPr>
          <p:cNvPr id="54" name="TextBox 5"/>
          <p:cNvSpPr txBox="1"/>
          <p:nvPr/>
        </p:nvSpPr>
        <p:spPr>
          <a:xfrm>
            <a:off x="1187882" y="5085184"/>
            <a:ext cx="3528392" cy="33855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r-FR" sz="1600" dirty="0" smtClean="0"/>
              <a:t>START FACTURATION</a:t>
            </a:r>
            <a:endParaRPr lang="en-US" sz="1600" dirty="0"/>
          </a:p>
        </p:txBody>
      </p:sp>
      <p:sp>
        <p:nvSpPr>
          <p:cNvPr id="58" name="TextBox 8"/>
          <p:cNvSpPr txBox="1"/>
          <p:nvPr/>
        </p:nvSpPr>
        <p:spPr>
          <a:xfrm>
            <a:off x="5868144" y="1136357"/>
            <a:ext cx="3096344" cy="83099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Tx/>
              <a:buChar char="-"/>
            </a:pPr>
            <a:r>
              <a:rPr lang="fr-FR" sz="1200" dirty="0" smtClean="0"/>
              <a:t>Toutes les factures rattachées au contrat clôturées</a:t>
            </a:r>
          </a:p>
          <a:p>
            <a:pPr>
              <a:buFontTx/>
              <a:buChar char="-"/>
            </a:pPr>
            <a:r>
              <a:rPr lang="fr-FR" sz="1200" dirty="0" smtClean="0"/>
              <a:t> Facture  de solde émise (C’est la dernière facture)</a:t>
            </a:r>
          </a:p>
        </p:txBody>
      </p:sp>
      <p:sp>
        <p:nvSpPr>
          <p:cNvPr id="42" name="ZoneTexte 34"/>
          <p:cNvSpPr txBox="1"/>
          <p:nvPr/>
        </p:nvSpPr>
        <p:spPr>
          <a:xfrm>
            <a:off x="6588224" y="6021288"/>
            <a:ext cx="1935145" cy="523220"/>
          </a:xfrm>
          <a:prstGeom prst="rect">
            <a:avLst/>
          </a:prstGeom>
          <a:noFill/>
        </p:spPr>
        <p:txBody>
          <a:bodyPr wrap="non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dirty="0" smtClean="0">
                <a:solidFill>
                  <a:srgbClr val="FF0000"/>
                </a:solidFill>
                <a:latin typeface="Impact" pitchFamily="34" charset="0"/>
              </a:rPr>
              <a:t>STANDARD</a:t>
            </a:r>
          </a:p>
          <a:p>
            <a:pPr algn="ctr"/>
            <a:r>
              <a:rPr lang="fr-FR" sz="1200" dirty="0" smtClean="0">
                <a:solidFill>
                  <a:srgbClr val="FF0000"/>
                </a:solidFill>
                <a:latin typeface="Impact" pitchFamily="34" charset="0"/>
              </a:rPr>
              <a:t>Avec facturation périodique</a:t>
            </a:r>
            <a:endParaRPr lang="fr-FR" sz="1200" dirty="0">
              <a:solidFill>
                <a:srgbClr val="FF0000"/>
              </a:solidFill>
              <a:latin typeface="Impact" pitchFamily="34" charset="0"/>
            </a:endParaRPr>
          </a:p>
        </p:txBody>
      </p:sp>
      <p:sp>
        <p:nvSpPr>
          <p:cNvPr id="48" name="TextBox 8"/>
          <p:cNvSpPr txBox="1"/>
          <p:nvPr/>
        </p:nvSpPr>
        <p:spPr>
          <a:xfrm>
            <a:off x="2483768" y="4581128"/>
            <a:ext cx="3312368" cy="461665"/>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Tx/>
              <a:buChar char="-"/>
            </a:pPr>
            <a:r>
              <a:rPr lang="fr-FR" sz="1200" dirty="0" smtClean="0"/>
              <a:t>Facture émise</a:t>
            </a:r>
            <a:r>
              <a:rPr lang="fr-FR" sz="1200" dirty="0" smtClean="0">
                <a:solidFill>
                  <a:srgbClr val="FF0000"/>
                </a:solidFill>
              </a:rPr>
              <a:t> </a:t>
            </a:r>
            <a:r>
              <a:rPr lang="fr-FR" sz="1100" dirty="0" smtClean="0">
                <a:solidFill>
                  <a:srgbClr val="FF0000"/>
                </a:solidFill>
              </a:rPr>
              <a:t>(C’est la première facture émise avec les ABONNEMENTS avant la première échéance)</a:t>
            </a:r>
          </a:p>
        </p:txBody>
      </p:sp>
      <p:sp>
        <p:nvSpPr>
          <p:cNvPr id="68" name="TextBox 8"/>
          <p:cNvSpPr txBox="1"/>
          <p:nvPr/>
        </p:nvSpPr>
        <p:spPr>
          <a:xfrm>
            <a:off x="5508104" y="2492896"/>
            <a:ext cx="2376264" cy="461665"/>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200" b="1" dirty="0" smtClean="0">
                <a:solidFill>
                  <a:schemeClr val="tx2"/>
                </a:solidFill>
              </a:rPr>
              <a:t>Date fin de contrat atteinte</a:t>
            </a:r>
          </a:p>
          <a:p>
            <a:r>
              <a:rPr lang="fr-FR" sz="1200" b="1" dirty="0" smtClean="0">
                <a:solidFill>
                  <a:schemeClr val="tx2"/>
                </a:solidFill>
              </a:rPr>
              <a:t> </a:t>
            </a:r>
            <a:r>
              <a:rPr lang="fr-FR" sz="1200" b="1" dirty="0" smtClean="0">
                <a:solidFill>
                  <a:srgbClr val="FF0000"/>
                </a:solidFill>
              </a:rPr>
              <a:t>ET</a:t>
            </a:r>
            <a:r>
              <a:rPr lang="fr-FR" sz="1200" b="1" dirty="0" smtClean="0">
                <a:solidFill>
                  <a:schemeClr val="tx2"/>
                </a:solidFill>
              </a:rPr>
              <a:t> pas de tacite reconduction</a:t>
            </a:r>
            <a:endParaRPr lang="en-US" sz="1200" b="1" i="1" dirty="0">
              <a:solidFill>
                <a:schemeClr val="tx2"/>
              </a:solidFill>
            </a:endParaRPr>
          </a:p>
        </p:txBody>
      </p:sp>
      <p:sp>
        <p:nvSpPr>
          <p:cNvPr id="74" name="TextBox 8"/>
          <p:cNvSpPr txBox="1"/>
          <p:nvPr/>
        </p:nvSpPr>
        <p:spPr>
          <a:xfrm>
            <a:off x="7452320" y="3693225"/>
            <a:ext cx="504056" cy="246221"/>
          </a:xfrm>
          <a:prstGeom prst="rect">
            <a:avLst/>
          </a:prstGeom>
          <a:solidFill>
            <a:schemeClr val="bg1">
              <a:lumMod val="75000"/>
            </a:schemeClr>
          </a:solid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000" b="1" dirty="0" smtClean="0">
                <a:solidFill>
                  <a:srgbClr val="002060"/>
                </a:solidFill>
              </a:rPr>
              <a:t>1020</a:t>
            </a:r>
            <a:endParaRPr lang="en-US" sz="1000" b="1" dirty="0">
              <a:solidFill>
                <a:srgbClr val="002060"/>
              </a:solidFill>
            </a:endParaRPr>
          </a:p>
        </p:txBody>
      </p:sp>
      <p:sp>
        <p:nvSpPr>
          <p:cNvPr id="75" name="TextBox 8"/>
          <p:cNvSpPr txBox="1"/>
          <p:nvPr/>
        </p:nvSpPr>
        <p:spPr>
          <a:xfrm>
            <a:off x="7812360" y="2204864"/>
            <a:ext cx="504056" cy="246221"/>
          </a:xfrm>
          <a:prstGeom prst="rect">
            <a:avLst/>
          </a:prstGeom>
          <a:solidFill>
            <a:schemeClr val="bg1">
              <a:lumMod val="75000"/>
            </a:schemeClr>
          </a:solid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000" b="1" dirty="0" smtClean="0">
                <a:solidFill>
                  <a:srgbClr val="002060"/>
                </a:solidFill>
              </a:rPr>
              <a:t>1040</a:t>
            </a:r>
            <a:endParaRPr lang="en-US" sz="1000" b="1" dirty="0">
              <a:solidFill>
                <a:srgbClr val="002060"/>
              </a:solidFill>
            </a:endParaRPr>
          </a:p>
        </p:txBody>
      </p:sp>
      <p:sp>
        <p:nvSpPr>
          <p:cNvPr id="45" name="TextBox 5"/>
          <p:cNvSpPr txBox="1"/>
          <p:nvPr/>
        </p:nvSpPr>
        <p:spPr>
          <a:xfrm>
            <a:off x="3635896" y="3645024"/>
            <a:ext cx="3744416" cy="33855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r-FR" sz="1600" dirty="0" smtClean="0"/>
              <a:t>FACTURATION PERIODIQUE</a:t>
            </a:r>
            <a:endParaRPr lang="en-US" sz="1600" dirty="0"/>
          </a:p>
        </p:txBody>
      </p:sp>
      <p:sp>
        <p:nvSpPr>
          <p:cNvPr id="49" name="TextBox 8"/>
          <p:cNvSpPr txBox="1"/>
          <p:nvPr/>
        </p:nvSpPr>
        <p:spPr>
          <a:xfrm>
            <a:off x="3923928" y="2996952"/>
            <a:ext cx="4032448" cy="646331"/>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Tx/>
              <a:buChar char="-"/>
            </a:pPr>
            <a:r>
              <a:rPr lang="fr-FR" sz="1200" dirty="0" smtClean="0"/>
              <a:t> Dans le cadre d’un contrat avec relevé de compteur, les relevés doivent être effectuées</a:t>
            </a:r>
          </a:p>
          <a:p>
            <a:pPr>
              <a:buFontTx/>
              <a:buChar char="-"/>
            </a:pPr>
            <a:r>
              <a:rPr lang="fr-FR" sz="1200" dirty="0" smtClean="0"/>
              <a:t>  Facture émise </a:t>
            </a:r>
            <a:r>
              <a:rPr lang="fr-FR" sz="1200" i="1" dirty="0" smtClean="0">
                <a:solidFill>
                  <a:srgbClr val="002060"/>
                </a:solidFill>
              </a:rPr>
              <a:t>(date d’émission = date d’échéance)</a:t>
            </a:r>
          </a:p>
        </p:txBody>
      </p:sp>
      <p:sp>
        <p:nvSpPr>
          <p:cNvPr id="60" name="TextBox 8"/>
          <p:cNvSpPr txBox="1"/>
          <p:nvPr/>
        </p:nvSpPr>
        <p:spPr>
          <a:xfrm>
            <a:off x="3707904" y="1484784"/>
            <a:ext cx="1872208" cy="646331"/>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200" b="1" dirty="0" smtClean="0">
                <a:solidFill>
                  <a:schemeClr val="tx2"/>
                </a:solidFill>
              </a:rPr>
              <a:t>Date fin de contrat non atteinte</a:t>
            </a:r>
          </a:p>
          <a:p>
            <a:r>
              <a:rPr lang="fr-FR" sz="1200" b="1" dirty="0" smtClean="0">
                <a:solidFill>
                  <a:srgbClr val="FF0000"/>
                </a:solidFill>
              </a:rPr>
              <a:t>OU</a:t>
            </a:r>
            <a:r>
              <a:rPr lang="fr-FR" sz="1200" b="1" dirty="0" smtClean="0">
                <a:solidFill>
                  <a:schemeClr val="tx2"/>
                </a:solidFill>
              </a:rPr>
              <a:t> Tacite reconduction</a:t>
            </a:r>
            <a:endParaRPr lang="en-US" sz="1200" b="1" dirty="0">
              <a:solidFill>
                <a:schemeClr val="tx2"/>
              </a:solidFill>
            </a:endParaRPr>
          </a:p>
        </p:txBody>
      </p:sp>
      <p:sp>
        <p:nvSpPr>
          <p:cNvPr id="76" name="TextBox 8"/>
          <p:cNvSpPr txBox="1"/>
          <p:nvPr/>
        </p:nvSpPr>
        <p:spPr>
          <a:xfrm>
            <a:off x="611560" y="766445"/>
            <a:ext cx="2736304" cy="553998"/>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 typeface="Wingdings"/>
              <a:buChar char="$"/>
            </a:pPr>
            <a:r>
              <a:rPr lang="fr-FR" sz="1000" dirty="0" smtClean="0">
                <a:solidFill>
                  <a:srgbClr val="0070C0"/>
                </a:solidFill>
              </a:rPr>
              <a:t> En fin de contrat (clôturé ou annuler), les matériels  SOUS CONTRAT prennent l’état suivant: EN SERVICE HORS CONTRAT</a:t>
            </a:r>
          </a:p>
        </p:txBody>
      </p:sp>
      <p:sp>
        <p:nvSpPr>
          <p:cNvPr id="66" name="Flèche en arc 40"/>
          <p:cNvSpPr/>
          <p:nvPr/>
        </p:nvSpPr>
        <p:spPr>
          <a:xfrm rot="18020861" flipV="1">
            <a:off x="4747272" y="5514135"/>
            <a:ext cx="777561" cy="64020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solidFill>
                <a:schemeClr val="tx1"/>
              </a:solidFill>
            </a:endParaRPr>
          </a:p>
        </p:txBody>
      </p:sp>
      <p:sp>
        <p:nvSpPr>
          <p:cNvPr id="56" name="Flèche en arc 40"/>
          <p:cNvSpPr/>
          <p:nvPr/>
        </p:nvSpPr>
        <p:spPr>
          <a:xfrm rot="18020861" flipV="1">
            <a:off x="5530381" y="4218238"/>
            <a:ext cx="735531" cy="64020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solidFill>
                <a:schemeClr val="tx1"/>
              </a:solidFill>
            </a:endParaRPr>
          </a:p>
        </p:txBody>
      </p:sp>
      <p:sp>
        <p:nvSpPr>
          <p:cNvPr id="62" name="TextBox 8"/>
          <p:cNvSpPr txBox="1"/>
          <p:nvPr/>
        </p:nvSpPr>
        <p:spPr>
          <a:xfrm>
            <a:off x="5652120" y="4870901"/>
            <a:ext cx="1728192" cy="646331"/>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200" b="1" dirty="0" smtClean="0">
                <a:solidFill>
                  <a:schemeClr val="tx2">
                    <a:lumMod val="75000"/>
                  </a:schemeClr>
                </a:solidFill>
              </a:rPr>
              <a:t>Date effet contrat atteinte (Warning) ou dépassée (Alerte)</a:t>
            </a:r>
            <a:endParaRPr lang="en-US" sz="1200" b="1" dirty="0" smtClean="0">
              <a:solidFill>
                <a:schemeClr val="tx2">
                  <a:lumMod val="75000"/>
                </a:schemeClr>
              </a:solidFill>
            </a:endParaRPr>
          </a:p>
        </p:txBody>
      </p:sp>
      <p:cxnSp>
        <p:nvCxnSpPr>
          <p:cNvPr id="73" name="Connecteur droit avec flèche 72"/>
          <p:cNvCxnSpPr/>
          <p:nvPr/>
        </p:nvCxnSpPr>
        <p:spPr>
          <a:xfrm flipH="1" flipV="1">
            <a:off x="2339752" y="1700808"/>
            <a:ext cx="3024336" cy="1296144"/>
          </a:xfrm>
          <a:prstGeom prst="straightConnector1">
            <a:avLst/>
          </a:prstGeom>
          <a:ln w="19050">
            <a:solidFill>
              <a:srgbClr val="0070C0"/>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86" name="TextBox 8"/>
          <p:cNvSpPr txBox="1"/>
          <p:nvPr/>
        </p:nvSpPr>
        <p:spPr>
          <a:xfrm>
            <a:off x="0" y="1556792"/>
            <a:ext cx="3419872" cy="2554545"/>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Tx/>
              <a:buChar char="-"/>
            </a:pPr>
            <a:r>
              <a:rPr lang="fr-FR" sz="1000" dirty="0" smtClean="0">
                <a:solidFill>
                  <a:srgbClr val="0070C0"/>
                </a:solidFill>
              </a:rPr>
              <a:t> </a:t>
            </a:r>
            <a:r>
              <a:rPr lang="fr-FR" sz="1000" b="1" dirty="0" smtClean="0">
                <a:solidFill>
                  <a:srgbClr val="0070C0"/>
                </a:solidFill>
              </a:rPr>
              <a:t>Calcul de la prochaine échéance</a:t>
            </a:r>
          </a:p>
          <a:p>
            <a:pPr>
              <a:buFontTx/>
              <a:buChar char="-"/>
            </a:pPr>
            <a:r>
              <a:rPr lang="fr-FR" sz="1000" dirty="0" smtClean="0">
                <a:solidFill>
                  <a:srgbClr val="0070C0"/>
                </a:solidFill>
              </a:rPr>
              <a:t> </a:t>
            </a:r>
            <a:r>
              <a:rPr lang="fr-FR" sz="1000" b="1" dirty="0" smtClean="0">
                <a:solidFill>
                  <a:srgbClr val="0070C0"/>
                </a:solidFill>
              </a:rPr>
              <a:t>SI</a:t>
            </a:r>
            <a:r>
              <a:rPr lang="fr-FR" sz="1000" dirty="0" smtClean="0">
                <a:solidFill>
                  <a:srgbClr val="0070C0"/>
                </a:solidFill>
              </a:rPr>
              <a:t> la prochaine échéance </a:t>
            </a:r>
            <a:r>
              <a:rPr lang="fr-FR" sz="1000" b="1" dirty="0" smtClean="0">
                <a:solidFill>
                  <a:srgbClr val="FF0000"/>
                </a:solidFill>
              </a:rPr>
              <a:t>&gt;</a:t>
            </a:r>
            <a:r>
              <a:rPr lang="fr-FR" sz="1000" dirty="0" smtClean="0">
                <a:solidFill>
                  <a:srgbClr val="0070C0"/>
                </a:solidFill>
              </a:rPr>
              <a:t> date de fin,</a:t>
            </a:r>
          </a:p>
          <a:p>
            <a:r>
              <a:rPr lang="fr-FR" sz="1000" b="1" dirty="0" smtClean="0">
                <a:solidFill>
                  <a:srgbClr val="0070C0"/>
                </a:solidFill>
              </a:rPr>
              <a:t>ALORS</a:t>
            </a:r>
          </a:p>
          <a:p>
            <a:r>
              <a:rPr lang="fr-FR" sz="1000" b="1" dirty="0" smtClean="0">
                <a:solidFill>
                  <a:srgbClr val="0070C0"/>
                </a:solidFill>
              </a:rPr>
              <a:t>  </a:t>
            </a:r>
            <a:r>
              <a:rPr lang="fr-FR" sz="1000" dirty="0" smtClean="0">
                <a:solidFill>
                  <a:srgbClr val="0070C0"/>
                </a:solidFill>
              </a:rPr>
              <a:t>  - </a:t>
            </a:r>
            <a:r>
              <a:rPr lang="fr-FR" sz="1000" b="1" dirty="0" smtClean="0">
                <a:solidFill>
                  <a:srgbClr val="0070C0"/>
                </a:solidFill>
              </a:rPr>
              <a:t>SI</a:t>
            </a:r>
            <a:r>
              <a:rPr lang="fr-FR" sz="1000" dirty="0" smtClean="0">
                <a:solidFill>
                  <a:srgbClr val="0070C0"/>
                </a:solidFill>
              </a:rPr>
              <a:t>  </a:t>
            </a:r>
            <a:r>
              <a:rPr lang="fr-FR" sz="1000" b="1" dirty="0" smtClean="0">
                <a:solidFill>
                  <a:srgbClr val="FF0000"/>
                </a:solidFill>
              </a:rPr>
              <a:t>PAS DE </a:t>
            </a:r>
            <a:r>
              <a:rPr lang="fr-FR" sz="1000" dirty="0" smtClean="0">
                <a:solidFill>
                  <a:srgbClr val="0070C0"/>
                </a:solidFill>
              </a:rPr>
              <a:t>TACITE RECONDUCTION</a:t>
            </a:r>
          </a:p>
          <a:p>
            <a:pPr lvl="1"/>
            <a:r>
              <a:rPr lang="fr-FR" sz="1000" dirty="0" smtClean="0">
                <a:solidFill>
                  <a:srgbClr val="0070C0"/>
                </a:solidFill>
              </a:rPr>
              <a:t> passage à l’étape suivante</a:t>
            </a:r>
            <a:r>
              <a:rPr lang="fr-FR" sz="1000" dirty="0" smtClean="0">
                <a:solidFill>
                  <a:schemeClr val="tx1">
                    <a:lumMod val="50000"/>
                    <a:lumOff val="50000"/>
                  </a:schemeClr>
                </a:solidFill>
              </a:rPr>
              <a:t>,</a:t>
            </a:r>
          </a:p>
          <a:p>
            <a:pPr lvl="1">
              <a:buFontTx/>
              <a:buChar char="-"/>
            </a:pPr>
            <a:r>
              <a:rPr lang="fr-FR" sz="1000" dirty="0" smtClean="0">
                <a:solidFill>
                  <a:schemeClr val="tx1">
                    <a:lumMod val="50000"/>
                    <a:lumOff val="50000"/>
                  </a:schemeClr>
                </a:solidFill>
              </a:rPr>
              <a:t>Si c’est un CONTRAT avec relevé de compteur, création des lignes de saisie de relevé des compteurs pour le solde</a:t>
            </a:r>
            <a:endParaRPr lang="en-US" sz="1000" dirty="0" smtClean="0">
              <a:solidFill>
                <a:schemeClr val="tx1">
                  <a:lumMod val="50000"/>
                  <a:lumOff val="50000"/>
                </a:schemeClr>
              </a:solidFill>
            </a:endParaRPr>
          </a:p>
          <a:p>
            <a:r>
              <a:rPr lang="fr-FR" sz="1000" b="1" dirty="0" smtClean="0">
                <a:solidFill>
                  <a:srgbClr val="0070C0"/>
                </a:solidFill>
              </a:rPr>
              <a:t>   - SI</a:t>
            </a:r>
            <a:r>
              <a:rPr lang="fr-FR" sz="1000" dirty="0" smtClean="0">
                <a:solidFill>
                  <a:srgbClr val="0070C0"/>
                </a:solidFill>
              </a:rPr>
              <a:t>  TACITE RECONDUCTION</a:t>
            </a:r>
          </a:p>
          <a:p>
            <a:r>
              <a:rPr lang="fr-FR" sz="1000" dirty="0" smtClean="0">
                <a:solidFill>
                  <a:srgbClr val="0070C0"/>
                </a:solidFill>
              </a:rPr>
              <a:t>         </a:t>
            </a:r>
            <a:r>
              <a:rPr lang="fr-FR" sz="1000" dirty="0" smtClean="0">
                <a:solidFill>
                  <a:schemeClr val="tx1">
                    <a:lumMod val="50000"/>
                    <a:lumOff val="50000"/>
                  </a:schemeClr>
                </a:solidFill>
              </a:rPr>
              <a:t>Ajout de 12 mois pour la date de fin de contrat</a:t>
            </a:r>
          </a:p>
          <a:p>
            <a:r>
              <a:rPr lang="fr-FR" sz="1000" dirty="0" smtClean="0">
                <a:solidFill>
                  <a:schemeClr val="tx1">
                    <a:lumMod val="50000"/>
                    <a:lumOff val="50000"/>
                  </a:schemeClr>
                </a:solidFill>
              </a:rPr>
              <a:t>         Retour d’étape </a:t>
            </a:r>
          </a:p>
          <a:p>
            <a:r>
              <a:rPr lang="fr-FR" sz="1000" b="1" dirty="0" smtClean="0">
                <a:solidFill>
                  <a:srgbClr val="0070C0"/>
                </a:solidFill>
              </a:rPr>
              <a:t>SINON</a:t>
            </a:r>
            <a:r>
              <a:rPr lang="fr-FR" sz="1000" dirty="0" smtClean="0">
                <a:solidFill>
                  <a:srgbClr val="0070C0"/>
                </a:solidFill>
              </a:rPr>
              <a:t> retour d’étape</a:t>
            </a:r>
          </a:p>
          <a:p>
            <a:r>
              <a:rPr lang="fr-FR" sz="1000" b="1" dirty="0" smtClean="0">
                <a:solidFill>
                  <a:srgbClr val="0070C0"/>
                </a:solidFill>
              </a:rPr>
              <a:t>RETOUR D’ETAPE</a:t>
            </a:r>
            <a:endParaRPr lang="fr-FR" sz="1000" dirty="0" smtClean="0">
              <a:solidFill>
                <a:schemeClr val="tx1">
                  <a:lumMod val="50000"/>
                  <a:lumOff val="50000"/>
                </a:schemeClr>
              </a:solidFill>
            </a:endParaRPr>
          </a:p>
          <a:p>
            <a:r>
              <a:rPr lang="fr-FR" sz="1000" dirty="0" smtClean="0">
                <a:solidFill>
                  <a:schemeClr val="tx1">
                    <a:lumMod val="50000"/>
                    <a:lumOff val="50000"/>
                  </a:schemeClr>
                </a:solidFill>
              </a:rPr>
              <a:t>Si c’est un CONTRAT avec relevé de compteur, création des lignes de saisie de relevé des compteurs pour la prochaine échéance </a:t>
            </a:r>
            <a:endParaRPr lang="en-US" sz="1000" dirty="0">
              <a:solidFill>
                <a:schemeClr val="tx1">
                  <a:lumMod val="50000"/>
                  <a:lumOff val="50000"/>
                </a:schemeClr>
              </a:solidFill>
            </a:endParaRPr>
          </a:p>
        </p:txBody>
      </p:sp>
      <p:sp>
        <p:nvSpPr>
          <p:cNvPr id="87" name="TextBox 8"/>
          <p:cNvSpPr txBox="1"/>
          <p:nvPr/>
        </p:nvSpPr>
        <p:spPr>
          <a:xfrm rot="18963366">
            <a:off x="3168317" y="2326201"/>
            <a:ext cx="864096" cy="246221"/>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000" i="1" dirty="0" smtClean="0">
                <a:solidFill>
                  <a:srgbClr val="0070C0"/>
                </a:solidFill>
              </a:rPr>
              <a:t>Déclencheur</a:t>
            </a:r>
            <a:endParaRPr lang="en-US" sz="1000" i="1" dirty="0">
              <a:solidFill>
                <a:srgbClr val="0070C0"/>
              </a:solidFill>
            </a:endParaRPr>
          </a:p>
        </p:txBody>
      </p:sp>
      <p:sp>
        <p:nvSpPr>
          <p:cNvPr id="91" name="Flèche en arc 40"/>
          <p:cNvSpPr/>
          <p:nvPr/>
        </p:nvSpPr>
        <p:spPr>
          <a:xfrm rot="17460980" flipV="1">
            <a:off x="7366177" y="2736486"/>
            <a:ext cx="751313" cy="64020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solidFill>
                <a:schemeClr val="tx1"/>
              </a:solidFill>
            </a:endParaRPr>
          </a:p>
        </p:txBody>
      </p:sp>
      <p:sp>
        <p:nvSpPr>
          <p:cNvPr id="92" name="TextBox 8"/>
          <p:cNvSpPr txBox="1"/>
          <p:nvPr/>
        </p:nvSpPr>
        <p:spPr>
          <a:xfrm>
            <a:off x="7990856" y="2564904"/>
            <a:ext cx="1153144" cy="1200329"/>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200" b="1" dirty="0" smtClean="0">
                <a:solidFill>
                  <a:schemeClr val="tx2">
                    <a:lumMod val="75000"/>
                  </a:schemeClr>
                </a:solidFill>
              </a:rPr>
              <a:t>Date prochaine échéance atteinte (Warning) ou dépassée (Alerte)</a:t>
            </a:r>
            <a:endParaRPr lang="en-US" sz="1200" b="1" dirty="0" smtClean="0">
              <a:solidFill>
                <a:schemeClr val="tx2">
                  <a:lumMod val="75000"/>
                </a:schemeClr>
              </a:solidFill>
            </a:endParaRPr>
          </a:p>
        </p:txBody>
      </p:sp>
      <p:grpSp>
        <p:nvGrpSpPr>
          <p:cNvPr id="89" name="Groupe 88"/>
          <p:cNvGrpSpPr/>
          <p:nvPr/>
        </p:nvGrpSpPr>
        <p:grpSpPr>
          <a:xfrm>
            <a:off x="3635896" y="3621217"/>
            <a:ext cx="288032" cy="288033"/>
            <a:chOff x="2051721" y="2636912"/>
            <a:chExt cx="288032" cy="288033"/>
          </a:xfrm>
        </p:grpSpPr>
        <p:pic>
          <p:nvPicPr>
            <p:cNvPr id="90" name="Image 89" descr="bt_rewind.png"/>
            <p:cNvPicPr>
              <a:picLocks noChangeAspect="1"/>
            </p:cNvPicPr>
            <p:nvPr/>
          </p:nvPicPr>
          <p:blipFill>
            <a:blip r:embed="rId2" cstate="print"/>
            <a:stretch>
              <a:fillRect/>
            </a:stretch>
          </p:blipFill>
          <p:spPr>
            <a:xfrm>
              <a:off x="2051721" y="2636913"/>
              <a:ext cx="288032" cy="288032"/>
            </a:xfrm>
            <a:prstGeom prst="rect">
              <a:avLst/>
            </a:prstGeom>
          </p:spPr>
        </p:pic>
        <p:cxnSp>
          <p:nvCxnSpPr>
            <p:cNvPr id="93" name="Connecteur droit 92"/>
            <p:cNvCxnSpPr/>
            <p:nvPr/>
          </p:nvCxnSpPr>
          <p:spPr>
            <a:xfrm flipV="1">
              <a:off x="2123728" y="2636912"/>
              <a:ext cx="216024" cy="28803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4" name="Groupe 93"/>
          <p:cNvGrpSpPr/>
          <p:nvPr/>
        </p:nvGrpSpPr>
        <p:grpSpPr>
          <a:xfrm>
            <a:off x="1187624" y="5085184"/>
            <a:ext cx="288032" cy="288033"/>
            <a:chOff x="2051721" y="2636912"/>
            <a:chExt cx="288032" cy="288033"/>
          </a:xfrm>
        </p:grpSpPr>
        <p:pic>
          <p:nvPicPr>
            <p:cNvPr id="95" name="Image 94" descr="bt_rewind.png"/>
            <p:cNvPicPr>
              <a:picLocks noChangeAspect="1"/>
            </p:cNvPicPr>
            <p:nvPr/>
          </p:nvPicPr>
          <p:blipFill>
            <a:blip r:embed="rId2" cstate="print"/>
            <a:stretch>
              <a:fillRect/>
            </a:stretch>
          </p:blipFill>
          <p:spPr>
            <a:xfrm>
              <a:off x="2051721" y="2636913"/>
              <a:ext cx="288032" cy="288032"/>
            </a:xfrm>
            <a:prstGeom prst="rect">
              <a:avLst/>
            </a:prstGeom>
          </p:spPr>
        </p:pic>
        <p:cxnSp>
          <p:nvCxnSpPr>
            <p:cNvPr id="96" name="Connecteur droit 95"/>
            <p:cNvCxnSpPr/>
            <p:nvPr/>
          </p:nvCxnSpPr>
          <p:spPr>
            <a:xfrm flipV="1">
              <a:off x="2123728" y="2636912"/>
              <a:ext cx="216024" cy="28803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98" name="Flèche en arc 40"/>
          <p:cNvSpPr/>
          <p:nvPr/>
        </p:nvSpPr>
        <p:spPr>
          <a:xfrm rot="17094900" flipV="1">
            <a:off x="8225280" y="1217052"/>
            <a:ext cx="766883" cy="64020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solidFill>
                <a:schemeClr val="tx1"/>
              </a:solidFill>
            </a:endParaRPr>
          </a:p>
        </p:txBody>
      </p:sp>
      <p:sp>
        <p:nvSpPr>
          <p:cNvPr id="99" name="TextBox 8"/>
          <p:cNvSpPr txBox="1"/>
          <p:nvPr/>
        </p:nvSpPr>
        <p:spPr>
          <a:xfrm>
            <a:off x="8388424" y="1855857"/>
            <a:ext cx="755576" cy="276999"/>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solidFill>
                  <a:schemeClr val="tx2">
                    <a:lumMod val="75000"/>
                  </a:schemeClr>
                </a:solidFill>
              </a:rPr>
              <a:t>45 </a:t>
            </a:r>
            <a:r>
              <a:rPr lang="en-US" sz="1200" b="1" dirty="0" err="1" smtClean="0">
                <a:solidFill>
                  <a:schemeClr val="tx2">
                    <a:lumMod val="75000"/>
                  </a:schemeClr>
                </a:solidFill>
              </a:rPr>
              <a:t>jours</a:t>
            </a:r>
            <a:endParaRPr lang="en-US" sz="1200" b="1" dirty="0" smtClean="0">
              <a:solidFill>
                <a:schemeClr val="tx2">
                  <a:lumMod val="75000"/>
                </a:schemeClr>
              </a:solidFill>
            </a:endParaRPr>
          </a:p>
        </p:txBody>
      </p:sp>
      <p:cxnSp>
        <p:nvCxnSpPr>
          <p:cNvPr id="106" name="Connecteur droit avec flèche 105"/>
          <p:cNvCxnSpPr/>
          <p:nvPr/>
        </p:nvCxnSpPr>
        <p:spPr>
          <a:xfrm flipH="1">
            <a:off x="2195736" y="4509120"/>
            <a:ext cx="1512168" cy="0"/>
          </a:xfrm>
          <a:prstGeom prst="straightConnector1">
            <a:avLst/>
          </a:prstGeom>
          <a:ln w="19050">
            <a:solidFill>
              <a:srgbClr val="0070C0"/>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08" name="TextBox 8"/>
          <p:cNvSpPr txBox="1"/>
          <p:nvPr/>
        </p:nvSpPr>
        <p:spPr>
          <a:xfrm rot="18963366">
            <a:off x="2304219" y="4270417"/>
            <a:ext cx="864096" cy="246221"/>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000" i="1" dirty="0" smtClean="0">
                <a:solidFill>
                  <a:srgbClr val="0070C0"/>
                </a:solidFill>
              </a:rPr>
              <a:t>Déclencheur</a:t>
            </a:r>
            <a:endParaRPr lang="en-US" sz="1000" i="1" dirty="0">
              <a:solidFill>
                <a:srgbClr val="0070C0"/>
              </a:solidFill>
            </a:endParaRPr>
          </a:p>
        </p:txBody>
      </p:sp>
      <p:sp>
        <p:nvSpPr>
          <p:cNvPr id="113" name="TextBox 8"/>
          <p:cNvSpPr txBox="1"/>
          <p:nvPr/>
        </p:nvSpPr>
        <p:spPr>
          <a:xfrm>
            <a:off x="7236296" y="4149080"/>
            <a:ext cx="1907704" cy="1107996"/>
          </a:xfrm>
          <a:prstGeom prst="rect">
            <a:avLst/>
          </a:prstGeom>
          <a:solidFill>
            <a:srgbClr val="FFFF00"/>
          </a:solid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100" i="1" dirty="0" smtClean="0">
                <a:solidFill>
                  <a:srgbClr val="002060"/>
                </a:solidFill>
                <a:sym typeface="Wingdings"/>
              </a:rPr>
              <a:t> </a:t>
            </a:r>
            <a:r>
              <a:rPr lang="en-US" sz="1100" i="1" dirty="0" err="1" smtClean="0">
                <a:solidFill>
                  <a:srgbClr val="002060"/>
                </a:solidFill>
              </a:rPr>
              <a:t>Lorsque</a:t>
            </a:r>
            <a:r>
              <a:rPr lang="en-US" sz="1100" i="1" dirty="0" smtClean="0">
                <a:solidFill>
                  <a:srgbClr val="002060"/>
                </a:solidFill>
              </a:rPr>
              <a:t> la </a:t>
            </a:r>
            <a:r>
              <a:rPr lang="en-US" sz="1100" i="1" dirty="0" err="1" smtClean="0">
                <a:solidFill>
                  <a:srgbClr val="002060"/>
                </a:solidFill>
              </a:rPr>
              <a:t>période</a:t>
            </a:r>
            <a:r>
              <a:rPr lang="en-US" sz="1100" i="1" dirty="0" smtClean="0">
                <a:solidFill>
                  <a:srgbClr val="002060"/>
                </a:solidFill>
              </a:rPr>
              <a:t> de </a:t>
            </a:r>
            <a:r>
              <a:rPr lang="en-US" sz="1100" i="1" dirty="0" err="1" smtClean="0">
                <a:solidFill>
                  <a:srgbClr val="002060"/>
                </a:solidFill>
              </a:rPr>
              <a:t>facturation</a:t>
            </a:r>
            <a:r>
              <a:rPr lang="en-US" sz="1100" i="1" dirty="0" smtClean="0">
                <a:solidFill>
                  <a:srgbClr val="002060"/>
                </a:solidFill>
              </a:rPr>
              <a:t> </a:t>
            </a:r>
            <a:r>
              <a:rPr lang="en-US" sz="1100" i="1" dirty="0" err="1" smtClean="0">
                <a:solidFill>
                  <a:srgbClr val="002060"/>
                </a:solidFill>
              </a:rPr>
              <a:t>est</a:t>
            </a:r>
            <a:r>
              <a:rPr lang="en-US" sz="1100" i="1" dirty="0" smtClean="0">
                <a:solidFill>
                  <a:srgbClr val="002060"/>
                </a:solidFill>
              </a:rPr>
              <a:t> </a:t>
            </a:r>
            <a:r>
              <a:rPr lang="en-US" sz="1100" i="1" dirty="0" err="1" smtClean="0">
                <a:solidFill>
                  <a:srgbClr val="002060"/>
                </a:solidFill>
              </a:rPr>
              <a:t>modifiée</a:t>
            </a:r>
            <a:r>
              <a:rPr lang="en-US" sz="1100" i="1" dirty="0" smtClean="0">
                <a:solidFill>
                  <a:srgbClr val="002060"/>
                </a:solidFill>
              </a:rPr>
              <a:t> après la première </a:t>
            </a:r>
            <a:r>
              <a:rPr lang="en-US" sz="1100" i="1" dirty="0" err="1" smtClean="0">
                <a:solidFill>
                  <a:srgbClr val="002060"/>
                </a:solidFill>
              </a:rPr>
              <a:t>étape</a:t>
            </a:r>
            <a:r>
              <a:rPr lang="en-US" sz="1100" i="1" dirty="0" smtClean="0">
                <a:solidFill>
                  <a:srgbClr val="002060"/>
                </a:solidFill>
              </a:rPr>
              <a:t> de CREATION, la nouvelle </a:t>
            </a:r>
            <a:r>
              <a:rPr lang="en-US" sz="1100" i="1" dirty="0" err="1" smtClean="0">
                <a:solidFill>
                  <a:srgbClr val="002060"/>
                </a:solidFill>
              </a:rPr>
              <a:t>période</a:t>
            </a:r>
            <a:r>
              <a:rPr lang="en-US" sz="1100" i="1" dirty="0" smtClean="0">
                <a:solidFill>
                  <a:srgbClr val="002060"/>
                </a:solidFill>
              </a:rPr>
              <a:t> ne sera </a:t>
            </a:r>
            <a:r>
              <a:rPr lang="en-US" sz="1100" i="1" dirty="0" err="1" smtClean="0">
                <a:solidFill>
                  <a:srgbClr val="002060"/>
                </a:solidFill>
              </a:rPr>
              <a:t>prise</a:t>
            </a:r>
            <a:r>
              <a:rPr lang="en-US" sz="1100" i="1" dirty="0" smtClean="0">
                <a:solidFill>
                  <a:srgbClr val="002060"/>
                </a:solidFill>
              </a:rPr>
              <a:t> en </a:t>
            </a:r>
            <a:r>
              <a:rPr lang="en-US" sz="1100" i="1" dirty="0" err="1" smtClean="0">
                <a:solidFill>
                  <a:srgbClr val="002060"/>
                </a:solidFill>
              </a:rPr>
              <a:t>compte</a:t>
            </a:r>
            <a:r>
              <a:rPr lang="en-US" sz="1100" i="1" dirty="0" smtClean="0">
                <a:solidFill>
                  <a:srgbClr val="002060"/>
                </a:solidFill>
              </a:rPr>
              <a:t> </a:t>
            </a:r>
            <a:r>
              <a:rPr lang="en-US" sz="1100" i="1" dirty="0" err="1" smtClean="0">
                <a:solidFill>
                  <a:srgbClr val="002060"/>
                </a:solidFill>
              </a:rPr>
              <a:t>qu’au</a:t>
            </a:r>
            <a:r>
              <a:rPr lang="en-US" sz="1100" i="1" dirty="0" smtClean="0">
                <a:solidFill>
                  <a:srgbClr val="002060"/>
                </a:solidFill>
              </a:rPr>
              <a:t> prochain cycle de </a:t>
            </a:r>
            <a:r>
              <a:rPr lang="en-US" sz="1100" i="1" dirty="0" err="1" smtClean="0">
                <a:solidFill>
                  <a:srgbClr val="002060"/>
                </a:solidFill>
              </a:rPr>
              <a:t>facturation</a:t>
            </a:r>
            <a:endParaRPr lang="en-US" sz="1100" i="1" dirty="0">
              <a:solidFill>
                <a:srgbClr val="002060"/>
              </a:solidFill>
            </a:endParaRPr>
          </a:p>
        </p:txBody>
      </p:sp>
      <p:sp>
        <p:nvSpPr>
          <p:cNvPr id="57" name="TextBox 8"/>
          <p:cNvSpPr txBox="1"/>
          <p:nvPr/>
        </p:nvSpPr>
        <p:spPr>
          <a:xfrm>
            <a:off x="179512" y="4387170"/>
            <a:ext cx="2195736" cy="553998"/>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Tx/>
              <a:buChar char="-"/>
            </a:pPr>
            <a:r>
              <a:rPr lang="fr-FR" sz="1000" b="1" dirty="0" smtClean="0">
                <a:solidFill>
                  <a:srgbClr val="0070C0"/>
                </a:solidFill>
              </a:rPr>
              <a:t>Si c’est un CONTRAT avec relevé de compteur</a:t>
            </a:r>
            <a:r>
              <a:rPr lang="fr-FR" sz="1000" b="1" dirty="0" smtClean="0">
                <a:solidFill>
                  <a:schemeClr val="accent5">
                    <a:lumMod val="50000"/>
                  </a:schemeClr>
                </a:solidFill>
              </a:rPr>
              <a:t>,</a:t>
            </a:r>
            <a:r>
              <a:rPr lang="fr-FR" sz="1000" dirty="0" smtClean="0">
                <a:solidFill>
                  <a:schemeClr val="tx1">
                    <a:lumMod val="50000"/>
                    <a:lumOff val="50000"/>
                  </a:schemeClr>
                </a:solidFill>
              </a:rPr>
              <a:t> initialisation des lignes de saisie de relevé des compteurs</a:t>
            </a:r>
            <a:endParaRPr lang="en-US" sz="1000" dirty="0">
              <a:solidFill>
                <a:schemeClr val="tx1">
                  <a:lumMod val="50000"/>
                  <a:lumOff val="50000"/>
                </a:schemeClr>
              </a:solidFill>
            </a:endParaRPr>
          </a:p>
        </p:txBody>
      </p:sp>
      <p:cxnSp>
        <p:nvCxnSpPr>
          <p:cNvPr id="72" name="Connecteur droit avec flèche 71"/>
          <p:cNvCxnSpPr/>
          <p:nvPr/>
        </p:nvCxnSpPr>
        <p:spPr>
          <a:xfrm flipH="1">
            <a:off x="2843808" y="1124744"/>
            <a:ext cx="4464496" cy="0"/>
          </a:xfrm>
          <a:prstGeom prst="straightConnector1">
            <a:avLst/>
          </a:prstGeom>
          <a:ln w="19050">
            <a:solidFill>
              <a:srgbClr val="0070C0"/>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81" name="TextBox 8"/>
          <p:cNvSpPr txBox="1"/>
          <p:nvPr/>
        </p:nvSpPr>
        <p:spPr>
          <a:xfrm rot="18963366">
            <a:off x="5328557" y="1030057"/>
            <a:ext cx="864096" cy="246221"/>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000" i="1" dirty="0" smtClean="0">
                <a:solidFill>
                  <a:srgbClr val="0070C0"/>
                </a:solidFill>
              </a:rPr>
              <a:t>Déclencheur</a:t>
            </a:r>
            <a:endParaRPr lang="en-US" sz="1000" i="1" dirty="0">
              <a:solidFill>
                <a:srgbClr val="0070C0"/>
              </a:solidFill>
            </a:endParaRPr>
          </a:p>
        </p:txBody>
      </p:sp>
      <p:sp>
        <p:nvSpPr>
          <p:cNvPr id="65" name="TextBox 8"/>
          <p:cNvSpPr txBox="1"/>
          <p:nvPr/>
        </p:nvSpPr>
        <p:spPr>
          <a:xfrm>
            <a:off x="4139952" y="6167045"/>
            <a:ext cx="2232248" cy="646331"/>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 typeface="Arial" pitchFamily="34" charset="0"/>
              <a:buChar char="•"/>
            </a:pPr>
            <a:r>
              <a:rPr lang="fr-FR" sz="1200" b="1" dirty="0" smtClean="0">
                <a:solidFill>
                  <a:schemeClr val="tx2">
                    <a:lumMod val="75000"/>
                  </a:schemeClr>
                </a:solidFill>
              </a:rPr>
              <a:t> Date effet contrat atteinte (Warning) ou dépassée (Alerte)</a:t>
            </a:r>
          </a:p>
          <a:p>
            <a:pPr>
              <a:buFont typeface="Arial" pitchFamily="34" charset="0"/>
              <a:buChar char="•"/>
            </a:pPr>
            <a:r>
              <a:rPr lang="fr-FR" sz="1200" b="1" dirty="0" smtClean="0">
                <a:solidFill>
                  <a:schemeClr val="tx2">
                    <a:lumMod val="75000"/>
                  </a:schemeClr>
                </a:solidFill>
              </a:rPr>
              <a:t> 10 jours</a:t>
            </a:r>
            <a:endParaRPr lang="en-US" sz="1200" b="1" dirty="0" smtClean="0">
              <a:solidFill>
                <a:schemeClr val="tx2">
                  <a:lumMod val="75000"/>
                </a:schemeClr>
              </a:solidFill>
            </a:endParaRPr>
          </a:p>
        </p:txBody>
      </p:sp>
      <p:grpSp>
        <p:nvGrpSpPr>
          <p:cNvPr id="70" name="Groupe 69"/>
          <p:cNvGrpSpPr/>
          <p:nvPr/>
        </p:nvGrpSpPr>
        <p:grpSpPr>
          <a:xfrm>
            <a:off x="5580112" y="2132856"/>
            <a:ext cx="288032" cy="288033"/>
            <a:chOff x="2051721" y="2636912"/>
            <a:chExt cx="288032" cy="288033"/>
          </a:xfrm>
        </p:grpSpPr>
        <p:pic>
          <p:nvPicPr>
            <p:cNvPr id="71" name="Image 70" descr="bt_rewind.png"/>
            <p:cNvPicPr>
              <a:picLocks noChangeAspect="1"/>
            </p:cNvPicPr>
            <p:nvPr/>
          </p:nvPicPr>
          <p:blipFill>
            <a:blip r:embed="rId2" cstate="print"/>
            <a:stretch>
              <a:fillRect/>
            </a:stretch>
          </p:blipFill>
          <p:spPr>
            <a:xfrm>
              <a:off x="2051721" y="2636913"/>
              <a:ext cx="288032" cy="288032"/>
            </a:xfrm>
            <a:prstGeom prst="rect">
              <a:avLst/>
            </a:prstGeom>
          </p:spPr>
        </p:pic>
        <p:cxnSp>
          <p:nvCxnSpPr>
            <p:cNvPr id="78" name="Connecteur droit 77"/>
            <p:cNvCxnSpPr/>
            <p:nvPr/>
          </p:nvCxnSpPr>
          <p:spPr>
            <a:xfrm flipV="1">
              <a:off x="2123728" y="2636912"/>
              <a:ext cx="216024" cy="28803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477975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4211960" y="72008"/>
            <a:ext cx="4824536" cy="54868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82" name="TextBox 8"/>
          <p:cNvSpPr txBox="1"/>
          <p:nvPr/>
        </p:nvSpPr>
        <p:spPr>
          <a:xfrm>
            <a:off x="4355976" y="188640"/>
            <a:ext cx="4464496" cy="338554"/>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600" b="1" dirty="0" smtClean="0">
                <a:effectLst>
                  <a:outerShdw blurRad="38100" dist="38100" dir="2700000" algn="tl">
                    <a:srgbClr val="000000">
                      <a:alpha val="43137"/>
                    </a:srgbClr>
                  </a:outerShdw>
                </a:effectLst>
              </a:rPr>
              <a:t>LIENS INTER MODULE PROPOSES</a:t>
            </a:r>
          </a:p>
        </p:txBody>
      </p:sp>
      <p:sp>
        <p:nvSpPr>
          <p:cNvPr id="58" name="TextBox 8"/>
          <p:cNvSpPr txBox="1"/>
          <p:nvPr/>
        </p:nvSpPr>
        <p:spPr>
          <a:xfrm>
            <a:off x="120027" y="2708920"/>
            <a:ext cx="3528392" cy="677108"/>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b="1" dirty="0" smtClean="0"/>
              <a:t>Etape WORKFLOW </a:t>
            </a:r>
            <a:r>
              <a:rPr lang="fr-FR" sz="1400" b="1" dirty="0" smtClean="0">
                <a:solidFill>
                  <a:srgbClr val="002060"/>
                </a:solidFill>
              </a:rPr>
              <a:t>START FACTURATION</a:t>
            </a:r>
            <a:endParaRPr lang="en-US" sz="1400" b="1" dirty="0" smtClean="0">
              <a:solidFill>
                <a:srgbClr val="002060"/>
              </a:solidFill>
            </a:endParaRPr>
          </a:p>
          <a:p>
            <a:pPr>
              <a:buFontTx/>
              <a:buChar char="-"/>
            </a:pPr>
            <a:r>
              <a:rPr lang="fr-FR" sz="1200" dirty="0" smtClean="0"/>
              <a:t> Affichage de l’icône suivant vous permettant de créer une première facturation *</a:t>
            </a:r>
          </a:p>
        </p:txBody>
      </p:sp>
      <p:sp>
        <p:nvSpPr>
          <p:cNvPr id="62" name="TextBox 5"/>
          <p:cNvSpPr txBox="1"/>
          <p:nvPr/>
        </p:nvSpPr>
        <p:spPr>
          <a:xfrm>
            <a:off x="192035" y="2204864"/>
            <a:ext cx="8496944" cy="27699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r-FR" sz="1200" b="1" dirty="0" smtClean="0"/>
              <a:t>ONGLET LISTE FACTURATION</a:t>
            </a:r>
            <a:endParaRPr lang="en-US" sz="1200" b="1" dirty="0"/>
          </a:p>
        </p:txBody>
      </p:sp>
      <p:sp>
        <p:nvSpPr>
          <p:cNvPr id="22" name="TextBox 8"/>
          <p:cNvSpPr txBox="1"/>
          <p:nvPr/>
        </p:nvSpPr>
        <p:spPr>
          <a:xfrm>
            <a:off x="1763688" y="836712"/>
            <a:ext cx="5184576" cy="954107"/>
          </a:xfrm>
          <a:prstGeom prst="rect">
            <a:avLst/>
          </a:prstGeom>
          <a:solidFill>
            <a:srgbClr val="FFFF00"/>
          </a:solid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 typeface="Wingdings"/>
              <a:buChar char="%"/>
            </a:pPr>
            <a:r>
              <a:rPr lang="fr-FR" sz="1400" b="1" dirty="0" smtClean="0">
                <a:solidFill>
                  <a:srgbClr val="002060"/>
                </a:solidFill>
                <a:sym typeface="Wingdings"/>
              </a:rPr>
              <a:t> Les dates d’émission des factures  sont automatiquement gérées via les dates d’effet, d’échéance et de fin de contrat.</a:t>
            </a:r>
          </a:p>
          <a:p>
            <a:r>
              <a:rPr lang="fr-FR" sz="1400" b="1" dirty="0" smtClean="0">
                <a:solidFill>
                  <a:srgbClr val="002060"/>
                </a:solidFill>
                <a:sym typeface="Wingdings"/>
              </a:rPr>
              <a:t>Ces dates assurent le bon fonctionnement du WORKFLOW. </a:t>
            </a:r>
          </a:p>
          <a:p>
            <a:r>
              <a:rPr lang="fr-FR" sz="1400" b="1" dirty="0" smtClean="0">
                <a:solidFill>
                  <a:srgbClr val="FF0000"/>
                </a:solidFill>
                <a:sym typeface="Wingdings"/>
              </a:rPr>
              <a:t>NE PAS LES MODIFIER DANS LE MODULE DE FACTURATION</a:t>
            </a:r>
            <a:endParaRPr lang="en-US" sz="1400" i="1" dirty="0">
              <a:solidFill>
                <a:srgbClr val="FF0000"/>
              </a:solidFill>
            </a:endParaRPr>
          </a:p>
        </p:txBody>
      </p:sp>
      <p:pic>
        <p:nvPicPr>
          <p:cNvPr id="23" name="Image 22" descr="euro_32x32.png"/>
          <p:cNvPicPr>
            <a:picLocks noChangeAspect="1"/>
          </p:cNvPicPr>
          <p:nvPr/>
        </p:nvPicPr>
        <p:blipFill>
          <a:blip r:embed="rId2" cstate="print"/>
          <a:stretch>
            <a:fillRect/>
          </a:stretch>
        </p:blipFill>
        <p:spPr>
          <a:xfrm>
            <a:off x="2267744" y="3140968"/>
            <a:ext cx="304843" cy="304843"/>
          </a:xfrm>
          <a:prstGeom prst="rect">
            <a:avLst/>
          </a:prstGeom>
        </p:spPr>
      </p:pic>
      <p:sp>
        <p:nvSpPr>
          <p:cNvPr id="24" name="TextBox 8"/>
          <p:cNvSpPr txBox="1"/>
          <p:nvPr/>
        </p:nvSpPr>
        <p:spPr>
          <a:xfrm>
            <a:off x="251520" y="6165304"/>
            <a:ext cx="6912768" cy="461665"/>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200" dirty="0" smtClean="0">
                <a:solidFill>
                  <a:srgbClr val="002060"/>
                </a:solidFill>
              </a:rPr>
              <a:t>* La première facturation est une facturation comportant les options de service « mensuelles ». Si le type de contrat comporte des relevés de compteurs, la facture comprendra les initialisations de la première tranche</a:t>
            </a:r>
          </a:p>
        </p:txBody>
      </p:sp>
      <p:sp>
        <p:nvSpPr>
          <p:cNvPr id="25" name="TextBox 8"/>
          <p:cNvSpPr txBox="1"/>
          <p:nvPr/>
        </p:nvSpPr>
        <p:spPr>
          <a:xfrm>
            <a:off x="179512" y="3789040"/>
            <a:ext cx="4608512" cy="677108"/>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b="1" dirty="0" smtClean="0"/>
              <a:t>Etape WORKFLOW </a:t>
            </a:r>
            <a:r>
              <a:rPr lang="fr-FR" sz="1400" b="1" dirty="0" smtClean="0">
                <a:solidFill>
                  <a:srgbClr val="002060"/>
                </a:solidFill>
              </a:rPr>
              <a:t>FACTURATION PERIODIQUE</a:t>
            </a:r>
            <a:endParaRPr lang="en-US" sz="1400" b="1" dirty="0" smtClean="0">
              <a:solidFill>
                <a:srgbClr val="002060"/>
              </a:solidFill>
            </a:endParaRPr>
          </a:p>
          <a:p>
            <a:pPr>
              <a:buFontTx/>
              <a:buChar char="-"/>
            </a:pPr>
            <a:r>
              <a:rPr lang="fr-FR" sz="1200" dirty="0" smtClean="0"/>
              <a:t> Affichage de l’icône suivant vous permettant de créer une facture à échéance</a:t>
            </a:r>
          </a:p>
        </p:txBody>
      </p:sp>
      <p:pic>
        <p:nvPicPr>
          <p:cNvPr id="26" name="Image 25" descr="euro_32x32.png"/>
          <p:cNvPicPr>
            <a:picLocks noChangeAspect="1"/>
          </p:cNvPicPr>
          <p:nvPr/>
        </p:nvPicPr>
        <p:blipFill>
          <a:blip r:embed="rId2" cstate="print"/>
          <a:stretch>
            <a:fillRect/>
          </a:stretch>
        </p:blipFill>
        <p:spPr>
          <a:xfrm>
            <a:off x="899592" y="4293096"/>
            <a:ext cx="304843" cy="304843"/>
          </a:xfrm>
          <a:prstGeom prst="rect">
            <a:avLst/>
          </a:prstGeom>
        </p:spPr>
      </p:pic>
      <p:sp>
        <p:nvSpPr>
          <p:cNvPr id="27" name="TextBox 8"/>
          <p:cNvSpPr txBox="1"/>
          <p:nvPr/>
        </p:nvSpPr>
        <p:spPr>
          <a:xfrm>
            <a:off x="251520" y="4941168"/>
            <a:ext cx="4608512" cy="677108"/>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b="1" dirty="0" smtClean="0"/>
              <a:t>Etape WORKFLOW </a:t>
            </a:r>
            <a:r>
              <a:rPr lang="fr-FR" sz="1400" b="1" dirty="0" smtClean="0">
                <a:solidFill>
                  <a:srgbClr val="002060"/>
                </a:solidFill>
              </a:rPr>
              <a:t>FIN CONTRAT</a:t>
            </a:r>
            <a:endParaRPr lang="en-US" sz="1400" b="1" dirty="0" smtClean="0">
              <a:solidFill>
                <a:srgbClr val="002060"/>
              </a:solidFill>
            </a:endParaRPr>
          </a:p>
          <a:p>
            <a:pPr>
              <a:buFontTx/>
              <a:buChar char="-"/>
            </a:pPr>
            <a:r>
              <a:rPr lang="fr-FR" sz="1200" dirty="0" smtClean="0"/>
              <a:t> Affichage de l’icône suivant vous permettant de créer une facture de fin de contrat ou solde</a:t>
            </a:r>
          </a:p>
        </p:txBody>
      </p:sp>
      <p:pic>
        <p:nvPicPr>
          <p:cNvPr id="28" name="Image 27" descr="euro_32x32.png"/>
          <p:cNvPicPr>
            <a:picLocks noChangeAspect="1"/>
          </p:cNvPicPr>
          <p:nvPr/>
        </p:nvPicPr>
        <p:blipFill>
          <a:blip r:embed="rId2" cstate="print"/>
          <a:stretch>
            <a:fillRect/>
          </a:stretch>
        </p:blipFill>
        <p:spPr>
          <a:xfrm>
            <a:off x="1835696" y="5445224"/>
            <a:ext cx="304843" cy="304843"/>
          </a:xfrm>
          <a:prstGeom prst="rect">
            <a:avLst/>
          </a:prstGeom>
        </p:spPr>
      </p:pic>
      <p:sp>
        <p:nvSpPr>
          <p:cNvPr id="13" name="TextBox 8"/>
          <p:cNvSpPr txBox="1"/>
          <p:nvPr/>
        </p:nvSpPr>
        <p:spPr>
          <a:xfrm>
            <a:off x="4788024" y="3975447"/>
            <a:ext cx="4248472" cy="461665"/>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200" dirty="0" smtClean="0"/>
              <a:t>- Affichage </a:t>
            </a:r>
            <a:r>
              <a:rPr lang="fr-FR" sz="1200" dirty="0" smtClean="0"/>
              <a:t>de l’icône suivant vous permettant de créer une facture </a:t>
            </a:r>
            <a:r>
              <a:rPr lang="fr-FR" sz="1200" dirty="0" smtClean="0"/>
              <a:t>de redevance (facture spécifique et annuelle</a:t>
            </a:r>
            <a:endParaRPr lang="fr-FR" sz="1200" dirty="0" smtClean="0"/>
          </a:p>
        </p:txBody>
      </p:sp>
      <p:pic>
        <p:nvPicPr>
          <p:cNvPr id="14" name="Image 13" descr="euro_32x32.png"/>
          <p:cNvPicPr>
            <a:picLocks noChangeAspect="1"/>
          </p:cNvPicPr>
          <p:nvPr/>
        </p:nvPicPr>
        <p:blipFill>
          <a:blip r:embed="rId2" cstate="print"/>
          <a:stretch>
            <a:fillRect/>
          </a:stretch>
        </p:blipFill>
        <p:spPr>
          <a:xfrm>
            <a:off x="8100392" y="4221088"/>
            <a:ext cx="304843" cy="304843"/>
          </a:xfrm>
          <a:prstGeom prst="rect">
            <a:avLst/>
          </a:prstGeom>
        </p:spPr>
      </p:pic>
      <p:sp>
        <p:nvSpPr>
          <p:cNvPr id="15" name="TextBox 8"/>
          <p:cNvSpPr txBox="1"/>
          <p:nvPr/>
        </p:nvSpPr>
        <p:spPr>
          <a:xfrm>
            <a:off x="4895528" y="5157192"/>
            <a:ext cx="4248472" cy="461665"/>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200" dirty="0" smtClean="0"/>
              <a:t>- Affichage </a:t>
            </a:r>
            <a:r>
              <a:rPr lang="fr-FR" sz="1200" dirty="0" smtClean="0"/>
              <a:t>de l’icône suivant vous permettant de créer une facture </a:t>
            </a:r>
            <a:r>
              <a:rPr lang="fr-FR" sz="1200" dirty="0" smtClean="0"/>
              <a:t>de redevance (facture spécifique et annuelle</a:t>
            </a:r>
            <a:endParaRPr lang="fr-FR" sz="1200" dirty="0" smtClean="0"/>
          </a:p>
        </p:txBody>
      </p:sp>
      <p:pic>
        <p:nvPicPr>
          <p:cNvPr id="16" name="Image 15" descr="euro_32x32.png"/>
          <p:cNvPicPr>
            <a:picLocks noChangeAspect="1"/>
          </p:cNvPicPr>
          <p:nvPr/>
        </p:nvPicPr>
        <p:blipFill>
          <a:blip r:embed="rId2" cstate="print"/>
          <a:stretch>
            <a:fillRect/>
          </a:stretch>
        </p:blipFill>
        <p:spPr>
          <a:xfrm>
            <a:off x="8207896" y="5402833"/>
            <a:ext cx="304843" cy="304843"/>
          </a:xfrm>
          <a:prstGeom prst="rect">
            <a:avLst/>
          </a:prstGeom>
        </p:spPr>
      </p:pic>
    </p:spTree>
    <p:extLst>
      <p:ext uri="{BB962C8B-B14F-4D97-AF65-F5344CB8AC3E}">
        <p14:creationId xmlns="" xmlns:p14="http://schemas.microsoft.com/office/powerpoint/2010/main" val="3477975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4211960" y="72008"/>
            <a:ext cx="4824536" cy="54868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82" name="TextBox 8"/>
          <p:cNvSpPr txBox="1"/>
          <p:nvPr/>
        </p:nvSpPr>
        <p:spPr>
          <a:xfrm>
            <a:off x="4355976" y="188640"/>
            <a:ext cx="4464496" cy="338554"/>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600" b="1" dirty="0" smtClean="0">
                <a:effectLst>
                  <a:outerShdw blurRad="38100" dist="38100" dir="2700000" algn="tl">
                    <a:srgbClr val="000000">
                      <a:alpha val="43137"/>
                    </a:srgbClr>
                  </a:outerShdw>
                </a:effectLst>
              </a:rPr>
              <a:t>FOCUS SUR LA FACTURE REDEVANCE ANNUEL</a:t>
            </a:r>
            <a:endParaRPr lang="fr-FR" sz="1600" b="1" dirty="0" smtClean="0">
              <a:effectLst>
                <a:outerShdw blurRad="38100" dist="38100" dir="2700000" algn="tl">
                  <a:srgbClr val="000000">
                    <a:alpha val="43137"/>
                  </a:srgbClr>
                </a:outerShdw>
              </a:effectLst>
            </a:endParaRPr>
          </a:p>
        </p:txBody>
      </p:sp>
      <p:sp>
        <p:nvSpPr>
          <p:cNvPr id="58" name="TextBox 8"/>
          <p:cNvSpPr txBox="1"/>
          <p:nvPr/>
        </p:nvSpPr>
        <p:spPr>
          <a:xfrm>
            <a:off x="323528" y="1412776"/>
            <a:ext cx="8352928" cy="1261884"/>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b="1" dirty="0" smtClean="0"/>
              <a:t>Etape WORKFLOW </a:t>
            </a:r>
            <a:r>
              <a:rPr lang="fr-FR" sz="1400" b="1" dirty="0" smtClean="0">
                <a:solidFill>
                  <a:srgbClr val="002060"/>
                </a:solidFill>
              </a:rPr>
              <a:t>START </a:t>
            </a:r>
            <a:r>
              <a:rPr lang="fr-FR" sz="1400" b="1" dirty="0" smtClean="0">
                <a:solidFill>
                  <a:srgbClr val="002060"/>
                </a:solidFill>
              </a:rPr>
              <a:t>FACTURATION   et </a:t>
            </a:r>
            <a:r>
              <a:rPr lang="fr-FR" sz="1400" b="1" dirty="0" smtClean="0"/>
              <a:t>Etape WORKFLOW </a:t>
            </a:r>
            <a:r>
              <a:rPr lang="fr-FR" sz="1400" b="1" dirty="0" smtClean="0">
                <a:solidFill>
                  <a:srgbClr val="002060"/>
                </a:solidFill>
              </a:rPr>
              <a:t>FIN CONTRAT</a:t>
            </a:r>
            <a:endParaRPr lang="en-US" sz="1400" b="1" dirty="0" smtClean="0">
              <a:solidFill>
                <a:srgbClr val="002060"/>
              </a:solidFill>
            </a:endParaRPr>
          </a:p>
          <a:p>
            <a:endParaRPr lang="en-US" sz="1400" b="1" dirty="0" smtClean="0">
              <a:solidFill>
                <a:srgbClr val="002060"/>
              </a:solidFill>
            </a:endParaRPr>
          </a:p>
          <a:p>
            <a:pPr>
              <a:buFontTx/>
              <a:buChar char="-"/>
            </a:pPr>
            <a:r>
              <a:rPr lang="fr-FR" sz="1200" dirty="0" smtClean="0"/>
              <a:t> </a:t>
            </a:r>
            <a:r>
              <a:rPr lang="fr-FR" sz="1200" dirty="0" smtClean="0"/>
              <a:t>Une icône dans l’onglet de facturation est proposé afin de lancer la création de cette facture spécifique.</a:t>
            </a:r>
          </a:p>
          <a:p>
            <a:pPr>
              <a:buFontTx/>
              <a:buChar char="-"/>
            </a:pPr>
            <a:endParaRPr lang="fr-FR" sz="1200" dirty="0" smtClean="0"/>
          </a:p>
          <a:p>
            <a:pPr>
              <a:buFontTx/>
              <a:buChar char="-"/>
            </a:pPr>
            <a:r>
              <a:rPr lang="fr-FR" sz="1200" dirty="0" smtClean="0"/>
              <a:t> Le contrôle de la date d’échéance est présenté dans la liste des contrats par affichage de la date d’échéance et du nombre de jour. Le WORKFLOW n’assure pas le contrôle sur cette facturation, le calcul d’état d’un contrat étant dédié à la </a:t>
            </a:r>
            <a:r>
              <a:rPr lang="fr-FR" sz="1200" smtClean="0"/>
              <a:t>facturation périodique.</a:t>
            </a:r>
            <a:endParaRPr lang="fr-FR" sz="1200" dirty="0" smtClean="0"/>
          </a:p>
        </p:txBody>
      </p:sp>
      <p:sp>
        <p:nvSpPr>
          <p:cNvPr id="22" name="TextBox 8"/>
          <p:cNvSpPr txBox="1"/>
          <p:nvPr/>
        </p:nvSpPr>
        <p:spPr>
          <a:xfrm>
            <a:off x="251520" y="980728"/>
            <a:ext cx="5184576" cy="307777"/>
          </a:xfrm>
          <a:prstGeom prst="rect">
            <a:avLst/>
          </a:prstGeom>
          <a:solidFill>
            <a:srgbClr val="FFFF00"/>
          </a:solid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 typeface="Wingdings"/>
              <a:buChar char="%"/>
            </a:pPr>
            <a:r>
              <a:rPr lang="fr-FR" sz="1400" b="1" dirty="0" smtClean="0">
                <a:solidFill>
                  <a:srgbClr val="002060"/>
                </a:solidFill>
                <a:sym typeface="Wingdings"/>
              </a:rPr>
              <a:t> </a:t>
            </a:r>
            <a:r>
              <a:rPr lang="fr-FR" sz="1400" b="1" dirty="0" smtClean="0">
                <a:solidFill>
                  <a:srgbClr val="002060"/>
                </a:solidFill>
                <a:sym typeface="Wingdings"/>
              </a:rPr>
              <a:t>Facture spécifique annuel</a:t>
            </a:r>
            <a:endParaRPr lang="en-US" sz="1400" i="1" dirty="0">
              <a:solidFill>
                <a:srgbClr val="FF0000"/>
              </a:solidFill>
            </a:endParaRPr>
          </a:p>
        </p:txBody>
      </p:sp>
    </p:spTree>
    <p:extLst>
      <p:ext uri="{BB962C8B-B14F-4D97-AF65-F5344CB8AC3E}">
        <p14:creationId xmlns="" xmlns:p14="http://schemas.microsoft.com/office/powerpoint/2010/main" val="3477975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4283968" y="72008"/>
            <a:ext cx="4752528" cy="54868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76" name="Flèche droite 75"/>
          <p:cNvSpPr/>
          <p:nvPr/>
        </p:nvSpPr>
        <p:spPr>
          <a:xfrm rot="16200000">
            <a:off x="-281058" y="3169491"/>
            <a:ext cx="4608512" cy="1095081"/>
          </a:xfrm>
          <a:prstGeom prst="rightArrow">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737828" y="908720"/>
            <a:ext cx="2627784" cy="432048"/>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7" name="Rectangle 6"/>
          <p:cNvSpPr/>
          <p:nvPr/>
        </p:nvSpPr>
        <p:spPr>
          <a:xfrm>
            <a:off x="827584" y="6093296"/>
            <a:ext cx="2448272" cy="432048"/>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8" name="TextBox 5"/>
          <p:cNvSpPr txBox="1"/>
          <p:nvPr/>
        </p:nvSpPr>
        <p:spPr>
          <a:xfrm>
            <a:off x="899592" y="6165304"/>
            <a:ext cx="2304256" cy="27699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r-FR" sz="1200" b="1" dirty="0" smtClean="0"/>
              <a:t>CREATION CONTRAT</a:t>
            </a:r>
            <a:endParaRPr lang="en-US" sz="1200" b="1" dirty="0"/>
          </a:p>
        </p:txBody>
      </p:sp>
      <p:sp>
        <p:nvSpPr>
          <p:cNvPr id="10" name="TextBox 5"/>
          <p:cNvSpPr txBox="1"/>
          <p:nvPr/>
        </p:nvSpPr>
        <p:spPr>
          <a:xfrm>
            <a:off x="413284" y="5002143"/>
            <a:ext cx="3276872" cy="27699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r-FR" sz="1200" b="1" dirty="0" smtClean="0"/>
              <a:t>START FACTURATION</a:t>
            </a:r>
            <a:endParaRPr lang="en-US" sz="1200" b="1" dirty="0"/>
          </a:p>
        </p:txBody>
      </p:sp>
      <p:sp>
        <p:nvSpPr>
          <p:cNvPr id="12" name="TextBox 5"/>
          <p:cNvSpPr txBox="1"/>
          <p:nvPr/>
        </p:nvSpPr>
        <p:spPr>
          <a:xfrm>
            <a:off x="431540" y="3861048"/>
            <a:ext cx="3240360" cy="27699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r-FR" sz="1200" b="1" dirty="0" smtClean="0"/>
              <a:t>FACTURATION PERIODIQUE</a:t>
            </a:r>
            <a:endParaRPr lang="en-US" sz="1200" b="1" dirty="0" smtClean="0"/>
          </a:p>
        </p:txBody>
      </p:sp>
      <p:sp>
        <p:nvSpPr>
          <p:cNvPr id="17" name="TextBox 5"/>
          <p:cNvSpPr txBox="1"/>
          <p:nvPr/>
        </p:nvSpPr>
        <p:spPr>
          <a:xfrm>
            <a:off x="899592" y="980728"/>
            <a:ext cx="2304256" cy="27699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r-FR" sz="1200" b="1" dirty="0" smtClean="0"/>
              <a:t>CONTRAT CLOTURE</a:t>
            </a:r>
            <a:endParaRPr lang="en-US" sz="1200" b="1" dirty="0"/>
          </a:p>
        </p:txBody>
      </p:sp>
      <p:sp>
        <p:nvSpPr>
          <p:cNvPr id="18" name="Rectangle 17"/>
          <p:cNvSpPr/>
          <p:nvPr/>
        </p:nvSpPr>
        <p:spPr>
          <a:xfrm>
            <a:off x="737828" y="188640"/>
            <a:ext cx="2627784" cy="432048"/>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9" name="TextBox 5"/>
          <p:cNvSpPr txBox="1"/>
          <p:nvPr/>
        </p:nvSpPr>
        <p:spPr>
          <a:xfrm>
            <a:off x="899592" y="260648"/>
            <a:ext cx="2304256" cy="27699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r-FR" sz="1200" b="1" dirty="0" smtClean="0"/>
              <a:t>CONTRAT ANNULE</a:t>
            </a:r>
            <a:endParaRPr lang="en-US" sz="1200" b="1" dirty="0"/>
          </a:p>
        </p:txBody>
      </p:sp>
      <p:sp>
        <p:nvSpPr>
          <p:cNvPr id="59" name="TextBox 5"/>
          <p:cNvSpPr txBox="1"/>
          <p:nvPr/>
        </p:nvSpPr>
        <p:spPr>
          <a:xfrm>
            <a:off x="395536" y="2769895"/>
            <a:ext cx="3312368" cy="27699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r-FR" sz="1200" b="1" dirty="0" smtClean="0"/>
              <a:t>FIN CONTRAT</a:t>
            </a:r>
            <a:endParaRPr lang="en-US" sz="1200" b="1" dirty="0" smtClean="0"/>
          </a:p>
        </p:txBody>
      </p:sp>
      <p:sp>
        <p:nvSpPr>
          <p:cNvPr id="68" name="Flèche droite rayée 67"/>
          <p:cNvSpPr/>
          <p:nvPr/>
        </p:nvSpPr>
        <p:spPr>
          <a:xfrm>
            <a:off x="3743908" y="3068960"/>
            <a:ext cx="504056" cy="432048"/>
          </a:xfrm>
          <a:prstGeom prst="stripedRightArrow">
            <a:avLst/>
          </a:prstGeom>
          <a:solidFill>
            <a:schemeClr val="bg1">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smtClean="0">
              <a:solidFill>
                <a:srgbClr val="C00000"/>
              </a:solidFill>
            </a:endParaRPr>
          </a:p>
        </p:txBody>
      </p:sp>
      <p:sp>
        <p:nvSpPr>
          <p:cNvPr id="60" name="Flèche droite rayée 59"/>
          <p:cNvSpPr/>
          <p:nvPr/>
        </p:nvSpPr>
        <p:spPr>
          <a:xfrm>
            <a:off x="3743908" y="1484784"/>
            <a:ext cx="504056" cy="432048"/>
          </a:xfrm>
          <a:prstGeom prst="stripedRightArrow">
            <a:avLst/>
          </a:prstGeom>
          <a:solidFill>
            <a:schemeClr val="bg1">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smtClean="0">
              <a:solidFill>
                <a:srgbClr val="C00000"/>
              </a:solidFill>
            </a:endParaRPr>
          </a:p>
        </p:txBody>
      </p:sp>
      <p:sp>
        <p:nvSpPr>
          <p:cNvPr id="70" name="Flèche droite rayée 69"/>
          <p:cNvSpPr/>
          <p:nvPr/>
        </p:nvSpPr>
        <p:spPr>
          <a:xfrm>
            <a:off x="3743908" y="4077072"/>
            <a:ext cx="504056" cy="432048"/>
          </a:xfrm>
          <a:prstGeom prst="stripedRightArrow">
            <a:avLst/>
          </a:prstGeom>
          <a:solidFill>
            <a:schemeClr val="bg1">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smtClean="0">
              <a:solidFill>
                <a:srgbClr val="C00000"/>
              </a:solidFill>
            </a:endParaRPr>
          </a:p>
        </p:txBody>
      </p:sp>
      <p:sp>
        <p:nvSpPr>
          <p:cNvPr id="71" name="Flèche droite rayée 70"/>
          <p:cNvSpPr/>
          <p:nvPr/>
        </p:nvSpPr>
        <p:spPr>
          <a:xfrm>
            <a:off x="3743908" y="5373216"/>
            <a:ext cx="504056" cy="432048"/>
          </a:xfrm>
          <a:prstGeom prst="stripedRightArrow">
            <a:avLst/>
          </a:prstGeom>
          <a:solidFill>
            <a:schemeClr val="bg1">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smtClean="0">
              <a:solidFill>
                <a:srgbClr val="C00000"/>
              </a:solidFill>
            </a:endParaRPr>
          </a:p>
        </p:txBody>
      </p:sp>
      <p:sp>
        <p:nvSpPr>
          <p:cNvPr id="78" name="TextBox 8"/>
          <p:cNvSpPr txBox="1"/>
          <p:nvPr/>
        </p:nvSpPr>
        <p:spPr>
          <a:xfrm>
            <a:off x="4211960" y="1484784"/>
            <a:ext cx="2664296"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Tx/>
              <a:buChar char="-"/>
            </a:pPr>
            <a:r>
              <a:rPr lang="fr-FR" sz="1400" dirty="0" smtClean="0"/>
              <a:t> </a:t>
            </a:r>
            <a:endParaRPr lang="fr-FR" sz="1200" dirty="0" smtClean="0"/>
          </a:p>
        </p:txBody>
      </p:sp>
      <p:sp>
        <p:nvSpPr>
          <p:cNvPr id="79" name="TextBox 8"/>
          <p:cNvSpPr txBox="1"/>
          <p:nvPr/>
        </p:nvSpPr>
        <p:spPr>
          <a:xfrm>
            <a:off x="4283968" y="3140968"/>
            <a:ext cx="2664296"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Tx/>
              <a:buChar char="-"/>
            </a:pPr>
            <a:r>
              <a:rPr lang="fr-FR" sz="1400" dirty="0" smtClean="0"/>
              <a:t> </a:t>
            </a:r>
            <a:endParaRPr lang="fr-FR" sz="1200" dirty="0" smtClean="0"/>
          </a:p>
        </p:txBody>
      </p:sp>
      <p:sp>
        <p:nvSpPr>
          <p:cNvPr id="80" name="TextBox 8"/>
          <p:cNvSpPr txBox="1"/>
          <p:nvPr/>
        </p:nvSpPr>
        <p:spPr>
          <a:xfrm>
            <a:off x="4283968" y="4149080"/>
            <a:ext cx="2664296"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Tx/>
              <a:buChar char="-"/>
            </a:pPr>
            <a:r>
              <a:rPr lang="fr-FR" sz="1400" dirty="0" smtClean="0"/>
              <a:t> </a:t>
            </a:r>
            <a:endParaRPr lang="fr-FR" sz="1200" dirty="0" smtClean="0"/>
          </a:p>
        </p:txBody>
      </p:sp>
      <p:sp>
        <p:nvSpPr>
          <p:cNvPr id="81" name="TextBox 8"/>
          <p:cNvSpPr txBox="1"/>
          <p:nvPr/>
        </p:nvSpPr>
        <p:spPr>
          <a:xfrm>
            <a:off x="4283968" y="5445224"/>
            <a:ext cx="2664296"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Tx/>
              <a:buChar char="-"/>
            </a:pPr>
            <a:r>
              <a:rPr lang="fr-FR" sz="1400" dirty="0" smtClean="0"/>
              <a:t> </a:t>
            </a:r>
            <a:endParaRPr lang="fr-FR" sz="1200" dirty="0" smtClean="0"/>
          </a:p>
        </p:txBody>
      </p:sp>
      <p:sp>
        <p:nvSpPr>
          <p:cNvPr id="82" name="TextBox 8"/>
          <p:cNvSpPr txBox="1"/>
          <p:nvPr/>
        </p:nvSpPr>
        <p:spPr>
          <a:xfrm>
            <a:off x="4355976" y="188640"/>
            <a:ext cx="4464496" cy="338554"/>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600" b="1" dirty="0" smtClean="0">
                <a:effectLst>
                  <a:outerShdw blurRad="38100" dist="38100" dir="2700000" algn="tl">
                    <a:srgbClr val="000000">
                      <a:alpha val="43137"/>
                    </a:srgbClr>
                  </a:outerShdw>
                </a:effectLst>
              </a:rPr>
              <a:t>ACTIONS EXCECUTEES SUR TRANSITION D’ETAPE</a:t>
            </a:r>
          </a:p>
        </p:txBody>
      </p:sp>
    </p:spTree>
    <p:extLst>
      <p:ext uri="{BB962C8B-B14F-4D97-AF65-F5344CB8AC3E}">
        <p14:creationId xmlns="" xmlns:p14="http://schemas.microsoft.com/office/powerpoint/2010/main" val="3477975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4268</TotalTime>
  <Words>642</Words>
  <Application>Microsoft Office PowerPoint</Application>
  <PresentationFormat>Affichage à l'écran (4:3)</PresentationFormat>
  <Paragraphs>88</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Office Theme</vt:lpstr>
      <vt:lpstr>Diapositive 1</vt:lpstr>
      <vt:lpstr>Diapositive 2</vt:lpstr>
      <vt:lpstr>Diapositive 3</vt:lpstr>
      <vt:lpstr>Diapositive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dc:creator>
  <cp:lastModifiedBy>yveshaddad53@gmail.com</cp:lastModifiedBy>
  <cp:revision>197</cp:revision>
  <dcterms:created xsi:type="dcterms:W3CDTF">2012-12-19T15:45:09Z</dcterms:created>
  <dcterms:modified xsi:type="dcterms:W3CDTF">2013-10-24T15:45:36Z</dcterms:modified>
</cp:coreProperties>
</file>