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b="1" dirty="0" smtClean="0">
                <a:solidFill>
                  <a:schemeClr val="tx2"/>
                </a:solidFill>
              </a:rPr>
              <a:t> pas de tacite reconduction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707904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b="1" dirty="0" smtClean="0">
                <a:solidFill>
                  <a:schemeClr val="tx2"/>
                </a:solidFill>
              </a:rPr>
              <a:t> Tacite reconduction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611560" y="766445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000" dirty="0" smtClean="0">
                <a:solidFill>
                  <a:srgbClr val="0070C0"/>
                </a:solidFill>
              </a:rPr>
              <a:t> 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700808"/>
            <a:ext cx="3024336" cy="129614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556792"/>
            <a:ext cx="3419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000" b="1" dirty="0" smtClean="0">
                <a:solidFill>
                  <a:srgbClr val="FF0000"/>
                </a:solidFill>
              </a:rPr>
              <a:t>&gt;</a:t>
            </a:r>
            <a:r>
              <a:rPr lang="fr-FR" sz="10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ALORS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  </a:t>
            </a:r>
            <a:r>
              <a:rPr lang="fr-FR" sz="1000" dirty="0" smtClean="0">
                <a:solidFill>
                  <a:srgbClr val="0070C0"/>
                </a:solidFill>
              </a:rPr>
              <a:t>  -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b="1" dirty="0" smtClean="0">
                <a:solidFill>
                  <a:srgbClr val="FF0000"/>
                </a:solidFill>
              </a:rPr>
              <a:t>PAS DE </a:t>
            </a:r>
            <a:r>
              <a:rPr lang="fr-FR" sz="1000" dirty="0" smtClean="0">
                <a:solidFill>
                  <a:srgbClr val="0070C0"/>
                </a:solidFill>
              </a:rPr>
              <a:t>TACITE RECONDUCTION</a:t>
            </a:r>
          </a:p>
          <a:p>
            <a:pPr lvl="1"/>
            <a:r>
              <a:rPr lang="fr-FR" sz="1000" dirty="0" smtClean="0">
                <a:solidFill>
                  <a:srgbClr val="0070C0"/>
                </a:solidFill>
              </a:rPr>
              <a:t> passage à l’étape suivante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le solde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   - SI</a:t>
            </a:r>
            <a:r>
              <a:rPr lang="fr-FR" sz="1000" dirty="0" smtClean="0">
                <a:solidFill>
                  <a:srgbClr val="0070C0"/>
                </a:solidFill>
              </a:rPr>
              <a:t>  TACITE RECONDUCTION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        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Ajout de 12 mois pour la date de fin de contrat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Retour d’étape 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SINON</a:t>
            </a:r>
            <a:r>
              <a:rPr lang="fr-FR" sz="1000" dirty="0" smtClean="0">
                <a:solidFill>
                  <a:srgbClr val="0070C0"/>
                </a:solidFill>
              </a:rPr>
              <a:t> retour d’étape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RETOUR D’ETAPE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 date d’augmentation atteinte, augmentation des tarifications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168317" y="232620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>
            <a:off x="2195736" y="4509120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79512" y="4387170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5580112" y="2132856"/>
            <a:ext cx="288032" cy="288033"/>
            <a:chOff x="2051721" y="2636912"/>
            <a:chExt cx="288032" cy="288033"/>
          </a:xfrm>
        </p:grpSpPr>
        <p:pic>
          <p:nvPicPr>
            <p:cNvPr id="71" name="Image 70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78" name="Connecteur droit 77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043608" y="836712"/>
            <a:ext cx="676875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002060"/>
                </a:solidFill>
              </a:rPr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  <p:sp>
        <p:nvSpPr>
          <p:cNvPr id="13" name="TextBox 8"/>
          <p:cNvSpPr txBox="1"/>
          <p:nvPr/>
        </p:nvSpPr>
        <p:spPr>
          <a:xfrm>
            <a:off x="4788024" y="397544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4" name="Image 13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4221088"/>
            <a:ext cx="304843" cy="304843"/>
          </a:xfrm>
          <a:prstGeom prst="rect">
            <a:avLst/>
          </a:prstGeom>
        </p:spPr>
      </p:pic>
      <p:sp>
        <p:nvSpPr>
          <p:cNvPr id="15" name="TextBox 8"/>
          <p:cNvSpPr txBox="1"/>
          <p:nvPr/>
        </p:nvSpPr>
        <p:spPr>
          <a:xfrm>
            <a:off x="4895528" y="5157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6" name="Image 1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7896" y="5402833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FACTURE REDEVANCE ANNUEL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323528" y="1412776"/>
            <a:ext cx="835292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 et </a:t>
            </a:r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</a:t>
            </a:r>
            <a:r>
              <a:rPr lang="fr-FR" sz="1400" b="1" dirty="0" smtClean="0">
                <a:solidFill>
                  <a:srgbClr val="002060"/>
                </a:solidFill>
              </a:rPr>
              <a:t>CONTRAT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Si une ou plusieurs options de redevance ont été ajoutées au contrat, l’application propose la création de factures dédiées.</a:t>
            </a: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FF0000"/>
                </a:solidFill>
              </a:rPr>
              <a:t>ATTENTION</a:t>
            </a:r>
            <a:r>
              <a:rPr lang="fr-FR" sz="1200" b="1" dirty="0" smtClean="0">
                <a:solidFill>
                  <a:srgbClr val="FF0000"/>
                </a:solidFill>
              </a:rPr>
              <a:t>:  Le WORKFLOW n’assure pas le contrôle sur </a:t>
            </a:r>
            <a:r>
              <a:rPr lang="fr-FR" sz="1200" b="1" dirty="0" smtClean="0">
                <a:solidFill>
                  <a:srgbClr val="FF0000"/>
                </a:solidFill>
              </a:rPr>
              <a:t>la facturation de la redevance, </a:t>
            </a:r>
            <a:r>
              <a:rPr lang="fr-FR" sz="1200" b="1" dirty="0" smtClean="0">
                <a:solidFill>
                  <a:srgbClr val="FF0000"/>
                </a:solidFill>
              </a:rPr>
              <a:t>le calcul d’état d’un contrat étant dédié à la facturation périodique.</a:t>
            </a:r>
            <a:endParaRPr lang="fr-FR" sz="1200" dirty="0" smtClean="0"/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La date d’échéance de redevance est construite de la manière suivante:</a:t>
            </a:r>
          </a:p>
          <a:p>
            <a:r>
              <a:rPr lang="fr-FR" sz="1200" dirty="0" smtClean="0">
                <a:solidFill>
                  <a:srgbClr val="002060"/>
                </a:solidFill>
              </a:rPr>
              <a:t>- A la création du contrat; </a:t>
            </a:r>
            <a:r>
              <a:rPr lang="fr-FR" sz="1200" dirty="0" smtClean="0">
                <a:solidFill>
                  <a:srgbClr val="002060"/>
                </a:solidFill>
              </a:rPr>
              <a:t> Jour et mois paramétrés dans l’application avec l’année de la date d’</a:t>
            </a:r>
            <a:r>
              <a:rPr lang="fr-FR" sz="1200" dirty="0" err="1" smtClean="0">
                <a:solidFill>
                  <a:srgbClr val="002060"/>
                </a:solidFill>
              </a:rPr>
              <a:t>éffet</a:t>
            </a:r>
            <a:r>
              <a:rPr lang="fr-FR" sz="1200" dirty="0" smtClean="0">
                <a:solidFill>
                  <a:srgbClr val="002060"/>
                </a:solidFill>
              </a:rPr>
              <a:t> du contrat.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Par défaut, le jour et mois est fixés au 01/08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Lorsque la facture d’échéance est créée, l’application ajoute automatiquement 12 mois pour fixer la date de la prochaine échéance.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créer la facture?</a:t>
            </a:r>
          </a:p>
          <a:p>
            <a:r>
              <a:rPr lang="fr-FR" sz="1200" dirty="0" smtClean="0">
                <a:solidFill>
                  <a:srgbClr val="002060"/>
                </a:solidFill>
              </a:rPr>
              <a:t>- Une </a:t>
            </a:r>
            <a:r>
              <a:rPr lang="fr-FR" sz="1200" dirty="0" smtClean="0">
                <a:solidFill>
                  <a:srgbClr val="002060"/>
                </a:solidFill>
              </a:rPr>
              <a:t>icône dans l’onglet de facturation est proposé afin de lancer la création de cette facture spécifique.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contrôler la date de facturation de la redevance?</a:t>
            </a:r>
          </a:p>
          <a:p>
            <a:r>
              <a:rPr lang="fr-FR" sz="1200" dirty="0" smtClean="0"/>
              <a:t>- </a:t>
            </a:r>
            <a:r>
              <a:rPr lang="fr-FR" sz="1200" dirty="0" smtClean="0">
                <a:solidFill>
                  <a:srgbClr val="002060"/>
                </a:solidFill>
              </a:rPr>
              <a:t>Le contrôle de la date d’échéance est présenté dans la liste des contrats par affichage de la date d’échéance et du nombre de jour restants ou dépassés.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251520" y="980728"/>
            <a:ext cx="518457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Facture spécifique annuel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323528" y="908721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Comme pour les autres modules s’appuyant sur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, l’utilisateur dispose des informations d’états d’avancement et de statuts calculés par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ATTENTION:  Le WORKFLOW n’assure pas le contrôle sur la facturation de type redevance et sur l’augmentation, le calcul d’état d’un contrat étant dédié à la facturation périodique.</a:t>
            </a:r>
          </a:p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En complément, l’application affiche les dates de prochaines échéances + jours restant/dépassé (facturation périodique et facturation redevance) ainsi que la date de prochaine augmentation.</a:t>
            </a:r>
          </a:p>
          <a:p>
            <a:r>
              <a:rPr lang="fr-FR" sz="1400" b="1" dirty="0" smtClean="0"/>
              <a:t>La couleur change en fonction du rapprochement ou dépassement de la date d’échéance. Les seuils par défauts sont les suivants: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Avant 15 jours: 			couleur bleu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Entre 7 jour et 3 jours: 		couleur orange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3 jours avant et en dépassement: 	couleur rouge</a:t>
            </a:r>
            <a:endParaRPr lang="fr-F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&amp; ALERTE DU CONTRAT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49443"/>
            <a:ext cx="25654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08920"/>
            <a:ext cx="1080120" cy="174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DATE D’AUGMENTATION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07504" y="2420888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L’augmentation peut être éditée aux étapes du WORKFLOW suivantes:</a:t>
            </a:r>
          </a:p>
          <a:p>
            <a:r>
              <a:rPr lang="fr-FR" sz="1400" b="1" dirty="0" smtClean="0"/>
              <a:t>		 </a:t>
            </a:r>
            <a:r>
              <a:rPr lang="fr-FR" sz="1400" b="1" dirty="0" smtClean="0">
                <a:solidFill>
                  <a:srgbClr val="002060"/>
                </a:solidFill>
              </a:rPr>
              <a:t>CREATION / START FACTURATION/ FACTURATION PERIODIQUE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L’application propose 2 choix:</a:t>
            </a:r>
          </a:p>
          <a:p>
            <a:pPr>
              <a:buFontTx/>
              <a:buChar char="-"/>
            </a:pPr>
            <a:r>
              <a:rPr lang="fr-FR" sz="1200" dirty="0" smtClean="0"/>
              <a:t> Pas d’augmentation (Pourcentage = 0)</a:t>
            </a:r>
          </a:p>
          <a:p>
            <a:pPr>
              <a:buFontTx/>
              <a:buChar char="-"/>
            </a:pPr>
            <a:r>
              <a:rPr lang="fr-FR" sz="1200" dirty="0" smtClean="0"/>
              <a:t> Augmentation automatique à partir d’une date (date renseignée et pourcentage différent de 0)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dirty="0" smtClean="0"/>
              <a:t>A noter que les tarifications peuvent être modifié à tout moment via l’onglet services, édition des lignes d’option de service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Comment suivre les augmentations:</a:t>
            </a:r>
          </a:p>
          <a:p>
            <a:r>
              <a:rPr lang="fr-FR" sz="1200" dirty="0" smtClean="0"/>
              <a:t>Le control de la date d’augmentation est possible via la liste n°2 d’affichage des contrats. Si l’augmentation est retenue pour le contrat, la vue n°2 de la liste des contrats affiche la date déchéance de facturation et le nombre de jour restants ou dépassés.</a:t>
            </a:r>
          </a:p>
          <a:p>
            <a:endParaRPr lang="fr-FR" sz="1200" dirty="0" smtClean="0"/>
          </a:p>
          <a:p>
            <a:r>
              <a:rPr lang="fr-FR" sz="1200" b="1" dirty="0" smtClean="0"/>
              <a:t>Que se passe t’il lorsque la date d’augmentation est atteinte?</a:t>
            </a:r>
          </a:p>
          <a:p>
            <a:r>
              <a:rPr lang="fr-FR" sz="1200" dirty="0" smtClean="0"/>
              <a:t>Lorsqu’une date d’échéance de facturation périodique est atteinte, le </a:t>
            </a:r>
            <a:r>
              <a:rPr lang="fr-FR" sz="1200" dirty="0" err="1" smtClean="0"/>
              <a:t>workflow</a:t>
            </a:r>
            <a:r>
              <a:rPr lang="fr-FR" sz="1200" dirty="0" smtClean="0"/>
              <a:t> vérifie si la date d’augmentation est atteinte. Dans la positive, tous les tarifs d’option de service sont augmentés.</a:t>
            </a:r>
          </a:p>
          <a:p>
            <a:r>
              <a:rPr lang="fr-FR" sz="1200" dirty="0" smtClean="0"/>
              <a:t>La date d’augmentation est incrémentée (par défaut d’un an, paramétrage interne de l’application),</a:t>
            </a:r>
          </a:p>
          <a:p>
            <a:r>
              <a:rPr lang="fr-FR" sz="1200" dirty="0" smtClean="0"/>
              <a:t>L’augmentation est tracé dans l’historique des évènements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92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51520" y="692696"/>
            <a:ext cx="1417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Onglet GENERAL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115616" y="6093296"/>
            <a:ext cx="676875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</a:t>
            </a: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L’augmentation ne concerne pas les options de service de redevance annuelle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</TotalTime>
  <Words>904</Words>
  <Application>Microsoft Office PowerPoint</Application>
  <PresentationFormat>Affichage à l'écran (4:3)</PresentationFormat>
  <Paragraphs>130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218</cp:revision>
  <dcterms:created xsi:type="dcterms:W3CDTF">2012-12-19T15:45:09Z</dcterms:created>
  <dcterms:modified xsi:type="dcterms:W3CDTF">2013-10-28T17:11:48Z</dcterms:modified>
</cp:coreProperties>
</file>