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9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lèche droite 75"/>
          <p:cNvSpPr/>
          <p:nvPr/>
        </p:nvSpPr>
        <p:spPr>
          <a:xfrm rot="19024899">
            <a:off x="68182" y="2758875"/>
            <a:ext cx="8380253" cy="147007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012160" y="116632"/>
            <a:ext cx="2627784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292080" y="5517232"/>
            <a:ext cx="3744416" cy="12241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3528" y="6093296"/>
            <a:ext cx="2448272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431032" y="6165304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CREATION DOSSIER</a:t>
            </a:r>
            <a:endParaRPr lang="en-US" sz="1200" b="1" dirty="0"/>
          </a:p>
        </p:txBody>
      </p:sp>
      <p:sp>
        <p:nvSpPr>
          <p:cNvPr id="12" name="TextBox 5"/>
          <p:cNvSpPr txBox="1"/>
          <p:nvPr/>
        </p:nvSpPr>
        <p:spPr>
          <a:xfrm>
            <a:off x="971600" y="5301208"/>
            <a:ext cx="212925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DEVIS</a:t>
            </a:r>
            <a:endParaRPr lang="en-US" sz="1200" b="1" dirty="0"/>
          </a:p>
        </p:txBody>
      </p:sp>
      <p:sp>
        <p:nvSpPr>
          <p:cNvPr id="14" name="TextBox 5"/>
          <p:cNvSpPr txBox="1"/>
          <p:nvPr/>
        </p:nvSpPr>
        <p:spPr>
          <a:xfrm>
            <a:off x="4139952" y="1916832"/>
            <a:ext cx="3312368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LOGISTIQUE</a:t>
            </a:r>
            <a:endParaRPr lang="en-US" sz="1200" b="1" dirty="0"/>
          </a:p>
        </p:txBody>
      </p:sp>
      <p:sp>
        <p:nvSpPr>
          <p:cNvPr id="15" name="TextBox 8"/>
          <p:cNvSpPr txBox="1"/>
          <p:nvPr/>
        </p:nvSpPr>
        <p:spPr>
          <a:xfrm>
            <a:off x="3275856" y="2350621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BL lié à la commande créé 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(Onglet DEMARCHE)</a:t>
            </a:r>
            <a:endParaRPr lang="fr-FR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Si case à cocher règlement avant livraison, Facture émise &amp; réglée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  <a:r>
              <a:rPr lang="fr-FR" sz="1200" dirty="0" smtClean="0"/>
              <a:t> </a:t>
            </a:r>
          </a:p>
        </p:txBody>
      </p:sp>
      <p:sp>
        <p:nvSpPr>
          <p:cNvPr id="16" name="ZoneTexte 34"/>
          <p:cNvSpPr txBox="1"/>
          <p:nvPr/>
        </p:nvSpPr>
        <p:spPr>
          <a:xfrm>
            <a:off x="5565579" y="5621178"/>
            <a:ext cx="3252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err="1" smtClean="0">
                <a:latin typeface="Impact" pitchFamily="34" charset="0"/>
              </a:rPr>
              <a:t>Workflow</a:t>
            </a:r>
            <a:r>
              <a:rPr lang="fr-FR" sz="2000" dirty="0" smtClean="0">
                <a:latin typeface="Impact" pitchFamily="34" charset="0"/>
              </a:rPr>
              <a:t> de vie d’un DOSSIER</a:t>
            </a:r>
            <a:endParaRPr lang="fr-FR" sz="20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6156176" y="188640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CLOTURE</a:t>
            </a:r>
            <a:endParaRPr lang="en-US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658100" y="116632"/>
            <a:ext cx="262778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837612" y="188640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ANNULE</a:t>
            </a:r>
            <a:endParaRPr lang="en-US" sz="1200" b="1" dirty="0"/>
          </a:p>
        </p:txBody>
      </p:sp>
      <p:sp>
        <p:nvSpPr>
          <p:cNvPr id="20" name="Flèche en arc 40"/>
          <p:cNvSpPr/>
          <p:nvPr/>
        </p:nvSpPr>
        <p:spPr>
          <a:xfrm rot="19458280">
            <a:off x="314809" y="5400937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TextBox 8"/>
          <p:cNvSpPr txBox="1"/>
          <p:nvPr/>
        </p:nvSpPr>
        <p:spPr>
          <a:xfrm>
            <a:off x="107504" y="515719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1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76513" y="1583842"/>
            <a:ext cx="2520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dirty="0" smtClean="0">
                <a:solidFill>
                  <a:srgbClr val="00B050"/>
                </a:solidFill>
              </a:rPr>
              <a:t>OK: Délai non encore atteint</a:t>
            </a:r>
            <a:endParaRPr lang="en-US" sz="1100" b="1" dirty="0">
              <a:solidFill>
                <a:srgbClr val="00B050"/>
              </a:solidFill>
            </a:endParaRPr>
          </a:p>
        </p:txBody>
      </p:sp>
      <p:sp>
        <p:nvSpPr>
          <p:cNvPr id="24" name="TextBox 8"/>
          <p:cNvSpPr txBox="1"/>
          <p:nvPr/>
        </p:nvSpPr>
        <p:spPr>
          <a:xfrm>
            <a:off x="76513" y="1792561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dirty="0" smtClean="0">
                <a:solidFill>
                  <a:srgbClr val="FFC000"/>
                </a:solidFill>
              </a:rPr>
              <a:t>WARNING: Dernier jour avant ALERTE</a:t>
            </a:r>
            <a:endParaRPr lang="en-US" sz="1100" b="1" dirty="0">
              <a:solidFill>
                <a:srgbClr val="FFC000"/>
              </a:solidFill>
            </a:endParaRPr>
          </a:p>
        </p:txBody>
      </p:sp>
      <p:sp>
        <p:nvSpPr>
          <p:cNvPr id="25" name="TextBox 8"/>
          <p:cNvSpPr txBox="1"/>
          <p:nvPr/>
        </p:nvSpPr>
        <p:spPr>
          <a:xfrm>
            <a:off x="76513" y="1988840"/>
            <a:ext cx="2304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dirty="0" smtClean="0">
                <a:solidFill>
                  <a:srgbClr val="FF0000"/>
                </a:solidFill>
              </a:rPr>
              <a:t>ALERTE: Délai dépassé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26" name="TextBox 8"/>
          <p:cNvSpPr txBox="1"/>
          <p:nvPr/>
        </p:nvSpPr>
        <p:spPr>
          <a:xfrm>
            <a:off x="0" y="1367818"/>
            <a:ext cx="3168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u="sng" dirty="0" smtClean="0"/>
              <a:t>Indicateurs de suivi d’avancement:</a:t>
            </a:r>
            <a:endParaRPr lang="en-US" sz="1100" b="1" u="sng" dirty="0"/>
          </a:p>
        </p:txBody>
      </p:sp>
      <p:sp>
        <p:nvSpPr>
          <p:cNvPr id="28" name="Flèche en arc 40"/>
          <p:cNvSpPr/>
          <p:nvPr/>
        </p:nvSpPr>
        <p:spPr>
          <a:xfrm rot="19458280">
            <a:off x="890872" y="4320817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7992888" y="6381736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15/09/2013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549580" y="548680"/>
            <a:ext cx="25187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le dossier peut passer en statut ANNULE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2411760" y="6567155"/>
            <a:ext cx="432048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3172858" y="5343019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4860032" y="4221088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8639944" y="260648"/>
            <a:ext cx="39553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3316874" y="253343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0" name="ZoneTexte 34"/>
          <p:cNvSpPr txBox="1"/>
          <p:nvPr/>
        </p:nvSpPr>
        <p:spPr>
          <a:xfrm>
            <a:off x="5652120" y="5949280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z="1400" dirty="0" smtClean="0">
                <a:solidFill>
                  <a:srgbClr val="FF0000"/>
                </a:solidFill>
                <a:latin typeface="Impact" pitchFamily="34" charset="0"/>
              </a:rPr>
              <a:t>Dossier affaire :</a:t>
            </a:r>
          </a:p>
          <a:p>
            <a:pPr lvl="0"/>
            <a:r>
              <a:rPr lang="fr-FR" sz="1400" dirty="0" smtClean="0">
                <a:solidFill>
                  <a:srgbClr val="FF0000"/>
                </a:solidFill>
                <a:latin typeface="Impact" pitchFamily="34" charset="0"/>
              </a:rPr>
              <a:t> Vente &amp; Distributeurs de matériels / Logistique</a:t>
            </a:r>
            <a:endParaRPr lang="fr-FR" sz="14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1" name="TextBox 8"/>
          <p:cNvSpPr txBox="1"/>
          <p:nvPr/>
        </p:nvSpPr>
        <p:spPr>
          <a:xfrm>
            <a:off x="539552" y="5672281"/>
            <a:ext cx="4320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- </a:t>
            </a:r>
            <a:r>
              <a:rPr lang="fr-FR" sz="1200" dirty="0" err="1" smtClean="0"/>
              <a:t>Checklist</a:t>
            </a:r>
            <a:r>
              <a:rPr lang="fr-FR" sz="1200" dirty="0" smtClean="0"/>
              <a:t> renseignée </a:t>
            </a:r>
            <a:r>
              <a:rPr lang="fr-FR" sz="1200" dirty="0" smtClean="0">
                <a:solidFill>
                  <a:srgbClr val="FF0000"/>
                </a:solidFill>
              </a:rPr>
              <a:t>NON BLOCANTE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 (Onglet CHECKLIST)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" name="TextBox 8"/>
          <p:cNvSpPr txBox="1"/>
          <p:nvPr/>
        </p:nvSpPr>
        <p:spPr>
          <a:xfrm>
            <a:off x="2915816" y="5877272"/>
            <a:ext cx="22322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>
                <a:solidFill>
                  <a:srgbClr val="002060"/>
                </a:solidFill>
                <a:sym typeface="Wingdings"/>
              </a:rPr>
              <a:t></a:t>
            </a:r>
            <a:r>
              <a:rPr lang="fr-FR" sz="1000" i="1" dirty="0" smtClean="0">
                <a:solidFill>
                  <a:srgbClr val="002060"/>
                </a:solidFill>
              </a:rPr>
              <a:t> La </a:t>
            </a:r>
            <a:r>
              <a:rPr lang="fr-FR" sz="1000" i="1" dirty="0" err="1" smtClean="0">
                <a:solidFill>
                  <a:srgbClr val="002060"/>
                </a:solidFill>
              </a:rPr>
              <a:t>Checklist</a:t>
            </a:r>
            <a:r>
              <a:rPr lang="fr-FR" sz="1000" i="1" dirty="0" smtClean="0">
                <a:solidFill>
                  <a:srgbClr val="002060"/>
                </a:solidFill>
              </a:rPr>
              <a:t> peut être bloquante ou autoriser le passage à l’étape suivante si elle est en WARNING (item non reçu mais ne boque pas le passage à l’étape suivante)</a:t>
            </a:r>
            <a:endParaRPr lang="en-US" sz="1000" i="1" dirty="0">
              <a:solidFill>
                <a:srgbClr val="002060"/>
              </a:solidFill>
            </a:endParaRPr>
          </a:p>
        </p:txBody>
      </p:sp>
      <p:sp>
        <p:nvSpPr>
          <p:cNvPr id="48" name="TextBox 8"/>
          <p:cNvSpPr txBox="1"/>
          <p:nvPr/>
        </p:nvSpPr>
        <p:spPr>
          <a:xfrm>
            <a:off x="323528" y="414908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3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0" name="TextBox 8"/>
          <p:cNvSpPr txBox="1"/>
          <p:nvPr/>
        </p:nvSpPr>
        <p:spPr>
          <a:xfrm>
            <a:off x="4932040" y="86981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BL lié à la commande clôturé </a:t>
            </a:r>
          </a:p>
          <a:p>
            <a:pPr>
              <a:buFontTx/>
              <a:buChar char="-"/>
            </a:pP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200" dirty="0" smtClean="0"/>
              <a:t>Facture réglée </a:t>
            </a:r>
            <a:r>
              <a:rPr lang="fr-FR" sz="1200" i="1" dirty="0" smtClean="0"/>
              <a:t>si cela n’a pas été déjà traité lors de l’étape précédente 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  <a:endParaRPr lang="fr-FR" sz="1200" dirty="0" smtClean="0"/>
          </a:p>
        </p:txBody>
      </p:sp>
      <p:sp>
        <p:nvSpPr>
          <p:cNvPr id="54" name="Flèche en arc 40"/>
          <p:cNvSpPr/>
          <p:nvPr/>
        </p:nvSpPr>
        <p:spPr>
          <a:xfrm rot="19105701">
            <a:off x="2914187" y="2039521"/>
            <a:ext cx="829835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5" name="Flèche en arc 40"/>
          <p:cNvSpPr/>
          <p:nvPr/>
        </p:nvSpPr>
        <p:spPr>
          <a:xfrm rot="18823599">
            <a:off x="4464453" y="665321"/>
            <a:ext cx="795658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7" name="TextBox 8"/>
          <p:cNvSpPr txBox="1"/>
          <p:nvPr/>
        </p:nvSpPr>
        <p:spPr>
          <a:xfrm>
            <a:off x="1152128" y="4582869"/>
            <a:ext cx="6804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Case à cocher Statut Identification du matériel finalisé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</a:p>
          <a:p>
            <a:pPr>
              <a:buFontTx/>
              <a:buChar char="-"/>
            </a:pP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200" dirty="0" smtClean="0"/>
              <a:t>Devis crée envoyé au client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(Onglet FINANCIER)</a:t>
            </a:r>
            <a:endParaRPr lang="fr-FR" sz="1200" dirty="0" smtClean="0"/>
          </a:p>
        </p:txBody>
      </p:sp>
      <p:sp>
        <p:nvSpPr>
          <p:cNvPr id="59" name="TextBox 5"/>
          <p:cNvSpPr txBox="1"/>
          <p:nvPr/>
        </p:nvSpPr>
        <p:spPr>
          <a:xfrm>
            <a:off x="1619672" y="4160113"/>
            <a:ext cx="31683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ATTENTE ACCORD DEVIS CLIENT</a:t>
            </a:r>
            <a:endParaRPr lang="en-US" sz="1200" b="1" dirty="0"/>
          </a:p>
        </p:txBody>
      </p:sp>
      <p:sp>
        <p:nvSpPr>
          <p:cNvPr id="63" name="TextBox 8"/>
          <p:cNvSpPr txBox="1"/>
          <p:nvPr/>
        </p:nvSpPr>
        <p:spPr>
          <a:xfrm>
            <a:off x="5909162" y="3254787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630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64" name="Flèche en arc 40"/>
          <p:cNvSpPr/>
          <p:nvPr/>
        </p:nvSpPr>
        <p:spPr>
          <a:xfrm rot="18734523">
            <a:off x="1584193" y="3254173"/>
            <a:ext cx="7837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2" name="TextBox 8"/>
          <p:cNvSpPr txBox="1"/>
          <p:nvPr/>
        </p:nvSpPr>
        <p:spPr>
          <a:xfrm>
            <a:off x="7524328" y="1916832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640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62" name="TextBox 8"/>
          <p:cNvSpPr txBox="1"/>
          <p:nvPr/>
        </p:nvSpPr>
        <p:spPr>
          <a:xfrm>
            <a:off x="3995935" y="548681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45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2" name="TextBox 5"/>
          <p:cNvSpPr txBox="1"/>
          <p:nvPr/>
        </p:nvSpPr>
        <p:spPr>
          <a:xfrm>
            <a:off x="2668802" y="3193812"/>
            <a:ext cx="31683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FACTURATION</a:t>
            </a:r>
            <a:endParaRPr lang="en-US" sz="1200" b="1" dirty="0"/>
          </a:p>
        </p:txBody>
      </p:sp>
      <p:sp>
        <p:nvSpPr>
          <p:cNvPr id="56" name="TextBox 8"/>
          <p:cNvSpPr txBox="1"/>
          <p:nvPr/>
        </p:nvSpPr>
        <p:spPr>
          <a:xfrm>
            <a:off x="7271284" y="3037309"/>
            <a:ext cx="176521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 smtClean="0">
                <a:solidFill>
                  <a:srgbClr val="002060"/>
                </a:solidFill>
                <a:sym typeface="Wingdings"/>
              </a:rPr>
              <a:t></a:t>
            </a:r>
            <a:r>
              <a:rPr lang="fr-FR" sz="900" dirty="0" smtClean="0">
                <a:solidFill>
                  <a:srgbClr val="002060"/>
                </a:solidFill>
              </a:rPr>
              <a:t>Le </a:t>
            </a:r>
            <a:r>
              <a:rPr lang="fr-FR" sz="900" dirty="0" err="1" smtClean="0">
                <a:solidFill>
                  <a:srgbClr val="002060"/>
                </a:solidFill>
              </a:rPr>
              <a:t>workflow</a:t>
            </a:r>
            <a:r>
              <a:rPr lang="fr-FR" sz="900" dirty="0" smtClean="0">
                <a:solidFill>
                  <a:srgbClr val="002060"/>
                </a:solidFill>
              </a:rPr>
              <a:t> ne bloque pas si le matériel soumis au stock n’est pas disponible. La personne en charge du dossier a toujours la possibilité de visualiser le niveau de stock via l’onglet matériel. Il peut donc valider le passage à l’étape suivante sans blocage. Par contre, le blocage, si le stock n’est pas disponible interviendra au niveau du traitement du BL.</a:t>
            </a:r>
          </a:p>
        </p:txBody>
      </p:sp>
      <p:sp>
        <p:nvSpPr>
          <p:cNvPr id="60" name="TextBox 8"/>
          <p:cNvSpPr txBox="1"/>
          <p:nvPr/>
        </p:nvSpPr>
        <p:spPr>
          <a:xfrm>
            <a:off x="2051720" y="3615407"/>
            <a:ext cx="5040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 Devis validé par le client (donc clôturé)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(Onglet FINANCIER)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23528" y="2628781"/>
            <a:ext cx="259228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Date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d’échance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DEVIS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atteinte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(Warning)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ou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dépassée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Alerte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30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000" i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sz="1000" i="1" dirty="0" err="1" smtClean="0">
                <a:solidFill>
                  <a:schemeClr val="tx2">
                    <a:lumMod val="75000"/>
                  </a:schemeClr>
                </a:solidFill>
              </a:rPr>
              <a:t>nbre</a:t>
            </a:r>
            <a:r>
              <a:rPr lang="en-US" sz="1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000" i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r>
              <a:rPr lang="en-US" sz="1000" i="1" dirty="0" smtClean="0">
                <a:solidFill>
                  <a:schemeClr val="tx2">
                    <a:lumMod val="75000"/>
                  </a:schemeClr>
                </a:solidFill>
              </a:rPr>
              <a:t> max </a:t>
            </a:r>
            <a:r>
              <a:rPr lang="en-US" sz="1000" i="1" dirty="0" err="1" smtClean="0">
                <a:solidFill>
                  <a:schemeClr val="tx2">
                    <a:lumMod val="75000"/>
                  </a:schemeClr>
                </a:solidFill>
              </a:rPr>
              <a:t>constaté</a:t>
            </a:r>
            <a:r>
              <a:rPr lang="en-US" sz="1000" i="1" dirty="0" smtClean="0">
                <a:solidFill>
                  <a:schemeClr val="tx2">
                    <a:lumMod val="75000"/>
                  </a:schemeClr>
                </a:solidFill>
              </a:rPr>
              <a:t> des </a:t>
            </a:r>
            <a:r>
              <a:rPr lang="en-US" sz="1000" i="1" dirty="0" err="1" smtClean="0">
                <a:solidFill>
                  <a:schemeClr val="tx2">
                    <a:lumMod val="75000"/>
                  </a:schemeClr>
                </a:solidFill>
              </a:rPr>
              <a:t>échéances</a:t>
            </a:r>
            <a:r>
              <a:rPr lang="en-US" sz="1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000" i="1" dirty="0" err="1" smtClean="0">
                <a:solidFill>
                  <a:schemeClr val="tx2">
                    <a:lumMod val="75000"/>
                  </a:schemeClr>
                </a:solidFill>
              </a:rPr>
              <a:t>devis</a:t>
            </a:r>
            <a:r>
              <a:rPr lang="en-US" sz="1000" i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sz="10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" name="TextBox 8"/>
          <p:cNvSpPr txBox="1"/>
          <p:nvPr/>
        </p:nvSpPr>
        <p:spPr>
          <a:xfrm>
            <a:off x="2771800" y="177281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10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44" name="TextBox 5"/>
          <p:cNvSpPr txBox="1"/>
          <p:nvPr/>
        </p:nvSpPr>
        <p:spPr>
          <a:xfrm>
            <a:off x="251520" y="4383769"/>
            <a:ext cx="85689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FINANCIER</a:t>
            </a:r>
            <a:endParaRPr lang="en-US" sz="1200" b="1" dirty="0"/>
          </a:p>
        </p:txBody>
      </p:sp>
      <p:sp>
        <p:nvSpPr>
          <p:cNvPr id="79" name="TextBox 8"/>
          <p:cNvSpPr txBox="1"/>
          <p:nvPr/>
        </p:nvSpPr>
        <p:spPr>
          <a:xfrm>
            <a:off x="4716016" y="1287425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</a:t>
            </a:r>
            <a:r>
              <a:rPr lang="fr-FR" sz="1200" b="1" dirty="0" smtClean="0"/>
              <a:t>cadeau » sélectionnée</a:t>
            </a:r>
            <a:r>
              <a:rPr lang="fr-FR" sz="1200" dirty="0" smtClean="0"/>
              <a:t> »,  vous avez la possibilité de créer un BL rattaché au dossier via l’icône </a:t>
            </a:r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LIENS INTER MODULE PROPOSES</a:t>
            </a:r>
          </a:p>
        </p:txBody>
      </p:sp>
      <p:pic>
        <p:nvPicPr>
          <p:cNvPr id="40" name="Image 39" descr="document_48x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719473"/>
            <a:ext cx="457264" cy="457264"/>
          </a:xfrm>
          <a:prstGeom prst="rect">
            <a:avLst/>
          </a:prstGeom>
        </p:spPr>
      </p:pic>
      <p:pic>
        <p:nvPicPr>
          <p:cNvPr id="41" name="Image 40" descr="stock-market_48x4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2951" y="3303649"/>
            <a:ext cx="457264" cy="457264"/>
          </a:xfrm>
          <a:prstGeom prst="rect">
            <a:avLst/>
          </a:prstGeom>
        </p:spPr>
      </p:pic>
      <p:sp>
        <p:nvSpPr>
          <p:cNvPr id="42" name="TextBox 8"/>
          <p:cNvSpPr txBox="1"/>
          <p:nvPr/>
        </p:nvSpPr>
        <p:spPr>
          <a:xfrm>
            <a:off x="141943" y="2871601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</a:t>
            </a:r>
            <a:r>
              <a:rPr lang="fr-FR" sz="1200" b="1" dirty="0" smtClean="0"/>
              <a:t> Date d'installation validée avec le client</a:t>
            </a:r>
            <a:r>
              <a:rPr lang="fr-FR" sz="1200" dirty="0" smtClean="0"/>
              <a:t> » sélectionnée,  vous avez la possibilité de créer un TICKET d’installation rattaché au dossier via l’icône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1" y="1791481"/>
            <a:ext cx="246079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287" y="3375657"/>
            <a:ext cx="205379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8"/>
          <p:cNvSpPr txBox="1"/>
          <p:nvPr/>
        </p:nvSpPr>
        <p:spPr>
          <a:xfrm>
            <a:off x="179512" y="1287425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 </a:t>
            </a:r>
            <a:r>
              <a:rPr lang="fr-FR" sz="1200" b="1" dirty="0" smtClean="0"/>
              <a:t>Identification matériel</a:t>
            </a:r>
            <a:r>
              <a:rPr lang="fr-FR" sz="1200" dirty="0" smtClean="0"/>
              <a:t>»,  vous avez la possibilité de créer un BL de livraison rattaché au dossier via l’icône </a:t>
            </a:r>
          </a:p>
        </p:txBody>
      </p:sp>
      <p:pic>
        <p:nvPicPr>
          <p:cNvPr id="26" name="Image 25" descr="document_48x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93910" y="1744689"/>
            <a:ext cx="457264" cy="457264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5736" y="1935497"/>
            <a:ext cx="2304256" cy="63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5"/>
          <p:cNvSpPr txBox="1"/>
          <p:nvPr/>
        </p:nvSpPr>
        <p:spPr>
          <a:xfrm>
            <a:off x="251520" y="783369"/>
            <a:ext cx="849694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DEMARCHE</a:t>
            </a:r>
            <a:endParaRPr lang="en-US" sz="12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4" y="5698579"/>
            <a:ext cx="2435293" cy="53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8"/>
          <p:cNvSpPr txBox="1"/>
          <p:nvPr/>
        </p:nvSpPr>
        <p:spPr>
          <a:xfrm>
            <a:off x="539552" y="4743809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 </a:t>
            </a:r>
            <a:r>
              <a:rPr lang="fr-FR" sz="1200" b="1" dirty="0" smtClean="0"/>
              <a:t>Identification matériel</a:t>
            </a:r>
            <a:r>
              <a:rPr lang="fr-FR" sz="1200" dirty="0" smtClean="0"/>
              <a:t>»,  vous avez la possibilité de créer un DEVIS </a:t>
            </a:r>
            <a:r>
              <a:rPr lang="fr-FR" sz="1200" smtClean="0"/>
              <a:t>/ </a:t>
            </a:r>
            <a:r>
              <a:rPr lang="fr-FR" sz="1200" smtClean="0"/>
              <a:t>PROFORMA </a:t>
            </a:r>
            <a:r>
              <a:rPr lang="fr-FR" sz="1200" dirty="0" smtClean="0"/>
              <a:t>/ FACTURE rattachés au dossier via l’icône </a:t>
            </a:r>
          </a:p>
        </p:txBody>
      </p:sp>
      <p:pic>
        <p:nvPicPr>
          <p:cNvPr id="31" name="Image 30" descr="euro_32x3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187037" y="5231054"/>
            <a:ext cx="304843" cy="304843"/>
          </a:xfrm>
          <a:prstGeom prst="rect">
            <a:avLst/>
          </a:prstGeom>
        </p:spPr>
      </p:pic>
      <p:sp>
        <p:nvSpPr>
          <p:cNvPr id="32" name="TextBox 8"/>
          <p:cNvSpPr txBox="1"/>
          <p:nvPr/>
        </p:nvSpPr>
        <p:spPr>
          <a:xfrm>
            <a:off x="5203129" y="4743809"/>
            <a:ext cx="35283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c’est un </a:t>
            </a:r>
            <a:r>
              <a:rPr lang="fr-FR" sz="1200" b="1" dirty="0" smtClean="0"/>
              <a:t>paiement financé </a:t>
            </a:r>
            <a:r>
              <a:rPr lang="fr-FR" sz="1200" dirty="0" smtClean="0"/>
              <a:t>(case à cocher « paiement comptant » non coché,  vous avez la possibilité de créer une facture rattachée au dossier pour l’organisme financier via l’icône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03129" y="5751921"/>
            <a:ext cx="3833367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Image 33" descr="euro_32x3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79393" y="5391881"/>
            <a:ext cx="304843" cy="304843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5724128" y="3087625"/>
            <a:ext cx="3240360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Si vous annuler une facture, un BL ou un TICKET, l’application vous permettra d’effectuer une nouvelle création si besoin</a:t>
            </a:r>
            <a:endParaRPr lang="fr-FR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83968" y="72008"/>
            <a:ext cx="4752528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6" name="Flèche droite 75"/>
          <p:cNvSpPr/>
          <p:nvPr/>
        </p:nvSpPr>
        <p:spPr>
          <a:xfrm rot="16200000">
            <a:off x="-281058" y="3169491"/>
            <a:ext cx="4608512" cy="10950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37828" y="908720"/>
            <a:ext cx="2627784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827584" y="6093296"/>
            <a:ext cx="2448272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899592" y="6165304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CREATION DOSSIER</a:t>
            </a:r>
            <a:endParaRPr lang="en-US" sz="1200" b="1" dirty="0"/>
          </a:p>
        </p:txBody>
      </p:sp>
      <p:sp>
        <p:nvSpPr>
          <p:cNvPr id="10" name="TextBox 5"/>
          <p:cNvSpPr txBox="1"/>
          <p:nvPr/>
        </p:nvSpPr>
        <p:spPr>
          <a:xfrm>
            <a:off x="413284" y="4498087"/>
            <a:ext cx="32768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DEVIS</a:t>
            </a:r>
            <a:endParaRPr lang="en-US" sz="1200" b="1" dirty="0"/>
          </a:p>
        </p:txBody>
      </p:sp>
      <p:sp>
        <p:nvSpPr>
          <p:cNvPr id="12" name="TextBox 5"/>
          <p:cNvSpPr txBox="1"/>
          <p:nvPr/>
        </p:nvSpPr>
        <p:spPr>
          <a:xfrm>
            <a:off x="431540" y="3861048"/>
            <a:ext cx="324036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ATTENTE ACCORD DEVIS CLIENT</a:t>
            </a:r>
            <a:endParaRPr lang="en-US" sz="1200" b="1" dirty="0"/>
          </a:p>
        </p:txBody>
      </p:sp>
      <p:sp>
        <p:nvSpPr>
          <p:cNvPr id="14" name="TextBox 5"/>
          <p:cNvSpPr txBox="1"/>
          <p:nvPr/>
        </p:nvSpPr>
        <p:spPr>
          <a:xfrm>
            <a:off x="413284" y="2492896"/>
            <a:ext cx="32768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LOGISTIQUE</a:t>
            </a:r>
            <a:endParaRPr lang="en-US" sz="1200" b="1" dirty="0"/>
          </a:p>
        </p:txBody>
      </p:sp>
      <p:sp>
        <p:nvSpPr>
          <p:cNvPr id="17" name="TextBox 5"/>
          <p:cNvSpPr txBox="1"/>
          <p:nvPr/>
        </p:nvSpPr>
        <p:spPr>
          <a:xfrm>
            <a:off x="899592" y="980728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CLOTURE</a:t>
            </a:r>
            <a:endParaRPr lang="en-US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737828" y="188640"/>
            <a:ext cx="262778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899592" y="260648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ANNULE</a:t>
            </a:r>
            <a:endParaRPr lang="en-US" sz="1200" b="1" dirty="0"/>
          </a:p>
        </p:txBody>
      </p:sp>
      <p:sp>
        <p:nvSpPr>
          <p:cNvPr id="59" name="TextBox 5"/>
          <p:cNvSpPr txBox="1"/>
          <p:nvPr/>
        </p:nvSpPr>
        <p:spPr>
          <a:xfrm>
            <a:off x="395536" y="3201943"/>
            <a:ext cx="3312368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FACTURATION</a:t>
            </a:r>
            <a:endParaRPr lang="en-US" sz="1200" b="1" dirty="0"/>
          </a:p>
        </p:txBody>
      </p:sp>
      <p:sp>
        <p:nvSpPr>
          <p:cNvPr id="68" name="Flèche droite rayée 67"/>
          <p:cNvSpPr/>
          <p:nvPr/>
        </p:nvSpPr>
        <p:spPr>
          <a:xfrm>
            <a:off x="3743908" y="3501008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60" name="Flèche droite rayée 59"/>
          <p:cNvSpPr/>
          <p:nvPr/>
        </p:nvSpPr>
        <p:spPr>
          <a:xfrm>
            <a:off x="3743908" y="2780928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69" name="Flèche droite rayée 68"/>
          <p:cNvSpPr/>
          <p:nvPr/>
        </p:nvSpPr>
        <p:spPr>
          <a:xfrm>
            <a:off x="3743908" y="2132856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0" name="Flèche droite rayée 69"/>
          <p:cNvSpPr/>
          <p:nvPr/>
        </p:nvSpPr>
        <p:spPr>
          <a:xfrm>
            <a:off x="3743908" y="4077072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1" name="Flèche droite rayée 70"/>
          <p:cNvSpPr/>
          <p:nvPr/>
        </p:nvSpPr>
        <p:spPr>
          <a:xfrm>
            <a:off x="3743908" y="4869160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7" name="TextBox 8"/>
          <p:cNvSpPr txBox="1"/>
          <p:nvPr/>
        </p:nvSpPr>
        <p:spPr>
          <a:xfrm>
            <a:off x="4283968" y="2132856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78" name="TextBox 8"/>
          <p:cNvSpPr txBox="1"/>
          <p:nvPr/>
        </p:nvSpPr>
        <p:spPr>
          <a:xfrm>
            <a:off x="4283968" y="2852936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79" name="TextBox 8"/>
          <p:cNvSpPr txBox="1"/>
          <p:nvPr/>
        </p:nvSpPr>
        <p:spPr>
          <a:xfrm>
            <a:off x="4283968" y="3573016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0" name="TextBox 8"/>
          <p:cNvSpPr txBox="1"/>
          <p:nvPr/>
        </p:nvSpPr>
        <p:spPr>
          <a:xfrm>
            <a:off x="4283968" y="4149080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1" name="TextBox 8"/>
          <p:cNvSpPr txBox="1"/>
          <p:nvPr/>
        </p:nvSpPr>
        <p:spPr>
          <a:xfrm>
            <a:off x="4283968" y="4941168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 EXCECUTEES SUR TRANSITION D’ETAPE</a:t>
            </a: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2359</TotalTime>
  <Words>393</Words>
  <Application>Microsoft Office PowerPoint</Application>
  <PresentationFormat>Affichage à l'écran (4:3)</PresentationFormat>
  <Paragraphs>61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Office Theme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186</cp:revision>
  <dcterms:created xsi:type="dcterms:W3CDTF">2012-12-19T15:45:09Z</dcterms:created>
  <dcterms:modified xsi:type="dcterms:W3CDTF">2013-10-29T12:28:59Z</dcterms:modified>
</cp:coreProperties>
</file>