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29/10/2013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èche courbée vers le bas 68"/>
          <p:cNvSpPr/>
          <p:nvPr/>
        </p:nvSpPr>
        <p:spPr>
          <a:xfrm rot="19599291" flipH="1">
            <a:off x="3248313" y="2224853"/>
            <a:ext cx="1996266" cy="1144962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1" name="Flèche droite 60"/>
          <p:cNvSpPr/>
          <p:nvPr/>
        </p:nvSpPr>
        <p:spPr>
          <a:xfrm rot="19191367">
            <a:off x="501399" y="2984829"/>
            <a:ext cx="8364523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TextBox 5"/>
          <p:cNvSpPr txBox="1"/>
          <p:nvPr/>
        </p:nvSpPr>
        <p:spPr>
          <a:xfrm>
            <a:off x="5580112" y="2132856"/>
            <a:ext cx="21602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FIN CONTRAT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300192" y="548680"/>
            <a:ext cx="2191230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6300192" y="5661248"/>
            <a:ext cx="2736304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551723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émission / envoi / signature / du contrat </a:t>
            </a:r>
            <a:endParaRPr lang="fr-FR" sz="1200" i="1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d’effet  et de fin du contrat du contrat ET périodicité</a:t>
            </a:r>
          </a:p>
          <a:p>
            <a:pPr>
              <a:buFontTx/>
              <a:buChar char="-"/>
            </a:pPr>
            <a:r>
              <a:rPr lang="fr-FR" sz="1200" dirty="0" smtClean="0"/>
              <a:t> Matériel(s) rattaché(s) au contrat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6228184" y="573325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d’un CONTRAT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444208" y="620688"/>
            <a:ext cx="19752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281378" y="188640"/>
            <a:ext cx="237074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460890" y="260648"/>
            <a:ext cx="211922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ANNULE</a:t>
            </a:r>
            <a:endParaRPr lang="en-US" sz="1400" dirty="0"/>
          </a:p>
        </p:txBody>
      </p:sp>
      <p:grpSp>
        <p:nvGrpSpPr>
          <p:cNvPr id="64" name="Groupe 63"/>
          <p:cNvGrpSpPr/>
          <p:nvPr/>
        </p:nvGrpSpPr>
        <p:grpSpPr>
          <a:xfrm>
            <a:off x="755576" y="116632"/>
            <a:ext cx="2736304" cy="703585"/>
            <a:chOff x="3779912" y="6109791"/>
            <a:chExt cx="2736304" cy="703585"/>
          </a:xfrm>
        </p:grpSpPr>
        <p:sp>
          <p:nvSpPr>
            <p:cNvPr id="23" name="TextBox 8"/>
            <p:cNvSpPr txBox="1"/>
            <p:nvPr/>
          </p:nvSpPr>
          <p:spPr>
            <a:xfrm>
              <a:off x="3904289" y="6253807"/>
              <a:ext cx="2176605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3904289" y="6397823"/>
              <a:ext cx="261192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3904289" y="6541839"/>
              <a:ext cx="161690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779912" y="6109791"/>
              <a:ext cx="2736304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347864" y="548680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4788024" y="515719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91422" y="62068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652120" y="26064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5536" y="616530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503040" y="6237312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CONTRAT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3059832" y="6279123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1187882" y="5085184"/>
            <a:ext cx="352839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START FACTURATION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868144" y="11363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Toutes les factures rattachées au contrat clôturées</a:t>
            </a:r>
          </a:p>
          <a:p>
            <a:pPr>
              <a:buFontTx/>
              <a:buChar char="-"/>
            </a:pPr>
            <a:r>
              <a:rPr lang="fr-FR" sz="1200" dirty="0" smtClean="0"/>
              <a:t> Facture  de solde émise (C’est la dernière facture)</a:t>
            </a:r>
          </a:p>
        </p:txBody>
      </p:sp>
      <p:sp>
        <p:nvSpPr>
          <p:cNvPr id="42" name="ZoneTexte 34"/>
          <p:cNvSpPr txBox="1"/>
          <p:nvPr/>
        </p:nvSpPr>
        <p:spPr>
          <a:xfrm>
            <a:off x="6588224" y="602128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Avec facturation périodique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2483768" y="458112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Facture émise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(C’est la première facture émise avec les ABONNEMENTS avant la première échéance)</a:t>
            </a:r>
          </a:p>
        </p:txBody>
      </p:sp>
      <p:sp>
        <p:nvSpPr>
          <p:cNvPr id="68" name="TextBox 8"/>
          <p:cNvSpPr txBox="1"/>
          <p:nvPr/>
        </p:nvSpPr>
        <p:spPr>
          <a:xfrm>
            <a:off x="5508104" y="249289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atteinte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 </a:t>
            </a:r>
            <a:r>
              <a:rPr lang="fr-FR" sz="1200" b="1" dirty="0" smtClean="0">
                <a:solidFill>
                  <a:srgbClr val="FF0000"/>
                </a:solidFill>
              </a:rPr>
              <a:t>ET</a:t>
            </a:r>
            <a:r>
              <a:rPr lang="fr-FR" sz="1200" b="1" dirty="0" smtClean="0">
                <a:solidFill>
                  <a:schemeClr val="tx2"/>
                </a:solidFill>
              </a:rPr>
              <a:t> pas de tacite reconduction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452320" y="3693225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7812360" y="220486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5" name="TextBox 5"/>
          <p:cNvSpPr txBox="1"/>
          <p:nvPr/>
        </p:nvSpPr>
        <p:spPr>
          <a:xfrm>
            <a:off x="3635896" y="3645024"/>
            <a:ext cx="374441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FACTURATION PERIODIQUE</a:t>
            </a:r>
            <a:endParaRPr lang="en-US" sz="1600" dirty="0"/>
          </a:p>
        </p:txBody>
      </p:sp>
      <p:sp>
        <p:nvSpPr>
          <p:cNvPr id="49" name="TextBox 8"/>
          <p:cNvSpPr txBox="1"/>
          <p:nvPr/>
        </p:nvSpPr>
        <p:spPr>
          <a:xfrm>
            <a:off x="3923928" y="299695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Dans le cadre d’un contrat avec relevé de compteur, les relevés doivent être effectuées</a:t>
            </a:r>
          </a:p>
          <a:p>
            <a:pPr>
              <a:buFontTx/>
              <a:buChar char="-"/>
            </a:pPr>
            <a:r>
              <a:rPr lang="fr-FR" sz="1200" dirty="0" smtClean="0"/>
              <a:t>  Facture émise </a:t>
            </a:r>
            <a:r>
              <a:rPr lang="fr-FR" sz="1200" i="1" dirty="0" smtClean="0">
                <a:solidFill>
                  <a:srgbClr val="002060"/>
                </a:solidFill>
              </a:rPr>
              <a:t>(date d’émission = date d’échéance)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3707904" y="148478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non atteinte</a:t>
            </a:r>
          </a:p>
          <a:p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b="1" dirty="0" smtClean="0">
                <a:solidFill>
                  <a:schemeClr val="tx2"/>
                </a:solidFill>
              </a:rPr>
              <a:t> Tacite reconduction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76" name="TextBox 8"/>
          <p:cNvSpPr txBox="1"/>
          <p:nvPr/>
        </p:nvSpPr>
        <p:spPr>
          <a:xfrm>
            <a:off x="611560" y="766445"/>
            <a:ext cx="27363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fr-FR" sz="1000" dirty="0" smtClean="0">
                <a:solidFill>
                  <a:srgbClr val="0070C0"/>
                </a:solidFill>
              </a:rPr>
              <a:t> En fin de contrat (clôturé ou annuler), les matériels  SOUS CONTRAT prennent l’état suivant: EN SERVICE HORS CONTRAT</a:t>
            </a:r>
          </a:p>
        </p:txBody>
      </p:sp>
      <p:sp>
        <p:nvSpPr>
          <p:cNvPr id="66" name="Flèche en arc 40"/>
          <p:cNvSpPr/>
          <p:nvPr/>
        </p:nvSpPr>
        <p:spPr>
          <a:xfrm rot="18020861" flipV="1">
            <a:off x="4747272" y="5514135"/>
            <a:ext cx="77756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en arc 40"/>
          <p:cNvSpPr/>
          <p:nvPr/>
        </p:nvSpPr>
        <p:spPr>
          <a:xfrm rot="18020861" flipV="1">
            <a:off x="5530381" y="4218238"/>
            <a:ext cx="73553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5652120" y="487090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effet contrat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3" name="Connecteur droit avec flèche 72"/>
          <p:cNvCxnSpPr/>
          <p:nvPr/>
        </p:nvCxnSpPr>
        <p:spPr>
          <a:xfrm flipH="1" flipV="1">
            <a:off x="2339752" y="1700808"/>
            <a:ext cx="3024336" cy="1296144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"/>
          <p:cNvSpPr txBox="1"/>
          <p:nvPr/>
        </p:nvSpPr>
        <p:spPr>
          <a:xfrm>
            <a:off x="0" y="1556792"/>
            <a:ext cx="3419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dirty="0" smtClean="0">
                <a:solidFill>
                  <a:srgbClr val="0070C0"/>
                </a:solidFill>
              </a:rPr>
              <a:t> </a:t>
            </a:r>
            <a:r>
              <a:rPr lang="fr-FR" sz="1000" b="1" dirty="0" smtClean="0">
                <a:solidFill>
                  <a:srgbClr val="0070C0"/>
                </a:solidFill>
              </a:rPr>
              <a:t>Calcul de la prochaine échéance</a:t>
            </a:r>
          </a:p>
          <a:p>
            <a:pPr>
              <a:buFontTx/>
              <a:buChar char="-"/>
            </a:pPr>
            <a:r>
              <a:rPr lang="fr-FR" sz="1000" dirty="0" smtClean="0">
                <a:solidFill>
                  <a:srgbClr val="0070C0"/>
                </a:solidFill>
              </a:rPr>
              <a:t> </a:t>
            </a:r>
            <a:r>
              <a:rPr lang="fr-FR" sz="1000" b="1" dirty="0" smtClean="0">
                <a:solidFill>
                  <a:srgbClr val="0070C0"/>
                </a:solidFill>
              </a:rPr>
              <a:t>SI</a:t>
            </a:r>
            <a:r>
              <a:rPr lang="fr-FR" sz="1000" dirty="0" smtClean="0">
                <a:solidFill>
                  <a:srgbClr val="0070C0"/>
                </a:solidFill>
              </a:rPr>
              <a:t> la prochaine échéance </a:t>
            </a:r>
            <a:r>
              <a:rPr lang="fr-FR" sz="1000" b="1" dirty="0" smtClean="0">
                <a:solidFill>
                  <a:srgbClr val="FF0000"/>
                </a:solidFill>
              </a:rPr>
              <a:t>&gt;</a:t>
            </a:r>
            <a:r>
              <a:rPr lang="fr-FR" sz="1000" dirty="0" smtClean="0">
                <a:solidFill>
                  <a:srgbClr val="0070C0"/>
                </a:solidFill>
              </a:rPr>
              <a:t> date de fin,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ALORS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  </a:t>
            </a:r>
            <a:r>
              <a:rPr lang="fr-FR" sz="1000" dirty="0" smtClean="0">
                <a:solidFill>
                  <a:srgbClr val="0070C0"/>
                </a:solidFill>
              </a:rPr>
              <a:t>  - </a:t>
            </a:r>
            <a:r>
              <a:rPr lang="fr-FR" sz="1000" b="1" dirty="0" smtClean="0">
                <a:solidFill>
                  <a:srgbClr val="0070C0"/>
                </a:solidFill>
              </a:rPr>
              <a:t>SI</a:t>
            </a:r>
            <a:r>
              <a:rPr lang="fr-FR" sz="1000" dirty="0" smtClean="0">
                <a:solidFill>
                  <a:srgbClr val="0070C0"/>
                </a:solidFill>
              </a:rPr>
              <a:t>  </a:t>
            </a:r>
            <a:r>
              <a:rPr lang="fr-FR" sz="1000" b="1" dirty="0" smtClean="0">
                <a:solidFill>
                  <a:srgbClr val="FF0000"/>
                </a:solidFill>
              </a:rPr>
              <a:t>PAS DE </a:t>
            </a:r>
            <a:r>
              <a:rPr lang="fr-FR" sz="1000" dirty="0" smtClean="0">
                <a:solidFill>
                  <a:srgbClr val="0070C0"/>
                </a:solidFill>
              </a:rPr>
              <a:t>TACITE RECONDUCTION</a:t>
            </a:r>
          </a:p>
          <a:p>
            <a:pPr lvl="1"/>
            <a:r>
              <a:rPr lang="fr-FR" sz="1000" dirty="0" smtClean="0">
                <a:solidFill>
                  <a:srgbClr val="0070C0"/>
                </a:solidFill>
              </a:rPr>
              <a:t> passage à l’étape suivante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pPr lvl="1"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c’est un CONTRAT avec relevé de compteur, création des lignes de saisie de relevé des compteurs pour le solde</a:t>
            </a:r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b="1" dirty="0" smtClean="0">
                <a:solidFill>
                  <a:srgbClr val="0070C0"/>
                </a:solidFill>
              </a:rPr>
              <a:t>   - SI</a:t>
            </a:r>
            <a:r>
              <a:rPr lang="fr-FR" sz="1000" dirty="0" smtClean="0">
                <a:solidFill>
                  <a:srgbClr val="0070C0"/>
                </a:solidFill>
              </a:rPr>
              <a:t>  TACITE RECONDUCTION</a:t>
            </a:r>
          </a:p>
          <a:p>
            <a:r>
              <a:rPr lang="fr-FR" sz="1000" dirty="0" smtClean="0">
                <a:solidFill>
                  <a:srgbClr val="0070C0"/>
                </a:solidFill>
              </a:rPr>
              <a:t>        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Ajout de 12 mois pour la date de fin de contrat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Retour d’étape 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SINON</a:t>
            </a:r>
            <a:r>
              <a:rPr lang="fr-FR" sz="1000" dirty="0" smtClean="0">
                <a:solidFill>
                  <a:srgbClr val="0070C0"/>
                </a:solidFill>
              </a:rPr>
              <a:t> retour d’étape</a:t>
            </a:r>
          </a:p>
          <a:p>
            <a:r>
              <a:rPr lang="fr-FR" sz="1000" b="1" dirty="0" smtClean="0">
                <a:solidFill>
                  <a:srgbClr val="0070C0"/>
                </a:solidFill>
              </a:rPr>
              <a:t>RETOUR D’ETAPE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c’est un CONTRAT avec relevé de compteur, création des lignes de saisie de relevé des compteurs pour la prochaine échéance </a:t>
            </a:r>
          </a:p>
          <a:p>
            <a:pPr>
              <a:buFontTx/>
              <a:buChar char="-"/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Si date d’augmentation atteinte, augmentation des tarifications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TextBox 8"/>
          <p:cNvSpPr txBox="1"/>
          <p:nvPr/>
        </p:nvSpPr>
        <p:spPr>
          <a:xfrm rot="18963366">
            <a:off x="3168317" y="2326201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91" name="Flèche en arc 40"/>
          <p:cNvSpPr/>
          <p:nvPr/>
        </p:nvSpPr>
        <p:spPr>
          <a:xfrm rot="17460980" flipV="1">
            <a:off x="7366177" y="2736486"/>
            <a:ext cx="75131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TextBox 8"/>
          <p:cNvSpPr txBox="1"/>
          <p:nvPr/>
        </p:nvSpPr>
        <p:spPr>
          <a:xfrm>
            <a:off x="7990856" y="2564904"/>
            <a:ext cx="1153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prochaine échéance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89" name="Groupe 88"/>
          <p:cNvGrpSpPr/>
          <p:nvPr/>
        </p:nvGrpSpPr>
        <p:grpSpPr>
          <a:xfrm>
            <a:off x="3635896" y="3621217"/>
            <a:ext cx="288032" cy="288033"/>
            <a:chOff x="2051721" y="2636912"/>
            <a:chExt cx="288032" cy="288033"/>
          </a:xfrm>
        </p:grpSpPr>
        <p:pic>
          <p:nvPicPr>
            <p:cNvPr id="90" name="Image 89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3" name="Connecteur droit 92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e 93"/>
          <p:cNvGrpSpPr/>
          <p:nvPr/>
        </p:nvGrpSpPr>
        <p:grpSpPr>
          <a:xfrm>
            <a:off x="1187624" y="5085184"/>
            <a:ext cx="288032" cy="288033"/>
            <a:chOff x="2051721" y="2636912"/>
            <a:chExt cx="288032" cy="288033"/>
          </a:xfrm>
        </p:grpSpPr>
        <p:pic>
          <p:nvPicPr>
            <p:cNvPr id="95" name="Image 94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6" name="Connecteur droit 95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Flèche en arc 40"/>
          <p:cNvSpPr/>
          <p:nvPr/>
        </p:nvSpPr>
        <p:spPr>
          <a:xfrm rot="17094900" flipV="1">
            <a:off x="8225280" y="1217052"/>
            <a:ext cx="76688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9" name="TextBox 8"/>
          <p:cNvSpPr txBox="1"/>
          <p:nvPr/>
        </p:nvSpPr>
        <p:spPr>
          <a:xfrm>
            <a:off x="8388424" y="1855857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06" name="Connecteur droit avec flèche 105"/>
          <p:cNvCxnSpPr/>
          <p:nvPr/>
        </p:nvCxnSpPr>
        <p:spPr>
          <a:xfrm flipH="1">
            <a:off x="2195736" y="4509120"/>
            <a:ext cx="1512168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"/>
          <p:cNvSpPr txBox="1"/>
          <p:nvPr/>
        </p:nvSpPr>
        <p:spPr>
          <a:xfrm rot="18963366">
            <a:off x="2304219" y="427041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113" name="TextBox 8"/>
          <p:cNvSpPr txBox="1"/>
          <p:nvPr/>
        </p:nvSpPr>
        <p:spPr>
          <a:xfrm>
            <a:off x="7236296" y="4149080"/>
            <a:ext cx="1907704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Lorsque</a:t>
            </a:r>
            <a:r>
              <a:rPr lang="en-US" sz="1100" i="1" dirty="0" smtClean="0">
                <a:solidFill>
                  <a:srgbClr val="002060"/>
                </a:solidFill>
              </a:rPr>
              <a:t> la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est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modifiée</a:t>
            </a:r>
            <a:r>
              <a:rPr lang="en-US" sz="1100" i="1" dirty="0" smtClean="0">
                <a:solidFill>
                  <a:srgbClr val="002060"/>
                </a:solidFill>
              </a:rPr>
              <a:t> après la première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de CREATION, la nouvelle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ne sera </a:t>
            </a:r>
            <a:r>
              <a:rPr lang="en-US" sz="1100" i="1" dirty="0" err="1" smtClean="0">
                <a:solidFill>
                  <a:srgbClr val="002060"/>
                </a:solidFill>
              </a:rPr>
              <a:t>prise</a:t>
            </a:r>
            <a:r>
              <a:rPr lang="en-US" sz="1100" i="1" dirty="0" smtClean="0">
                <a:solidFill>
                  <a:srgbClr val="002060"/>
                </a:solidFill>
              </a:rPr>
              <a:t> en </a:t>
            </a:r>
            <a:r>
              <a:rPr lang="en-US" sz="1100" i="1" dirty="0" err="1" smtClean="0">
                <a:solidFill>
                  <a:srgbClr val="002060"/>
                </a:solidFill>
              </a:rPr>
              <a:t>compte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qu’au</a:t>
            </a:r>
            <a:r>
              <a:rPr lang="en-US" sz="1100" i="1" dirty="0" smtClean="0">
                <a:solidFill>
                  <a:srgbClr val="002060"/>
                </a:solidFill>
              </a:rPr>
              <a:t> prochain cycle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endParaRPr lang="en-US" sz="1100" i="1" dirty="0">
              <a:solidFill>
                <a:srgbClr val="002060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179512" y="4387170"/>
            <a:ext cx="21957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000" b="1" dirty="0" smtClean="0">
                <a:solidFill>
                  <a:srgbClr val="0070C0"/>
                </a:solidFill>
              </a:rPr>
              <a:t>Si c’est un CONTRAT avec relevé de compteur</a:t>
            </a:r>
            <a:r>
              <a:rPr lang="fr-FR" sz="1000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initialisation des lignes de saisie de relevé des compteurs</a:t>
            </a:r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72" name="Connecteur droit avec flèche 71"/>
          <p:cNvCxnSpPr/>
          <p:nvPr/>
        </p:nvCxnSpPr>
        <p:spPr>
          <a:xfrm flipH="1">
            <a:off x="2843808" y="1124744"/>
            <a:ext cx="4464496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"/>
          <p:cNvSpPr txBox="1"/>
          <p:nvPr/>
        </p:nvSpPr>
        <p:spPr>
          <a:xfrm rot="18963366">
            <a:off x="5328557" y="103005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4139952" y="616704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effet contrat atteinte (Warning) ou dépassée (Alerte)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70" name="Groupe 69"/>
          <p:cNvGrpSpPr/>
          <p:nvPr/>
        </p:nvGrpSpPr>
        <p:grpSpPr>
          <a:xfrm>
            <a:off x="5580112" y="2132856"/>
            <a:ext cx="288032" cy="288033"/>
            <a:chOff x="2051721" y="2636912"/>
            <a:chExt cx="288032" cy="288033"/>
          </a:xfrm>
        </p:grpSpPr>
        <p:pic>
          <p:nvPicPr>
            <p:cNvPr id="71" name="Image 70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78" name="Connecteur droit 77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120027" y="2708920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START FACTURATION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première facturation *</a:t>
            </a:r>
          </a:p>
        </p:txBody>
      </p:sp>
      <p:sp>
        <p:nvSpPr>
          <p:cNvPr id="62" name="TextBox 5"/>
          <p:cNvSpPr txBox="1"/>
          <p:nvPr/>
        </p:nvSpPr>
        <p:spPr>
          <a:xfrm>
            <a:off x="192035" y="2204864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LISTE FACTURATION</a:t>
            </a:r>
            <a:endParaRPr lang="en-US" sz="1200" b="1" dirty="0"/>
          </a:p>
        </p:txBody>
      </p:sp>
      <p:sp>
        <p:nvSpPr>
          <p:cNvPr id="22" name="TextBox 8"/>
          <p:cNvSpPr txBox="1"/>
          <p:nvPr/>
        </p:nvSpPr>
        <p:spPr>
          <a:xfrm>
            <a:off x="1043608" y="836712"/>
            <a:ext cx="6768752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Les dates d’émission des factures  sont automatiquement gérées via les dates d’effet, d’échéance et de fin de contrat.</a:t>
            </a:r>
          </a:p>
          <a:p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Ces dates assurent le bon fonctionnement du WORKFLOW. </a:t>
            </a:r>
          </a:p>
          <a:p>
            <a:pPr algn="ctr"/>
            <a:r>
              <a:rPr lang="fr-FR" sz="1400" b="1" dirty="0" smtClean="0">
                <a:solidFill>
                  <a:srgbClr val="FF0000"/>
                </a:solidFill>
                <a:sym typeface="Wingdings"/>
              </a:rPr>
              <a:t>NE PAS LES MODIFIER DANS LE MODULE DE FACTURATION</a:t>
            </a:r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23" name="Image 22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140968"/>
            <a:ext cx="304843" cy="304843"/>
          </a:xfrm>
          <a:prstGeom prst="rect">
            <a:avLst/>
          </a:prstGeom>
        </p:spPr>
      </p:pic>
      <p:sp>
        <p:nvSpPr>
          <p:cNvPr id="24" name="TextBox 8"/>
          <p:cNvSpPr txBox="1"/>
          <p:nvPr/>
        </p:nvSpPr>
        <p:spPr>
          <a:xfrm>
            <a:off x="251520" y="616530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rgbClr val="002060"/>
                </a:solidFill>
              </a:rPr>
              <a:t>* La première facturation est une facturation comportant les options de service « mensuelles ». Si le type de contrat comporte des relevés de compteurs, la facture comprendra les initialisations de la première tranche</a:t>
            </a:r>
          </a:p>
        </p:txBody>
      </p:sp>
      <p:sp>
        <p:nvSpPr>
          <p:cNvPr id="25" name="TextBox 8"/>
          <p:cNvSpPr txBox="1"/>
          <p:nvPr/>
        </p:nvSpPr>
        <p:spPr>
          <a:xfrm>
            <a:off x="179512" y="3789040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à échéance</a:t>
            </a:r>
          </a:p>
        </p:txBody>
      </p:sp>
      <p:pic>
        <p:nvPicPr>
          <p:cNvPr id="26" name="Image 25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293096"/>
            <a:ext cx="304843" cy="304843"/>
          </a:xfrm>
          <a:prstGeom prst="rect">
            <a:avLst/>
          </a:prstGeom>
        </p:spPr>
      </p:pic>
      <p:sp>
        <p:nvSpPr>
          <p:cNvPr id="27" name="TextBox 8"/>
          <p:cNvSpPr txBox="1"/>
          <p:nvPr/>
        </p:nvSpPr>
        <p:spPr>
          <a:xfrm>
            <a:off x="251520" y="4941168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FIN CONTRAT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de fin de contrat ou solde</a:t>
            </a:r>
          </a:p>
        </p:txBody>
      </p:sp>
      <p:pic>
        <p:nvPicPr>
          <p:cNvPr id="28" name="Image 27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445224"/>
            <a:ext cx="304843" cy="304843"/>
          </a:xfrm>
          <a:prstGeom prst="rect">
            <a:avLst/>
          </a:prstGeom>
        </p:spPr>
      </p:pic>
      <p:sp>
        <p:nvSpPr>
          <p:cNvPr id="13" name="TextBox 8"/>
          <p:cNvSpPr txBox="1"/>
          <p:nvPr/>
        </p:nvSpPr>
        <p:spPr>
          <a:xfrm>
            <a:off x="4788024" y="397544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- Affichage de l’icône suivant vous permettant de créer une facture de redevance (facture spécifique et annuelle</a:t>
            </a:r>
          </a:p>
        </p:txBody>
      </p:sp>
      <p:pic>
        <p:nvPicPr>
          <p:cNvPr id="14" name="Image 13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4221088"/>
            <a:ext cx="304843" cy="304843"/>
          </a:xfrm>
          <a:prstGeom prst="rect">
            <a:avLst/>
          </a:prstGeom>
        </p:spPr>
      </p:pic>
      <p:sp>
        <p:nvSpPr>
          <p:cNvPr id="15" name="TextBox 8"/>
          <p:cNvSpPr txBox="1"/>
          <p:nvPr/>
        </p:nvSpPr>
        <p:spPr>
          <a:xfrm>
            <a:off x="4895528" y="5157192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- Affichage de l’icône suivant vous permettant de créer une facture de redevance (facture spécifique et annuelle</a:t>
            </a:r>
          </a:p>
        </p:txBody>
      </p:sp>
      <p:pic>
        <p:nvPicPr>
          <p:cNvPr id="16" name="Image 15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07896" y="5402833"/>
            <a:ext cx="304843" cy="3048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SUR LA FACTURE REDEVANCE ANNUEL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251520" y="764704"/>
            <a:ext cx="878497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 et </a:t>
            </a:r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FIN CONTRAT</a:t>
            </a:r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002060"/>
                </a:solidFill>
              </a:rPr>
              <a:t>Si une ou plusieurs options de redevance ont été ajoutées au contrat, l’application propose la création de factures dédiées</a:t>
            </a:r>
            <a:r>
              <a:rPr lang="fr-FR" sz="1200" b="1" dirty="0" smtClean="0">
                <a:solidFill>
                  <a:srgbClr val="002060"/>
                </a:solidFill>
              </a:rPr>
              <a:t>.</a:t>
            </a: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endParaRPr lang="fr-FR" sz="12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FF0000"/>
                </a:solidFill>
              </a:rPr>
              <a:t>ATTENTION:  Le WORKFLOW n’assure pas le contrôle sur la facturation de la redevance, le calcul d’état d’un contrat étant dédié à la facturation périodique.</a:t>
            </a:r>
            <a:endParaRPr lang="fr-FR" sz="1200" dirty="0" smtClean="0"/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002060"/>
                </a:solidFill>
              </a:rPr>
              <a:t>La date d’échéance de redevance est construite de la manière suivante: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rgbClr val="002060"/>
                </a:solidFill>
              </a:rPr>
              <a:t>A </a:t>
            </a:r>
            <a:r>
              <a:rPr lang="fr-FR" sz="1200" dirty="0" smtClean="0">
                <a:solidFill>
                  <a:srgbClr val="002060"/>
                </a:solidFill>
              </a:rPr>
              <a:t>la création du contrat;  Jour et mois paramétrés dans </a:t>
            </a:r>
            <a:r>
              <a:rPr lang="fr-FR" sz="1200" dirty="0" smtClean="0">
                <a:solidFill>
                  <a:srgbClr val="002060"/>
                </a:solidFill>
              </a:rPr>
              <a:t>l’application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rgbClr val="002060"/>
                </a:solidFill>
              </a:rPr>
              <a:t> </a:t>
            </a:r>
            <a:r>
              <a:rPr lang="fr-FR" sz="1200" dirty="0" smtClean="0">
                <a:solidFill>
                  <a:srgbClr val="002060"/>
                </a:solidFill>
              </a:rPr>
              <a:t>Par défaut, le jour et mois est fixés au </a:t>
            </a:r>
            <a:r>
              <a:rPr lang="fr-FR" sz="1200" dirty="0" smtClean="0">
                <a:solidFill>
                  <a:srgbClr val="002060"/>
                </a:solidFill>
              </a:rPr>
              <a:t>01/08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rgbClr val="002060"/>
                </a:solidFill>
              </a:rPr>
              <a:t> </a:t>
            </a:r>
            <a:r>
              <a:rPr lang="fr-FR" sz="1200" dirty="0" smtClean="0">
                <a:solidFill>
                  <a:srgbClr val="002060"/>
                </a:solidFill>
              </a:rPr>
              <a:t>L’année dépend de l’année de la date d’effet:</a:t>
            </a:r>
          </a:p>
          <a:p>
            <a:pPr lvl="1">
              <a:buFontTx/>
              <a:buChar char="-"/>
            </a:pPr>
            <a:r>
              <a:rPr lang="fr-FR" sz="1200" dirty="0" smtClean="0">
                <a:solidFill>
                  <a:srgbClr val="002060"/>
                </a:solidFill>
              </a:rPr>
              <a:t>Si le mois est inférieur ou égal au mois défini par le paramétrage, l’année de l’échéance correspond à l’année de la date d’effet.</a:t>
            </a:r>
          </a:p>
          <a:p>
            <a:pPr lvl="1">
              <a:buFontTx/>
              <a:buChar char="-"/>
            </a:pPr>
            <a:r>
              <a:rPr lang="fr-FR" sz="1200" dirty="0" smtClean="0">
                <a:solidFill>
                  <a:srgbClr val="002060"/>
                </a:solidFill>
              </a:rPr>
              <a:t>- Si le mois </a:t>
            </a:r>
            <a:r>
              <a:rPr lang="fr-FR" sz="1200" dirty="0" smtClean="0">
                <a:solidFill>
                  <a:srgbClr val="002060"/>
                </a:solidFill>
              </a:rPr>
              <a:t>est supérieur au mois défini par le paramétrage, l’année de l’échéance correspond à l’année de la date </a:t>
            </a:r>
            <a:r>
              <a:rPr lang="fr-FR" sz="1200" dirty="0" smtClean="0">
                <a:solidFill>
                  <a:srgbClr val="002060"/>
                </a:solidFill>
              </a:rPr>
              <a:t>d’effet + 1 an.</a:t>
            </a:r>
            <a:endParaRPr lang="fr-FR" sz="1200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fr-FR" sz="1200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002060"/>
                </a:solidFill>
              </a:rPr>
              <a:t>Lorsque la facture d’échéance est créée, l’application ajoute automatiquement 12 mois pour fixer la date de la prochaine échéance.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2060"/>
              </a:solidFill>
            </a:endParaRPr>
          </a:p>
          <a:p>
            <a:r>
              <a:rPr lang="fr-FR" sz="1200" b="1" dirty="0" smtClean="0">
                <a:solidFill>
                  <a:srgbClr val="002060"/>
                </a:solidFill>
              </a:rPr>
              <a:t>Comment créer la facture?</a:t>
            </a:r>
          </a:p>
          <a:p>
            <a:r>
              <a:rPr lang="fr-FR" sz="1200" dirty="0" smtClean="0">
                <a:solidFill>
                  <a:srgbClr val="002060"/>
                </a:solidFill>
              </a:rPr>
              <a:t>- Une icône dans l’onglet de facturation est proposé afin de lancer la création de cette facture spécifique.</a:t>
            </a:r>
          </a:p>
          <a:p>
            <a:pPr>
              <a:buFontTx/>
              <a:buChar char="-"/>
            </a:pPr>
            <a:endParaRPr lang="fr-FR" sz="1200" dirty="0" smtClean="0"/>
          </a:p>
          <a:p>
            <a:r>
              <a:rPr lang="fr-FR" sz="1200" b="1" dirty="0" smtClean="0">
                <a:solidFill>
                  <a:srgbClr val="002060"/>
                </a:solidFill>
              </a:rPr>
              <a:t>Comment contrôler la date de facturation de la redevance?</a:t>
            </a:r>
          </a:p>
          <a:p>
            <a:r>
              <a:rPr lang="fr-FR" sz="1200" dirty="0" smtClean="0"/>
              <a:t>- </a:t>
            </a:r>
            <a:r>
              <a:rPr lang="fr-FR" sz="1200" dirty="0" smtClean="0">
                <a:solidFill>
                  <a:srgbClr val="002060"/>
                </a:solidFill>
              </a:rPr>
              <a:t>Le contrôle de la date d’échéance est présenté dans la liste des contrats par affichage de la date d’échéance et du nombre de jour restants ou dépassés.</a:t>
            </a:r>
          </a:p>
        </p:txBody>
      </p:sp>
      <p:sp>
        <p:nvSpPr>
          <p:cNvPr id="22" name="TextBox 8"/>
          <p:cNvSpPr txBox="1"/>
          <p:nvPr/>
        </p:nvSpPr>
        <p:spPr>
          <a:xfrm>
            <a:off x="251520" y="332656"/>
            <a:ext cx="352839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Facture spécifique annuel</a:t>
            </a:r>
            <a:endParaRPr lang="en-US" sz="1400" i="1" dirty="0">
              <a:solidFill>
                <a:srgbClr val="FF0000"/>
              </a:solidFill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179512" y="2060848"/>
            <a:ext cx="8593513" cy="1368152"/>
            <a:chOff x="395536" y="1916832"/>
            <a:chExt cx="8593513" cy="136815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204864"/>
              <a:ext cx="2421201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ZoneTexte 6"/>
            <p:cNvSpPr txBox="1"/>
            <p:nvPr/>
          </p:nvSpPr>
          <p:spPr>
            <a:xfrm>
              <a:off x="1115616" y="1916832"/>
              <a:ext cx="11484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u="sng" dirty="0" smtClean="0"/>
                <a:t>Onglet Général</a:t>
              </a:r>
              <a:endParaRPr lang="fr-FR" sz="1200" b="1" u="sng" dirty="0"/>
            </a:p>
          </p:txBody>
        </p:sp>
        <p:sp>
          <p:nvSpPr>
            <p:cNvPr id="8" name="Flèche gauche 7"/>
            <p:cNvSpPr/>
            <p:nvPr/>
          </p:nvSpPr>
          <p:spPr>
            <a:xfrm>
              <a:off x="2699792" y="2780928"/>
              <a:ext cx="504056" cy="216024"/>
            </a:xfrm>
            <a:prstGeom prst="leftArrow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932040" y="1916832"/>
              <a:ext cx="11660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u="sng" dirty="0" smtClean="0"/>
                <a:t>Onglet Services</a:t>
              </a:r>
              <a:endParaRPr lang="fr-FR" sz="1200" b="1" u="sng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19872" y="2492896"/>
              <a:ext cx="5569177" cy="79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/>
          <p:nvPr/>
        </p:nvSpPr>
        <p:spPr>
          <a:xfrm>
            <a:off x="323528" y="908721"/>
            <a:ext cx="59046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Comme pour les autres modules s’appuyant sur le </a:t>
            </a:r>
            <a:r>
              <a:rPr lang="fr-FR" sz="1400" b="1" dirty="0" err="1" smtClean="0"/>
              <a:t>workflow</a:t>
            </a:r>
            <a:r>
              <a:rPr lang="fr-FR" sz="1400" b="1" dirty="0" smtClean="0"/>
              <a:t>, l’utilisateur dispose des informations d’états d’avancement et de statuts calculés par le </a:t>
            </a:r>
            <a:r>
              <a:rPr lang="fr-FR" sz="1400" b="1" dirty="0" err="1" smtClean="0"/>
              <a:t>workflow</a:t>
            </a:r>
            <a:r>
              <a:rPr lang="fr-FR" sz="1400" b="1" dirty="0" smtClean="0"/>
              <a:t>.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ATTENTION:  Le WORKFLOW n’assure pas le contrôle sur la facturation de type redevance et sur l’augmentation, le calcul d’état d’un contrat étant dédié à la facturation périodique.</a:t>
            </a:r>
          </a:p>
          <a:p>
            <a:endParaRPr lang="fr-FR" sz="1400" b="1" dirty="0" smtClean="0"/>
          </a:p>
          <a:p>
            <a:endParaRPr lang="fr-FR" sz="1400" b="1" dirty="0" smtClean="0"/>
          </a:p>
          <a:p>
            <a:r>
              <a:rPr lang="fr-FR" sz="1400" b="1" dirty="0" smtClean="0"/>
              <a:t>En complément, l’application affiche les dates de prochaines échéances + jours restant/dépassé (facturation périodique et facturation redevance) ainsi que la date de prochaine augmentation.</a:t>
            </a:r>
          </a:p>
          <a:p>
            <a:r>
              <a:rPr lang="fr-FR" sz="1400" b="1" dirty="0" smtClean="0"/>
              <a:t>La couleur change en fonction du rapprochement ou dépassement de la date d’échéance. Les seuils par défauts sont les suivants:</a:t>
            </a:r>
          </a:p>
          <a:p>
            <a:pPr lvl="1">
              <a:buFont typeface="Arial" pitchFamily="34" charset="0"/>
              <a:buChar char="•"/>
            </a:pPr>
            <a:r>
              <a:rPr lang="fr-FR" sz="1400" b="1" dirty="0" smtClean="0"/>
              <a:t>Avant 15 jours: 			couleur bleu</a:t>
            </a:r>
          </a:p>
          <a:p>
            <a:pPr lvl="1">
              <a:buFont typeface="Arial" pitchFamily="34" charset="0"/>
              <a:buChar char="•"/>
            </a:pPr>
            <a:r>
              <a:rPr lang="fr-FR" sz="1400" b="1" dirty="0" smtClean="0"/>
              <a:t>Entre 7 jour et 3 jours: 		couleur orange</a:t>
            </a:r>
          </a:p>
          <a:p>
            <a:pPr lvl="1">
              <a:buFont typeface="Arial" pitchFamily="34" charset="0"/>
              <a:buChar char="•"/>
            </a:pPr>
            <a:r>
              <a:rPr lang="fr-FR" sz="1400" b="1" dirty="0" smtClean="0"/>
              <a:t>3 jours avant et en dépassement: 	couleur rouge</a:t>
            </a:r>
            <a:endParaRPr lang="fr-FR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SUIVI &amp; ALERTE DU CONTRAT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249443"/>
            <a:ext cx="256549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708920"/>
            <a:ext cx="1080120" cy="174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SUR LA DATE D’AUGMENTATION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107504" y="2420888"/>
            <a:ext cx="87849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L’augmentation peut être éditée aux étapes du WORKFLOW suivantes:</a:t>
            </a:r>
          </a:p>
          <a:p>
            <a:r>
              <a:rPr lang="fr-FR" sz="1400" b="1" dirty="0" smtClean="0"/>
              <a:t>		 </a:t>
            </a:r>
            <a:r>
              <a:rPr lang="fr-FR" sz="1400" b="1" dirty="0" smtClean="0">
                <a:solidFill>
                  <a:srgbClr val="002060"/>
                </a:solidFill>
              </a:rPr>
              <a:t>CREATION / START FACTURATION/ FACTURATION PERIODIQUE</a:t>
            </a:r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/>
              <a:t>L’application propose 2 choix:</a:t>
            </a:r>
          </a:p>
          <a:p>
            <a:pPr>
              <a:buFontTx/>
              <a:buChar char="-"/>
            </a:pPr>
            <a:r>
              <a:rPr lang="fr-FR" sz="1200" dirty="0" smtClean="0"/>
              <a:t> Pas d’augmentation (Pourcentage = 0)</a:t>
            </a:r>
          </a:p>
          <a:p>
            <a:pPr>
              <a:buFontTx/>
              <a:buChar char="-"/>
            </a:pPr>
            <a:r>
              <a:rPr lang="fr-FR" sz="1200" dirty="0" smtClean="0"/>
              <a:t> Augmentation automatique à partir d’une date (date renseignée et pourcentage différent de 0)</a:t>
            </a:r>
          </a:p>
          <a:p>
            <a:pPr>
              <a:buFontTx/>
              <a:buChar char="-"/>
            </a:pPr>
            <a:endParaRPr lang="fr-FR" sz="1200" dirty="0" smtClean="0"/>
          </a:p>
          <a:p>
            <a:r>
              <a:rPr lang="fr-FR" sz="1200" dirty="0" smtClean="0"/>
              <a:t>A noter que les tarifications peuvent être modifié à tout moment via l’onglet services, édition des lignes d’option de service</a:t>
            </a:r>
          </a:p>
          <a:p>
            <a:endParaRPr lang="fr-FR" sz="1400" b="1" dirty="0" smtClean="0">
              <a:solidFill>
                <a:srgbClr val="002060"/>
              </a:solidFill>
            </a:endParaRPr>
          </a:p>
          <a:p>
            <a:r>
              <a:rPr lang="fr-FR" sz="1200" b="1" dirty="0" smtClean="0"/>
              <a:t>Comment suivre les augmentations:</a:t>
            </a:r>
          </a:p>
          <a:p>
            <a:r>
              <a:rPr lang="fr-FR" sz="1200" dirty="0" smtClean="0"/>
              <a:t>Le control de la date d’augmentation est possible via la liste n°2 d’affichage des contrats. Si l’augmentation est retenue pour le contrat, la vue n°2 de la liste des contrats affiche la date déchéance de facturation et le nombre de jour restants ou dépassés.</a:t>
            </a:r>
          </a:p>
          <a:p>
            <a:endParaRPr lang="fr-FR" sz="1200" dirty="0" smtClean="0"/>
          </a:p>
          <a:p>
            <a:r>
              <a:rPr lang="fr-FR" sz="1200" b="1" dirty="0" smtClean="0"/>
              <a:t>Que se passe t’il lorsque la date d’augmentation est atteinte?</a:t>
            </a:r>
          </a:p>
          <a:p>
            <a:r>
              <a:rPr lang="fr-FR" sz="1200" dirty="0" smtClean="0"/>
              <a:t>Lorsqu’une date d’échéance de facturation périodique est atteinte, le </a:t>
            </a:r>
            <a:r>
              <a:rPr lang="fr-FR" sz="1200" dirty="0" err="1" smtClean="0"/>
              <a:t>workflow</a:t>
            </a:r>
            <a:r>
              <a:rPr lang="fr-FR" sz="1200" dirty="0" smtClean="0"/>
              <a:t> vérifie si la date d’augmentation est atteinte. Dans la positive, tous les tarifs d’option de service sont augmentés.</a:t>
            </a:r>
          </a:p>
          <a:p>
            <a:r>
              <a:rPr lang="fr-FR" sz="1200" dirty="0" smtClean="0"/>
              <a:t>La date d’augmentation est incrémentée (par défaut d’un an, paramétrage interne de l’application),</a:t>
            </a:r>
          </a:p>
          <a:p>
            <a:r>
              <a:rPr lang="fr-FR" sz="1200" dirty="0" smtClean="0"/>
              <a:t>L’augmentation est tracé dans l’historique des évènements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39243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251520" y="692696"/>
            <a:ext cx="1417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Onglet GENERAL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115616" y="6093296"/>
            <a:ext cx="676875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L’augmentation ne concerne pas les options de service de redevance annuelle</a:t>
            </a:r>
            <a:endParaRPr lang="en-US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CONTRAT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5002143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START FACTURATION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386104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 PERIODIQUE</a:t>
            </a:r>
            <a:endParaRPr lang="en-US" sz="1200" b="1" dirty="0" smtClean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ANNULE</a:t>
            </a:r>
            <a:endParaRPr lang="en-US" sz="1200" b="1" dirty="0"/>
          </a:p>
        </p:txBody>
      </p:sp>
      <p:sp>
        <p:nvSpPr>
          <p:cNvPr id="59" name="TextBox 5"/>
          <p:cNvSpPr txBox="1"/>
          <p:nvPr/>
        </p:nvSpPr>
        <p:spPr>
          <a:xfrm>
            <a:off x="395536" y="2769895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 CONTRAT</a:t>
            </a:r>
            <a:endParaRPr lang="en-US" sz="1200" b="1" dirty="0" smtClean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3068960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148478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0770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537321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8" name="TextBox 8"/>
          <p:cNvSpPr txBox="1"/>
          <p:nvPr/>
        </p:nvSpPr>
        <p:spPr>
          <a:xfrm>
            <a:off x="4211960" y="148478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31409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41490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544522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5036</TotalTime>
  <Words>960</Words>
  <Application>Microsoft Office PowerPoint</Application>
  <PresentationFormat>Affichage à l'écran (4:3)</PresentationFormat>
  <Paragraphs>145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220</cp:revision>
  <dcterms:created xsi:type="dcterms:W3CDTF">2012-12-19T15:45:09Z</dcterms:created>
  <dcterms:modified xsi:type="dcterms:W3CDTF">2013-10-29T15:08:08Z</dcterms:modified>
</cp:coreProperties>
</file>