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74" autoAdjust="0"/>
    <p:restoredTop sz="94660"/>
  </p:normalViewPr>
  <p:slideViewPr>
    <p:cSldViewPr>
      <p:cViewPr varScale="1">
        <p:scale>
          <a:sx n="95" d="100"/>
          <a:sy n="95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07/11/2013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Flèche droite 75"/>
          <p:cNvSpPr/>
          <p:nvPr/>
        </p:nvSpPr>
        <p:spPr>
          <a:xfrm rot="19024899">
            <a:off x="68182" y="2758875"/>
            <a:ext cx="8380253" cy="1470079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012160" y="116632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292080" y="5517232"/>
            <a:ext cx="3744416" cy="122413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3528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43103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DOSSIER</a:t>
            </a:r>
            <a:endParaRPr lang="en-US" sz="1200" b="1" dirty="0"/>
          </a:p>
        </p:txBody>
      </p:sp>
      <p:sp>
        <p:nvSpPr>
          <p:cNvPr id="10" name="TextBox 5"/>
          <p:cNvSpPr txBox="1"/>
          <p:nvPr/>
        </p:nvSpPr>
        <p:spPr>
          <a:xfrm>
            <a:off x="899592" y="5373216"/>
            <a:ext cx="237626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FINANCEMENT</a:t>
            </a:r>
            <a:endParaRPr lang="en-US" sz="1200" b="1" dirty="0"/>
          </a:p>
        </p:txBody>
      </p:sp>
      <p:sp>
        <p:nvSpPr>
          <p:cNvPr id="11" name="TextBox 8"/>
          <p:cNvSpPr txBox="1"/>
          <p:nvPr/>
        </p:nvSpPr>
        <p:spPr>
          <a:xfrm>
            <a:off x="1259632" y="494116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Statut Financement Accepté </a:t>
            </a:r>
            <a:r>
              <a:rPr lang="fr-FR" sz="1200" b="1" dirty="0" smtClean="0">
                <a:solidFill>
                  <a:srgbClr val="FF0000"/>
                </a:solidFill>
              </a:rPr>
              <a:t>OU</a:t>
            </a:r>
            <a:r>
              <a:rPr lang="fr-FR" sz="1200" dirty="0" smtClean="0"/>
              <a:t> Pré-accepté </a:t>
            </a:r>
            <a:r>
              <a:rPr lang="fr-FR" sz="1200" b="1" dirty="0" smtClean="0">
                <a:solidFill>
                  <a:srgbClr val="FF0000"/>
                </a:solidFill>
              </a:rPr>
              <a:t>OU</a:t>
            </a:r>
            <a:r>
              <a:rPr lang="fr-FR" sz="1200" dirty="0" smtClean="0"/>
              <a:t>  Case cochée Paiement  comptant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Enveloppe financière renseignée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FINANCIER)</a:t>
            </a:r>
            <a:endParaRPr lang="fr-FR" sz="1200" dirty="0" smtClean="0"/>
          </a:p>
        </p:txBody>
      </p:sp>
      <p:sp>
        <p:nvSpPr>
          <p:cNvPr id="12" name="TextBox 5"/>
          <p:cNvSpPr txBox="1"/>
          <p:nvPr/>
        </p:nvSpPr>
        <p:spPr>
          <a:xfrm>
            <a:off x="1835696" y="4653136"/>
            <a:ext cx="324036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ADMINISTRATIF / COMMANDE</a:t>
            </a:r>
            <a:endParaRPr lang="en-US" sz="1200" b="1" dirty="0"/>
          </a:p>
        </p:txBody>
      </p:sp>
      <p:sp>
        <p:nvSpPr>
          <p:cNvPr id="14" name="TextBox 5"/>
          <p:cNvSpPr txBox="1"/>
          <p:nvPr/>
        </p:nvSpPr>
        <p:spPr>
          <a:xfrm>
            <a:off x="3347864" y="2935977"/>
            <a:ext cx="388843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LIVRAISON – PREPARER INSTALLATION</a:t>
            </a:r>
            <a:endParaRPr lang="en-US" sz="1200" b="1" dirty="0"/>
          </a:p>
        </p:txBody>
      </p:sp>
      <p:sp>
        <p:nvSpPr>
          <p:cNvPr id="15" name="TextBox 8"/>
          <p:cNvSpPr txBox="1"/>
          <p:nvPr/>
        </p:nvSpPr>
        <p:spPr>
          <a:xfrm>
            <a:off x="2987824" y="3266400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COMMANDE/LIVRAISON au statut Réception marchandise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endParaRPr lang="fr-FR" sz="1200" dirty="0" smtClean="0"/>
          </a:p>
        </p:txBody>
      </p:sp>
      <p:sp>
        <p:nvSpPr>
          <p:cNvPr id="16" name="ZoneTexte 34"/>
          <p:cNvSpPr txBox="1"/>
          <p:nvPr/>
        </p:nvSpPr>
        <p:spPr>
          <a:xfrm>
            <a:off x="5565579" y="5661248"/>
            <a:ext cx="3252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 smtClean="0">
                <a:latin typeface="Impact" pitchFamily="34" charset="0"/>
              </a:rPr>
              <a:t>Workflow</a:t>
            </a:r>
            <a:r>
              <a:rPr lang="fr-FR" sz="2000" dirty="0" smtClean="0">
                <a:latin typeface="Impact" pitchFamily="34" charset="0"/>
              </a:rPr>
              <a:t> de vie d’un DOSSIER</a:t>
            </a:r>
            <a:endParaRPr lang="fr-FR" sz="20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156176" y="188640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1882236" y="44624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2061748" y="116632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DOSSIER ANNULE</a:t>
            </a:r>
            <a:endParaRPr lang="en-US" sz="1200" b="1" dirty="0"/>
          </a:p>
        </p:txBody>
      </p:sp>
      <p:sp>
        <p:nvSpPr>
          <p:cNvPr id="20" name="Flèche en arc 40"/>
          <p:cNvSpPr/>
          <p:nvPr/>
        </p:nvSpPr>
        <p:spPr>
          <a:xfrm rot="19458280">
            <a:off x="242801" y="5065334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35496" y="486916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62" name="Groupe 61"/>
          <p:cNvGrpSpPr/>
          <p:nvPr/>
        </p:nvGrpSpPr>
        <p:grpSpPr>
          <a:xfrm>
            <a:off x="107504" y="1124744"/>
            <a:ext cx="3168352" cy="648072"/>
            <a:chOff x="30991" y="1268760"/>
            <a:chExt cx="3168352" cy="648072"/>
          </a:xfrm>
        </p:grpSpPr>
        <p:sp>
          <p:nvSpPr>
            <p:cNvPr id="23" name="TextBox 8"/>
            <p:cNvSpPr txBox="1"/>
            <p:nvPr/>
          </p:nvSpPr>
          <p:spPr>
            <a:xfrm>
              <a:off x="107504" y="1412776"/>
              <a:ext cx="25202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107504" y="1526595"/>
              <a:ext cx="273630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107504" y="1670611"/>
              <a:ext cx="230425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30991" y="1268760"/>
              <a:ext cx="31683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27" name="Flèche en arc 40"/>
          <p:cNvSpPr/>
          <p:nvPr/>
        </p:nvSpPr>
        <p:spPr>
          <a:xfrm rot="19458280">
            <a:off x="978101" y="4404439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Flèche en arc 40"/>
          <p:cNvSpPr/>
          <p:nvPr/>
        </p:nvSpPr>
        <p:spPr>
          <a:xfrm rot="19458280">
            <a:off x="1728484" y="3852231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7992888" y="63817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1773716" y="476672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dossier peut passer en statut ANNULE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411760" y="6309320"/>
            <a:ext cx="432048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3316874" y="5373216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405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5117074" y="4653136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639944" y="260648"/>
            <a:ext cx="39553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4541010" y="181335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467544" y="436510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ZoneTexte 34"/>
          <p:cNvSpPr txBox="1"/>
          <p:nvPr/>
        </p:nvSpPr>
        <p:spPr>
          <a:xfrm>
            <a:off x="5364088" y="5991671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solidFill>
                  <a:srgbClr val="FF0000"/>
                </a:solidFill>
                <a:latin typeface="Impact" pitchFamily="34" charset="0"/>
              </a:rPr>
              <a:t>STANDARD - Métier Fournisseurs de service</a:t>
            </a:r>
          </a:p>
          <a:p>
            <a:r>
              <a:rPr lang="fr-FR" sz="1000" dirty="0" smtClean="0">
                <a:solidFill>
                  <a:srgbClr val="FF0000"/>
                </a:solidFill>
                <a:latin typeface="Impact" pitchFamily="34" charset="0"/>
              </a:rPr>
              <a:t> Vente / Location de matériel (Copieur / Téléphonie / Informatique)</a:t>
            </a:r>
            <a:endParaRPr lang="fr-FR" sz="10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1" name="TextBox 8"/>
          <p:cNvSpPr txBox="1"/>
          <p:nvPr/>
        </p:nvSpPr>
        <p:spPr>
          <a:xfrm>
            <a:off x="539552" y="5672281"/>
            <a:ext cx="432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- </a:t>
            </a:r>
            <a:r>
              <a:rPr lang="fr-FR" sz="1200" dirty="0" err="1" smtClean="0"/>
              <a:t>Checklist</a:t>
            </a:r>
            <a:r>
              <a:rPr lang="fr-FR" sz="1200" dirty="0" smtClean="0"/>
              <a:t> renseignée </a:t>
            </a:r>
            <a:r>
              <a:rPr lang="fr-FR" sz="1200" dirty="0" smtClean="0">
                <a:solidFill>
                  <a:srgbClr val="FF0000"/>
                </a:solidFill>
              </a:rPr>
              <a:t>NON BLOCANTE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(Onglet CHECKLIST)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2915816" y="5877272"/>
            <a:ext cx="22322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i="1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1000" i="1" dirty="0" smtClean="0">
                <a:solidFill>
                  <a:srgbClr val="002060"/>
                </a:solidFill>
              </a:rPr>
              <a:t> La </a:t>
            </a:r>
            <a:r>
              <a:rPr lang="fr-FR" sz="1000" i="1" dirty="0" err="1" smtClean="0">
                <a:solidFill>
                  <a:srgbClr val="002060"/>
                </a:solidFill>
              </a:rPr>
              <a:t>Checklist</a:t>
            </a:r>
            <a:r>
              <a:rPr lang="fr-FR" sz="1000" i="1" dirty="0" smtClean="0">
                <a:solidFill>
                  <a:srgbClr val="002060"/>
                </a:solidFill>
              </a:rPr>
              <a:t> peut être bloquante ou autoriser le passage à l’étape suivante si elle est en WARNING (item non reçu mais ne boque pas le passage à l’étape suivante)</a:t>
            </a:r>
            <a:endParaRPr lang="en-US" sz="1000" i="1" dirty="0">
              <a:solidFill>
                <a:srgbClr val="002060"/>
              </a:solidFill>
            </a:endParaRPr>
          </a:p>
        </p:txBody>
      </p:sp>
      <p:sp>
        <p:nvSpPr>
          <p:cNvPr id="43" name="TextBox 8"/>
          <p:cNvSpPr txBox="1"/>
          <p:nvPr/>
        </p:nvSpPr>
        <p:spPr>
          <a:xfrm>
            <a:off x="3923928" y="2132856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Statut installation programmée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Date de livraison du matériel chez le client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Date d’intervention prévisionnelle installateur / technicien</a:t>
            </a:r>
          </a:p>
          <a:p>
            <a:r>
              <a:rPr lang="fr-FR" sz="1200" dirty="0" smtClean="0"/>
              <a:t>   </a:t>
            </a:r>
            <a:r>
              <a:rPr lang="fr-FR" sz="1200" b="1" dirty="0" smtClean="0">
                <a:solidFill>
                  <a:srgbClr val="FF0000"/>
                </a:solidFill>
              </a:rPr>
              <a:t>ET</a:t>
            </a:r>
            <a:r>
              <a:rPr lang="fr-FR" sz="1200" dirty="0" smtClean="0"/>
              <a:t> validée avec le client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</p:txBody>
      </p:sp>
      <p:sp>
        <p:nvSpPr>
          <p:cNvPr id="44" name="TextBox 5"/>
          <p:cNvSpPr txBox="1"/>
          <p:nvPr/>
        </p:nvSpPr>
        <p:spPr>
          <a:xfrm>
            <a:off x="4685026" y="1855857"/>
            <a:ext cx="24482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INSTALLATION</a:t>
            </a:r>
            <a:endParaRPr lang="en-US" sz="1200" b="1" dirty="0"/>
          </a:p>
        </p:txBody>
      </p:sp>
      <p:sp>
        <p:nvSpPr>
          <p:cNvPr id="46" name="TextBox 5"/>
          <p:cNvSpPr txBox="1"/>
          <p:nvPr/>
        </p:nvSpPr>
        <p:spPr>
          <a:xfrm>
            <a:off x="5292080" y="1124744"/>
            <a:ext cx="252028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CONTRAT  - FACTURATION</a:t>
            </a:r>
            <a:endParaRPr lang="en-US" sz="1200" b="1" dirty="0"/>
          </a:p>
        </p:txBody>
      </p:sp>
      <p:sp>
        <p:nvSpPr>
          <p:cNvPr id="48" name="TextBox 8"/>
          <p:cNvSpPr txBox="1"/>
          <p:nvPr/>
        </p:nvSpPr>
        <p:spPr>
          <a:xfrm>
            <a:off x="1187624" y="387208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3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0" name="TextBox 8"/>
          <p:cNvSpPr txBox="1"/>
          <p:nvPr/>
        </p:nvSpPr>
        <p:spPr>
          <a:xfrm>
            <a:off x="5220072" y="1495817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Statut installation effectué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</p:txBody>
      </p:sp>
      <p:sp>
        <p:nvSpPr>
          <p:cNvPr id="51" name="TextBox 8"/>
          <p:cNvSpPr txBox="1"/>
          <p:nvPr/>
        </p:nvSpPr>
        <p:spPr>
          <a:xfrm>
            <a:off x="5436096" y="62068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Date de mise en service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</a:p>
          <a:p>
            <a:pPr>
              <a:buFontTx/>
              <a:buChar char="-"/>
            </a:pP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200" dirty="0" smtClean="0"/>
              <a:t>Facturation / BL / Ticket émis dans le dossier clôturés</a:t>
            </a:r>
          </a:p>
        </p:txBody>
      </p:sp>
      <p:sp>
        <p:nvSpPr>
          <p:cNvPr id="54" name="Flèche en arc 40"/>
          <p:cNvSpPr/>
          <p:nvPr/>
        </p:nvSpPr>
        <p:spPr>
          <a:xfrm rot="19458280">
            <a:off x="4491273" y="1268074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5" name="Flèche en arc 40"/>
          <p:cNvSpPr/>
          <p:nvPr/>
        </p:nvSpPr>
        <p:spPr>
          <a:xfrm rot="19458280">
            <a:off x="5139344" y="432386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6" name="TextBox 8"/>
          <p:cNvSpPr txBox="1"/>
          <p:nvPr/>
        </p:nvSpPr>
        <p:spPr>
          <a:xfrm>
            <a:off x="4499992" y="692696"/>
            <a:ext cx="7920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45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2339752" y="3966155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COMMANDE/LIVRAISON au statut Commande effectuée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Case à cocher Statut Identification du matériel finalisé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DEMARCHE)</a:t>
            </a:r>
            <a:endParaRPr lang="fr-FR" sz="1200" dirty="0" smtClean="0"/>
          </a:p>
          <a:p>
            <a:pPr>
              <a:buFontTx/>
              <a:buChar char="-"/>
            </a:pPr>
            <a:r>
              <a:rPr lang="fr-FR" sz="1200" dirty="0" smtClean="0"/>
              <a:t> Client identifié en compta &amp; Administratif terminé </a:t>
            </a:r>
            <a:r>
              <a:rPr lang="fr-FR" sz="1200" dirty="0" smtClean="0">
                <a:solidFill>
                  <a:schemeClr val="bg1">
                    <a:lumMod val="50000"/>
                  </a:schemeClr>
                </a:solidFill>
              </a:rPr>
              <a:t>(Onglet CHECKLIST)</a:t>
            </a:r>
            <a:endParaRPr lang="fr-FR" sz="1200" dirty="0" smtClean="0"/>
          </a:p>
        </p:txBody>
      </p:sp>
      <p:sp>
        <p:nvSpPr>
          <p:cNvPr id="59" name="TextBox 5"/>
          <p:cNvSpPr txBox="1"/>
          <p:nvPr/>
        </p:nvSpPr>
        <p:spPr>
          <a:xfrm>
            <a:off x="2555776" y="3645024"/>
            <a:ext cx="31683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RECEPT MARCHANDISE - LOGISTIQUE</a:t>
            </a:r>
            <a:endParaRPr lang="en-US" sz="1200" b="1" dirty="0"/>
          </a:p>
        </p:txBody>
      </p:sp>
      <p:sp>
        <p:nvSpPr>
          <p:cNvPr id="63" name="TextBox 8"/>
          <p:cNvSpPr txBox="1"/>
          <p:nvPr/>
        </p:nvSpPr>
        <p:spPr>
          <a:xfrm>
            <a:off x="5765146" y="364502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415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4" name="Flèche en arc 40"/>
          <p:cNvSpPr/>
          <p:nvPr/>
        </p:nvSpPr>
        <p:spPr>
          <a:xfrm rot="19458280">
            <a:off x="2619063" y="3035706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Flèche en arc 40"/>
          <p:cNvSpPr/>
          <p:nvPr/>
        </p:nvSpPr>
        <p:spPr>
          <a:xfrm rot="19458280">
            <a:off x="3456676" y="2232585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7" name="TextBox 8"/>
          <p:cNvSpPr txBox="1"/>
          <p:nvPr/>
        </p:nvSpPr>
        <p:spPr>
          <a:xfrm>
            <a:off x="1331640" y="1916832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livraison client prévisionnelle atteinte (Warning) ou dépassée (Alerte)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 10 jours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2" name="TextBox 8"/>
          <p:cNvSpPr txBox="1"/>
          <p:nvPr/>
        </p:nvSpPr>
        <p:spPr>
          <a:xfrm>
            <a:off x="7308304" y="292494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73" name="TextBox 8"/>
          <p:cNvSpPr txBox="1"/>
          <p:nvPr/>
        </p:nvSpPr>
        <p:spPr>
          <a:xfrm>
            <a:off x="7205306" y="184482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425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74" name="TextBox 8"/>
          <p:cNvSpPr txBox="1"/>
          <p:nvPr/>
        </p:nvSpPr>
        <p:spPr>
          <a:xfrm>
            <a:off x="7884368" y="1124744"/>
            <a:ext cx="39103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430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60" name="TextBox 8"/>
          <p:cNvSpPr txBox="1"/>
          <p:nvPr/>
        </p:nvSpPr>
        <p:spPr>
          <a:xfrm>
            <a:off x="2339752" y="1198493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installation prévisionnelle atteinte (Warning) ou dépassée (Alerte)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" name="TextBox 8"/>
          <p:cNvSpPr txBox="1"/>
          <p:nvPr/>
        </p:nvSpPr>
        <p:spPr>
          <a:xfrm>
            <a:off x="7522804" y="3501008"/>
            <a:ext cx="1585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800" dirty="0" smtClean="0">
                <a:solidFill>
                  <a:srgbClr val="002060"/>
                </a:solidFill>
                <a:sym typeface="Wingdings"/>
              </a:rPr>
              <a:t></a:t>
            </a:r>
            <a:r>
              <a:rPr lang="fr-FR" sz="800" dirty="0" smtClean="0">
                <a:solidFill>
                  <a:srgbClr val="002060"/>
                </a:solidFill>
              </a:rPr>
              <a:t>Le </a:t>
            </a:r>
            <a:r>
              <a:rPr lang="fr-FR" sz="800" dirty="0" err="1" smtClean="0">
                <a:solidFill>
                  <a:srgbClr val="002060"/>
                </a:solidFill>
              </a:rPr>
              <a:t>workflow</a:t>
            </a:r>
            <a:r>
              <a:rPr lang="fr-FR" sz="800" dirty="0" smtClean="0">
                <a:solidFill>
                  <a:srgbClr val="002060"/>
                </a:solidFill>
              </a:rPr>
              <a:t> ne bloque pas si le matériel soumis au stock n’est pas disponible. La personne en charge du dossier a toujours la possibilité de visualiser le niveau de stock via l’onglet matériel. Il peut donc valider le passage à l’étape suivante sans blocage. Par contre, le blocage, si le stock n’est pas disponible interviendra au niveau du traitement du BL.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04056" y="2782669"/>
            <a:ext cx="2339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réception prévisionnelle atteinte (Warning) ou dépassée (Alerte)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10 jours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LIENS INTER MODULE PROPOSES</a:t>
            </a:r>
          </a:p>
        </p:txBody>
      </p:sp>
      <p:sp>
        <p:nvSpPr>
          <p:cNvPr id="40" name="TextBox 5"/>
          <p:cNvSpPr txBox="1"/>
          <p:nvPr/>
        </p:nvSpPr>
        <p:spPr>
          <a:xfrm>
            <a:off x="192035" y="4302429"/>
            <a:ext cx="856895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FINANCIER</a:t>
            </a:r>
            <a:endParaRPr lang="en-US" sz="1200" b="1" dirty="0"/>
          </a:p>
        </p:txBody>
      </p:sp>
      <p:sp>
        <p:nvSpPr>
          <p:cNvPr id="41" name="TextBox 8"/>
          <p:cNvSpPr txBox="1"/>
          <p:nvPr/>
        </p:nvSpPr>
        <p:spPr>
          <a:xfrm>
            <a:off x="4656531" y="120608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cadeau » sélectionnée</a:t>
            </a:r>
            <a:r>
              <a:rPr lang="fr-FR" sz="1200" dirty="0" smtClean="0"/>
              <a:t> »,  vous avez la possibilité de créer un BL rattaché au dossier via l’icône </a:t>
            </a:r>
          </a:p>
        </p:txBody>
      </p:sp>
      <p:pic>
        <p:nvPicPr>
          <p:cNvPr id="42" name="Image 41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76611" y="1638133"/>
            <a:ext cx="457264" cy="457264"/>
          </a:xfrm>
          <a:prstGeom prst="rect">
            <a:avLst/>
          </a:prstGeom>
        </p:spPr>
      </p:pic>
      <p:pic>
        <p:nvPicPr>
          <p:cNvPr id="54" name="Image 53" descr="stock-market_48x4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3466" y="3222309"/>
            <a:ext cx="457264" cy="457264"/>
          </a:xfrm>
          <a:prstGeom prst="rect">
            <a:avLst/>
          </a:prstGeom>
        </p:spPr>
      </p:pic>
      <p:sp>
        <p:nvSpPr>
          <p:cNvPr id="55" name="TextBox 8"/>
          <p:cNvSpPr txBox="1"/>
          <p:nvPr/>
        </p:nvSpPr>
        <p:spPr>
          <a:xfrm>
            <a:off x="82458" y="2790261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</a:t>
            </a:r>
            <a:r>
              <a:rPr lang="fr-FR" sz="1200" b="1" dirty="0" smtClean="0"/>
              <a:t> Date d'installation validée avec le client</a:t>
            </a:r>
            <a:r>
              <a:rPr lang="fr-FR" sz="1200" dirty="0" smtClean="0"/>
              <a:t> » sélectionnée,  vous avez la possibilité de créer un TICKET d’installation rattaché au dossier via l’icône </a:t>
            </a:r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0746" y="1710141"/>
            <a:ext cx="246079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78802" y="3294317"/>
            <a:ext cx="2053793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TextBox 8"/>
          <p:cNvSpPr txBox="1"/>
          <p:nvPr/>
        </p:nvSpPr>
        <p:spPr>
          <a:xfrm>
            <a:off x="120027" y="1206085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BL de livraison rattaché au dossier via l’icône </a:t>
            </a:r>
          </a:p>
        </p:txBody>
      </p:sp>
      <p:pic>
        <p:nvPicPr>
          <p:cNvPr id="60" name="Image 59" descr="document_48x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34425" y="1663349"/>
            <a:ext cx="457264" cy="457264"/>
          </a:xfrm>
          <a:prstGeom prst="rect">
            <a:avLst/>
          </a:prstGeom>
        </p:spPr>
      </p:pic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6251" y="1854157"/>
            <a:ext cx="2304256" cy="63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TextBox 5"/>
          <p:cNvSpPr txBox="1"/>
          <p:nvPr/>
        </p:nvSpPr>
        <p:spPr>
          <a:xfrm>
            <a:off x="192035" y="702029"/>
            <a:ext cx="849694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DEMARCHE</a:t>
            </a:r>
            <a:endParaRPr lang="en-US" sz="1200" b="1" dirty="0"/>
          </a:p>
        </p:txBody>
      </p:sp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8099" y="5617239"/>
            <a:ext cx="2435293" cy="53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TextBox 8"/>
          <p:cNvSpPr txBox="1"/>
          <p:nvPr/>
        </p:nvSpPr>
        <p:spPr>
          <a:xfrm>
            <a:off x="480067" y="4662469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case à cocher «  </a:t>
            </a:r>
            <a:r>
              <a:rPr lang="fr-FR" sz="1200" b="1" dirty="0" smtClean="0"/>
              <a:t>Identification matériel</a:t>
            </a:r>
            <a:r>
              <a:rPr lang="fr-FR" sz="1200" dirty="0" smtClean="0"/>
              <a:t>»,  vous avez la possibilité de créer un DEVIS / PROFORMAT / FACTURE rattachés au dossier via l’icône </a:t>
            </a:r>
          </a:p>
        </p:txBody>
      </p:sp>
      <p:pic>
        <p:nvPicPr>
          <p:cNvPr id="65" name="Image 64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27552" y="5149714"/>
            <a:ext cx="304843" cy="304843"/>
          </a:xfrm>
          <a:prstGeom prst="rect">
            <a:avLst/>
          </a:prstGeom>
        </p:spPr>
      </p:pic>
      <p:sp>
        <p:nvSpPr>
          <p:cNvPr id="66" name="TextBox 8"/>
          <p:cNvSpPr txBox="1"/>
          <p:nvPr/>
        </p:nvSpPr>
        <p:spPr>
          <a:xfrm>
            <a:off x="5143644" y="4662469"/>
            <a:ext cx="3528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200" dirty="0" smtClean="0"/>
              <a:t>Si c’est un </a:t>
            </a:r>
            <a:r>
              <a:rPr lang="fr-FR" sz="1200" b="1" dirty="0" smtClean="0"/>
              <a:t>paiement financé </a:t>
            </a:r>
            <a:r>
              <a:rPr lang="fr-FR" sz="1200" dirty="0" smtClean="0"/>
              <a:t>(case à cocher « paiement comptant » non coché,  vous avez la possibilité de créer une facture rattachée au dossier pour l’organisme financier via l’icône </a:t>
            </a:r>
          </a:p>
        </p:txBody>
      </p:sp>
      <p:pic>
        <p:nvPicPr>
          <p:cNvPr id="67" name="Picture 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3644" y="5670581"/>
            <a:ext cx="3833367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Image 69" descr="euro_32x3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519908" y="5310541"/>
            <a:ext cx="304843" cy="304843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5724128" y="3429000"/>
            <a:ext cx="3240360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rgbClr val="C00000"/>
                </a:solidFill>
              </a:rPr>
              <a:t>Si vous annuler une facture, un BL ou un TICKET, l’application vous permettra d’effectuer une nouvelle création si besoin</a:t>
            </a:r>
            <a:endParaRPr lang="fr-FR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455</Words>
  <Application>Microsoft Office PowerPoint</Application>
  <PresentationFormat>Affichage à l'écran (4:3)</PresentationFormat>
  <Paragraphs>61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168</cp:revision>
  <dcterms:created xsi:type="dcterms:W3CDTF">2012-12-19T15:45:09Z</dcterms:created>
  <dcterms:modified xsi:type="dcterms:W3CDTF">2013-11-07T13:35:31Z</dcterms:modified>
</cp:coreProperties>
</file>