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0" r:id="rId6"/>
  </p:sldIdLst>
  <p:sldSz cx="9144000" cy="6858000" type="screen4x3"/>
  <p:notesSz cx="6858000" cy="99456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39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07/11/2013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419811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07/11/2013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743225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07/11/2013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146967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07/11/2013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70434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07/11/2013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840217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07/11/2013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579683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07/11/2013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460455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07/11/2013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071703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07/11/2013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062629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07/11/2013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043967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07/11/2013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90655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BF6A1-3B2E-4A32-AB6C-97A28F225BFA}" type="datetimeFigureOut">
              <a:rPr lang="fr-FR" smtClean="0"/>
              <a:pPr/>
              <a:t>07/11/2013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640849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Flèche courbée vers le bas 68"/>
          <p:cNvSpPr/>
          <p:nvPr/>
        </p:nvSpPr>
        <p:spPr>
          <a:xfrm rot="19599291" flipH="1">
            <a:off x="3248313" y="2224853"/>
            <a:ext cx="1996266" cy="1144962"/>
          </a:xfrm>
          <a:prstGeom prst="curvedDown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1" name="Flèche droite 60"/>
          <p:cNvSpPr/>
          <p:nvPr/>
        </p:nvSpPr>
        <p:spPr>
          <a:xfrm rot="19191367">
            <a:off x="501399" y="2984829"/>
            <a:ext cx="8364523" cy="1597690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TextBox 5"/>
          <p:cNvSpPr txBox="1"/>
          <p:nvPr/>
        </p:nvSpPr>
        <p:spPr>
          <a:xfrm>
            <a:off x="5580112" y="2132856"/>
            <a:ext cx="2160240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/>
              <a:t>FIN CONTRAT</a:t>
            </a:r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6300192" y="548680"/>
            <a:ext cx="2191230" cy="432048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6300192" y="5661248"/>
            <a:ext cx="2736304" cy="108012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dirty="0"/>
          </a:p>
        </p:txBody>
      </p:sp>
      <p:sp>
        <p:nvSpPr>
          <p:cNvPr id="9" name="TextBox 8"/>
          <p:cNvSpPr txBox="1"/>
          <p:nvPr/>
        </p:nvSpPr>
        <p:spPr>
          <a:xfrm>
            <a:off x="683568" y="5517232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 Date émission / envoi / signature / du contrat </a:t>
            </a:r>
            <a:endParaRPr lang="fr-FR" sz="1200" i="1" dirty="0" smtClean="0"/>
          </a:p>
          <a:p>
            <a:pPr>
              <a:buFontTx/>
              <a:buChar char="-"/>
            </a:pPr>
            <a:r>
              <a:rPr lang="fr-FR" sz="1200" dirty="0" smtClean="0"/>
              <a:t> Date d’effet  et de fin du contrat du contrat ET périodicité</a:t>
            </a:r>
          </a:p>
          <a:p>
            <a:pPr>
              <a:buFontTx/>
              <a:buChar char="-"/>
            </a:pPr>
            <a:r>
              <a:rPr lang="fr-FR" sz="1200" dirty="0" smtClean="0"/>
              <a:t> Matériel(s) rattaché(s) au contrat</a:t>
            </a:r>
          </a:p>
        </p:txBody>
      </p:sp>
      <p:sp>
        <p:nvSpPr>
          <p:cNvPr id="16" name="ZoneTexte 34"/>
          <p:cNvSpPr txBox="1"/>
          <p:nvPr/>
        </p:nvSpPr>
        <p:spPr>
          <a:xfrm>
            <a:off x="6228184" y="5733256"/>
            <a:ext cx="2736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err="1" smtClean="0">
                <a:latin typeface="Impact" pitchFamily="34" charset="0"/>
              </a:rPr>
              <a:t>Workflow</a:t>
            </a:r>
            <a:r>
              <a:rPr lang="fr-FR" sz="1600" dirty="0" smtClean="0">
                <a:latin typeface="Impact" pitchFamily="34" charset="0"/>
              </a:rPr>
              <a:t> de vie d’un CONTRAT</a:t>
            </a:r>
            <a:endParaRPr lang="fr-FR" sz="1600" dirty="0">
              <a:latin typeface="Impact" pitchFamily="34" charset="0"/>
            </a:endParaRPr>
          </a:p>
        </p:txBody>
      </p:sp>
      <p:sp>
        <p:nvSpPr>
          <p:cNvPr id="17" name="TextBox 5"/>
          <p:cNvSpPr txBox="1"/>
          <p:nvPr/>
        </p:nvSpPr>
        <p:spPr>
          <a:xfrm>
            <a:off x="6444208" y="620688"/>
            <a:ext cx="1975206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400" dirty="0" smtClean="0"/>
              <a:t>CONTRAT CLOTURE</a:t>
            </a:r>
            <a:endParaRPr lang="en-US" sz="1400" dirty="0"/>
          </a:p>
        </p:txBody>
      </p:sp>
      <p:sp>
        <p:nvSpPr>
          <p:cNvPr id="18" name="Rectangle 17"/>
          <p:cNvSpPr/>
          <p:nvPr/>
        </p:nvSpPr>
        <p:spPr>
          <a:xfrm>
            <a:off x="3281378" y="188640"/>
            <a:ext cx="2370742" cy="432048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19" name="TextBox 5"/>
          <p:cNvSpPr txBox="1"/>
          <p:nvPr/>
        </p:nvSpPr>
        <p:spPr>
          <a:xfrm>
            <a:off x="3460890" y="260648"/>
            <a:ext cx="2119222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400" dirty="0" smtClean="0"/>
              <a:t>CONTRAT ANNULE</a:t>
            </a:r>
            <a:endParaRPr lang="en-US" sz="1400" dirty="0"/>
          </a:p>
        </p:txBody>
      </p:sp>
      <p:grpSp>
        <p:nvGrpSpPr>
          <p:cNvPr id="64" name="Groupe 63"/>
          <p:cNvGrpSpPr/>
          <p:nvPr/>
        </p:nvGrpSpPr>
        <p:grpSpPr>
          <a:xfrm>
            <a:off x="755576" y="116632"/>
            <a:ext cx="2736304" cy="703585"/>
            <a:chOff x="3779912" y="6109791"/>
            <a:chExt cx="2736304" cy="703585"/>
          </a:xfrm>
        </p:grpSpPr>
        <p:sp>
          <p:nvSpPr>
            <p:cNvPr id="23" name="TextBox 8"/>
            <p:cNvSpPr txBox="1"/>
            <p:nvPr/>
          </p:nvSpPr>
          <p:spPr>
            <a:xfrm>
              <a:off x="3904289" y="6253807"/>
              <a:ext cx="2176605" cy="2715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000" b="1" dirty="0" smtClean="0">
                  <a:solidFill>
                    <a:srgbClr val="00B050"/>
                  </a:solidFill>
                </a:rPr>
                <a:t>OK: Délai non encore atteint</a:t>
              </a:r>
              <a:endParaRPr lang="en-US" sz="1000" b="1" dirty="0">
                <a:solidFill>
                  <a:srgbClr val="00B050"/>
                </a:solidFill>
              </a:endParaRPr>
            </a:p>
          </p:txBody>
        </p:sp>
        <p:sp>
          <p:nvSpPr>
            <p:cNvPr id="24" name="TextBox 8"/>
            <p:cNvSpPr txBox="1"/>
            <p:nvPr/>
          </p:nvSpPr>
          <p:spPr>
            <a:xfrm>
              <a:off x="3904289" y="6397823"/>
              <a:ext cx="2611927" cy="2715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000" b="1" dirty="0" smtClean="0">
                  <a:solidFill>
                    <a:srgbClr val="FFC000"/>
                  </a:solidFill>
                </a:rPr>
                <a:t>WARNING: Dernier jour avant ALERTE</a:t>
              </a:r>
              <a:endParaRPr lang="en-US" sz="1000" b="1" dirty="0">
                <a:solidFill>
                  <a:srgbClr val="FFC000"/>
                </a:solidFill>
              </a:endParaRPr>
            </a:p>
          </p:txBody>
        </p:sp>
        <p:sp>
          <p:nvSpPr>
            <p:cNvPr id="25" name="TextBox 8"/>
            <p:cNvSpPr txBox="1"/>
            <p:nvPr/>
          </p:nvSpPr>
          <p:spPr>
            <a:xfrm>
              <a:off x="3904289" y="6541839"/>
              <a:ext cx="1616907" cy="2715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000" b="1" dirty="0" smtClean="0">
                  <a:solidFill>
                    <a:srgbClr val="FF0000"/>
                  </a:solidFill>
                </a:rPr>
                <a:t>ALERTE: Délai dépassé</a:t>
              </a:r>
              <a:endParaRPr lang="en-US" sz="1000" b="1" dirty="0">
                <a:solidFill>
                  <a:srgbClr val="FF0000"/>
                </a:solidFill>
              </a:endParaRPr>
            </a:p>
          </p:txBody>
        </p:sp>
        <p:sp>
          <p:nvSpPr>
            <p:cNvPr id="26" name="TextBox 8"/>
            <p:cNvSpPr txBox="1"/>
            <p:nvPr/>
          </p:nvSpPr>
          <p:spPr>
            <a:xfrm>
              <a:off x="3779912" y="6109791"/>
              <a:ext cx="2736304" cy="2715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000" b="1" u="sng" dirty="0" smtClean="0"/>
                <a:t>Indicateurs de suivi d’avancement:</a:t>
              </a:r>
              <a:endParaRPr lang="en-US" sz="1000" b="1" u="sng" dirty="0"/>
            </a:p>
          </p:txBody>
        </p:sp>
      </p:grpSp>
      <p:sp>
        <p:nvSpPr>
          <p:cNvPr id="30" name="TextBox 8"/>
          <p:cNvSpPr txBox="1"/>
          <p:nvPr/>
        </p:nvSpPr>
        <p:spPr>
          <a:xfrm>
            <a:off x="8028384" y="6453336"/>
            <a:ext cx="99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08/09/2013</a:t>
            </a:r>
            <a:endParaRPr lang="en-US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1" name="TextBox 8"/>
          <p:cNvSpPr txBox="1"/>
          <p:nvPr/>
        </p:nvSpPr>
        <p:spPr>
          <a:xfrm>
            <a:off x="3347864" y="548680"/>
            <a:ext cx="266429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b="1" i="1" dirty="0">
                <a:solidFill>
                  <a:schemeClr val="bg1">
                    <a:lumMod val="50000"/>
                  </a:schemeClr>
                </a:solidFill>
              </a:rPr>
              <a:t>Sur choix de l’utilisateur, à chaque étape, </a:t>
            </a:r>
            <a:r>
              <a:rPr lang="fr-FR" sz="1100" b="1" i="1" dirty="0" smtClean="0">
                <a:solidFill>
                  <a:schemeClr val="bg1">
                    <a:lumMod val="50000"/>
                  </a:schemeClr>
                </a:solidFill>
              </a:rPr>
              <a:t> passage en </a:t>
            </a:r>
            <a:r>
              <a:rPr lang="fr-FR" sz="1100" b="1" i="1" dirty="0">
                <a:solidFill>
                  <a:schemeClr val="bg1">
                    <a:lumMod val="50000"/>
                  </a:schemeClr>
                </a:solidFill>
              </a:rPr>
              <a:t>statut </a:t>
            </a:r>
            <a:r>
              <a:rPr lang="fr-FR" sz="1100" b="1" i="1" dirty="0" smtClean="0">
                <a:solidFill>
                  <a:schemeClr val="bg1">
                    <a:lumMod val="50000"/>
                  </a:schemeClr>
                </a:solidFill>
              </a:rPr>
              <a:t>ANNULE avec une justification</a:t>
            </a:r>
            <a:endParaRPr lang="en-US" sz="11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3" name="TextBox 8"/>
          <p:cNvSpPr txBox="1"/>
          <p:nvPr/>
        </p:nvSpPr>
        <p:spPr>
          <a:xfrm>
            <a:off x="4788024" y="5157192"/>
            <a:ext cx="50405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1010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6" name="TextBox 8"/>
          <p:cNvSpPr txBox="1"/>
          <p:nvPr/>
        </p:nvSpPr>
        <p:spPr>
          <a:xfrm>
            <a:off x="8491422" y="620688"/>
            <a:ext cx="50405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1095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7" name="TextBox 8"/>
          <p:cNvSpPr txBox="1"/>
          <p:nvPr/>
        </p:nvSpPr>
        <p:spPr>
          <a:xfrm>
            <a:off x="5652120" y="260648"/>
            <a:ext cx="50405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1098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95536" y="6165304"/>
            <a:ext cx="2627784" cy="504056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50" name="TextBox 5"/>
          <p:cNvSpPr txBox="1"/>
          <p:nvPr/>
        </p:nvSpPr>
        <p:spPr>
          <a:xfrm>
            <a:off x="503040" y="6237312"/>
            <a:ext cx="2304256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400" dirty="0" smtClean="0"/>
              <a:t>CREATION CONTRAT</a:t>
            </a:r>
            <a:endParaRPr lang="en-US" sz="1400" dirty="0"/>
          </a:p>
        </p:txBody>
      </p:sp>
      <p:sp>
        <p:nvSpPr>
          <p:cNvPr id="51" name="TextBox 8"/>
          <p:cNvSpPr txBox="1"/>
          <p:nvPr/>
        </p:nvSpPr>
        <p:spPr>
          <a:xfrm>
            <a:off x="3059832" y="6279123"/>
            <a:ext cx="50405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1000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54" name="TextBox 5"/>
          <p:cNvSpPr txBox="1"/>
          <p:nvPr/>
        </p:nvSpPr>
        <p:spPr>
          <a:xfrm>
            <a:off x="1187882" y="5085184"/>
            <a:ext cx="3528392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/>
              <a:t>START FACTURATION</a:t>
            </a:r>
            <a:endParaRPr lang="en-US" sz="1600" dirty="0"/>
          </a:p>
        </p:txBody>
      </p:sp>
      <p:sp>
        <p:nvSpPr>
          <p:cNvPr id="58" name="TextBox 8"/>
          <p:cNvSpPr txBox="1"/>
          <p:nvPr/>
        </p:nvSpPr>
        <p:spPr>
          <a:xfrm>
            <a:off x="5868144" y="1136357"/>
            <a:ext cx="30963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Toutes les factures rattachées au contrat clôturées</a:t>
            </a:r>
          </a:p>
          <a:p>
            <a:pPr>
              <a:buFontTx/>
              <a:buChar char="-"/>
            </a:pPr>
            <a:r>
              <a:rPr lang="fr-FR" sz="1200" dirty="0" smtClean="0"/>
              <a:t> Facture  de solde émise (C’est la dernière facture)</a:t>
            </a:r>
          </a:p>
        </p:txBody>
      </p:sp>
      <p:sp>
        <p:nvSpPr>
          <p:cNvPr id="42" name="ZoneTexte 34"/>
          <p:cNvSpPr txBox="1"/>
          <p:nvPr/>
        </p:nvSpPr>
        <p:spPr>
          <a:xfrm>
            <a:off x="6588224" y="6021288"/>
            <a:ext cx="1935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>
                <a:solidFill>
                  <a:srgbClr val="FF0000"/>
                </a:solidFill>
                <a:latin typeface="Impact" pitchFamily="34" charset="0"/>
              </a:rPr>
              <a:t>STANDARD</a:t>
            </a:r>
          </a:p>
          <a:p>
            <a:pPr algn="ctr"/>
            <a:r>
              <a:rPr lang="fr-FR" sz="1200" dirty="0" smtClean="0">
                <a:solidFill>
                  <a:srgbClr val="FF0000"/>
                </a:solidFill>
                <a:latin typeface="Impact" pitchFamily="34" charset="0"/>
              </a:rPr>
              <a:t>Avec facturation périodique</a:t>
            </a:r>
            <a:endParaRPr lang="fr-FR" sz="1200" dirty="0">
              <a:solidFill>
                <a:srgbClr val="FF0000"/>
              </a:solidFill>
              <a:latin typeface="Impact" pitchFamily="34" charset="0"/>
            </a:endParaRPr>
          </a:p>
        </p:txBody>
      </p:sp>
      <p:sp>
        <p:nvSpPr>
          <p:cNvPr id="48" name="TextBox 8"/>
          <p:cNvSpPr txBox="1"/>
          <p:nvPr/>
        </p:nvSpPr>
        <p:spPr>
          <a:xfrm>
            <a:off x="2483768" y="4581128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Facture émise</a:t>
            </a:r>
            <a:r>
              <a:rPr lang="fr-FR" sz="1200" dirty="0" smtClean="0">
                <a:solidFill>
                  <a:srgbClr val="FF0000"/>
                </a:solidFill>
              </a:rPr>
              <a:t> </a:t>
            </a:r>
            <a:r>
              <a:rPr lang="fr-FR" sz="1100" dirty="0" smtClean="0">
                <a:solidFill>
                  <a:srgbClr val="FF0000"/>
                </a:solidFill>
              </a:rPr>
              <a:t>(C’est la première facture émise avec les ABONNEMENTS avant la première échéance)</a:t>
            </a:r>
          </a:p>
        </p:txBody>
      </p:sp>
      <p:sp>
        <p:nvSpPr>
          <p:cNvPr id="68" name="TextBox 8"/>
          <p:cNvSpPr txBox="1"/>
          <p:nvPr/>
        </p:nvSpPr>
        <p:spPr>
          <a:xfrm>
            <a:off x="5508104" y="2492896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b="1" dirty="0" smtClean="0">
                <a:solidFill>
                  <a:schemeClr val="tx2"/>
                </a:solidFill>
              </a:rPr>
              <a:t>Date fin de contrat atteinte</a:t>
            </a:r>
          </a:p>
          <a:p>
            <a:r>
              <a:rPr lang="fr-FR" sz="1200" b="1" dirty="0" smtClean="0">
                <a:solidFill>
                  <a:schemeClr val="tx2"/>
                </a:solidFill>
              </a:rPr>
              <a:t> </a:t>
            </a:r>
            <a:r>
              <a:rPr lang="fr-FR" sz="1200" b="1" dirty="0" smtClean="0">
                <a:solidFill>
                  <a:srgbClr val="FF0000"/>
                </a:solidFill>
              </a:rPr>
              <a:t>ET</a:t>
            </a:r>
            <a:r>
              <a:rPr lang="fr-FR" sz="1200" b="1" dirty="0" smtClean="0">
                <a:solidFill>
                  <a:schemeClr val="tx2"/>
                </a:solidFill>
              </a:rPr>
              <a:t> pas de tacite reconduction</a:t>
            </a:r>
            <a:endParaRPr lang="en-US" sz="1200" b="1" i="1" dirty="0">
              <a:solidFill>
                <a:schemeClr val="tx2"/>
              </a:solidFill>
            </a:endParaRPr>
          </a:p>
        </p:txBody>
      </p:sp>
      <p:sp>
        <p:nvSpPr>
          <p:cNvPr id="74" name="TextBox 8"/>
          <p:cNvSpPr txBox="1"/>
          <p:nvPr/>
        </p:nvSpPr>
        <p:spPr>
          <a:xfrm>
            <a:off x="7452320" y="3693225"/>
            <a:ext cx="50405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1020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75" name="TextBox 8"/>
          <p:cNvSpPr txBox="1"/>
          <p:nvPr/>
        </p:nvSpPr>
        <p:spPr>
          <a:xfrm>
            <a:off x="7812360" y="2204864"/>
            <a:ext cx="50405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1040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45" name="TextBox 5"/>
          <p:cNvSpPr txBox="1"/>
          <p:nvPr/>
        </p:nvSpPr>
        <p:spPr>
          <a:xfrm>
            <a:off x="3635896" y="3645024"/>
            <a:ext cx="3744416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/>
              <a:t>FACTURATION PERIODIQUE</a:t>
            </a:r>
            <a:endParaRPr lang="en-US" sz="1600" dirty="0"/>
          </a:p>
        </p:txBody>
      </p:sp>
      <p:sp>
        <p:nvSpPr>
          <p:cNvPr id="49" name="TextBox 8"/>
          <p:cNvSpPr txBox="1"/>
          <p:nvPr/>
        </p:nvSpPr>
        <p:spPr>
          <a:xfrm>
            <a:off x="3923928" y="2996952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 Dans le cadre d’un contrat avec relevé de compteur, les relevés doivent être effectuées</a:t>
            </a:r>
          </a:p>
          <a:p>
            <a:pPr>
              <a:buFontTx/>
              <a:buChar char="-"/>
            </a:pPr>
            <a:r>
              <a:rPr lang="fr-FR" sz="1200" dirty="0" smtClean="0"/>
              <a:t>  Facture émise </a:t>
            </a:r>
            <a:r>
              <a:rPr lang="fr-FR" sz="1200" i="1" dirty="0" smtClean="0">
                <a:solidFill>
                  <a:srgbClr val="002060"/>
                </a:solidFill>
              </a:rPr>
              <a:t>(date d’émission = date d’échéance)</a:t>
            </a:r>
          </a:p>
        </p:txBody>
      </p:sp>
      <p:sp>
        <p:nvSpPr>
          <p:cNvPr id="60" name="TextBox 8"/>
          <p:cNvSpPr txBox="1"/>
          <p:nvPr/>
        </p:nvSpPr>
        <p:spPr>
          <a:xfrm>
            <a:off x="3707904" y="1484784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b="1" dirty="0" smtClean="0">
                <a:solidFill>
                  <a:schemeClr val="tx2"/>
                </a:solidFill>
              </a:rPr>
              <a:t>Date fin de contrat non atteinte</a:t>
            </a:r>
          </a:p>
          <a:p>
            <a:r>
              <a:rPr lang="fr-FR" sz="1200" b="1" dirty="0" smtClean="0">
                <a:solidFill>
                  <a:srgbClr val="FF0000"/>
                </a:solidFill>
              </a:rPr>
              <a:t>OU</a:t>
            </a:r>
            <a:r>
              <a:rPr lang="fr-FR" sz="1200" b="1" dirty="0" smtClean="0">
                <a:solidFill>
                  <a:schemeClr val="tx2"/>
                </a:solidFill>
              </a:rPr>
              <a:t> Tacite reconduction</a:t>
            </a:r>
            <a:endParaRPr lang="en-US" sz="1200" b="1" dirty="0">
              <a:solidFill>
                <a:schemeClr val="tx2"/>
              </a:solidFill>
            </a:endParaRPr>
          </a:p>
        </p:txBody>
      </p:sp>
      <p:sp>
        <p:nvSpPr>
          <p:cNvPr id="76" name="TextBox 8"/>
          <p:cNvSpPr txBox="1"/>
          <p:nvPr/>
        </p:nvSpPr>
        <p:spPr>
          <a:xfrm>
            <a:off x="611560" y="766445"/>
            <a:ext cx="27363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/>
              <a:buChar char="$"/>
            </a:pPr>
            <a:r>
              <a:rPr lang="fr-FR" sz="1000" dirty="0" smtClean="0">
                <a:solidFill>
                  <a:srgbClr val="0070C0"/>
                </a:solidFill>
              </a:rPr>
              <a:t> En fin de contrat (clôturé ou annuler), les matériels  SOUS CONTRAT prennent l’état suivant: EN SERVICE HORS CONTRAT</a:t>
            </a:r>
          </a:p>
        </p:txBody>
      </p:sp>
      <p:sp>
        <p:nvSpPr>
          <p:cNvPr id="66" name="Flèche en arc 40"/>
          <p:cNvSpPr/>
          <p:nvPr/>
        </p:nvSpPr>
        <p:spPr>
          <a:xfrm rot="18020861" flipV="1">
            <a:off x="4747272" y="5514135"/>
            <a:ext cx="777561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6" name="Flèche en arc 40"/>
          <p:cNvSpPr/>
          <p:nvPr/>
        </p:nvSpPr>
        <p:spPr>
          <a:xfrm rot="18020861" flipV="1">
            <a:off x="5530381" y="4218238"/>
            <a:ext cx="735531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2" name="TextBox 8"/>
          <p:cNvSpPr txBox="1"/>
          <p:nvPr/>
        </p:nvSpPr>
        <p:spPr>
          <a:xfrm>
            <a:off x="5652120" y="4870901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</a:rPr>
              <a:t>Date effet contrat atteinte (Warning) ou dépassée (Alerte)</a:t>
            </a:r>
            <a:endParaRPr lang="en-US" sz="12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73" name="Connecteur droit avec flèche 72"/>
          <p:cNvCxnSpPr/>
          <p:nvPr/>
        </p:nvCxnSpPr>
        <p:spPr>
          <a:xfrm flipH="1" flipV="1">
            <a:off x="2339752" y="1700808"/>
            <a:ext cx="3024336" cy="1296144"/>
          </a:xfrm>
          <a:prstGeom prst="straightConnector1">
            <a:avLst/>
          </a:prstGeom>
          <a:ln w="19050">
            <a:solidFill>
              <a:srgbClr val="0070C0"/>
            </a:solidFill>
            <a:prstDash val="dash"/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"/>
          <p:cNvSpPr txBox="1"/>
          <p:nvPr/>
        </p:nvSpPr>
        <p:spPr>
          <a:xfrm>
            <a:off x="0" y="1556792"/>
            <a:ext cx="34198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000" dirty="0" smtClean="0">
                <a:solidFill>
                  <a:srgbClr val="0070C0"/>
                </a:solidFill>
              </a:rPr>
              <a:t> </a:t>
            </a:r>
            <a:r>
              <a:rPr lang="fr-FR" sz="1000" b="1" dirty="0" smtClean="0">
                <a:solidFill>
                  <a:srgbClr val="0070C0"/>
                </a:solidFill>
              </a:rPr>
              <a:t>Calcul de la prochaine échéance</a:t>
            </a:r>
          </a:p>
          <a:p>
            <a:pPr>
              <a:buFontTx/>
              <a:buChar char="-"/>
            </a:pPr>
            <a:r>
              <a:rPr lang="fr-FR" sz="1000" dirty="0" smtClean="0">
                <a:solidFill>
                  <a:srgbClr val="0070C0"/>
                </a:solidFill>
              </a:rPr>
              <a:t> </a:t>
            </a:r>
            <a:r>
              <a:rPr lang="fr-FR" sz="1000" b="1" dirty="0" smtClean="0">
                <a:solidFill>
                  <a:srgbClr val="0070C0"/>
                </a:solidFill>
              </a:rPr>
              <a:t>SI</a:t>
            </a:r>
            <a:r>
              <a:rPr lang="fr-FR" sz="1000" dirty="0" smtClean="0">
                <a:solidFill>
                  <a:srgbClr val="0070C0"/>
                </a:solidFill>
              </a:rPr>
              <a:t> la prochaine échéance </a:t>
            </a:r>
            <a:r>
              <a:rPr lang="fr-FR" sz="1000" b="1" dirty="0" smtClean="0">
                <a:solidFill>
                  <a:srgbClr val="FF0000"/>
                </a:solidFill>
              </a:rPr>
              <a:t>&gt;</a:t>
            </a:r>
            <a:r>
              <a:rPr lang="fr-FR" sz="1000" dirty="0" smtClean="0">
                <a:solidFill>
                  <a:srgbClr val="0070C0"/>
                </a:solidFill>
              </a:rPr>
              <a:t> date de fin,</a:t>
            </a:r>
          </a:p>
          <a:p>
            <a:r>
              <a:rPr lang="fr-FR" sz="1000" b="1" dirty="0" smtClean="0">
                <a:solidFill>
                  <a:srgbClr val="0070C0"/>
                </a:solidFill>
              </a:rPr>
              <a:t>ALORS</a:t>
            </a:r>
          </a:p>
          <a:p>
            <a:r>
              <a:rPr lang="fr-FR" sz="1000" b="1" dirty="0" smtClean="0">
                <a:solidFill>
                  <a:srgbClr val="0070C0"/>
                </a:solidFill>
              </a:rPr>
              <a:t>  </a:t>
            </a:r>
            <a:r>
              <a:rPr lang="fr-FR" sz="1000" dirty="0" smtClean="0">
                <a:solidFill>
                  <a:srgbClr val="0070C0"/>
                </a:solidFill>
              </a:rPr>
              <a:t>  - </a:t>
            </a:r>
            <a:r>
              <a:rPr lang="fr-FR" sz="1000" b="1" dirty="0" smtClean="0">
                <a:solidFill>
                  <a:srgbClr val="0070C0"/>
                </a:solidFill>
              </a:rPr>
              <a:t>SI</a:t>
            </a:r>
            <a:r>
              <a:rPr lang="fr-FR" sz="1000" dirty="0" smtClean="0">
                <a:solidFill>
                  <a:srgbClr val="0070C0"/>
                </a:solidFill>
              </a:rPr>
              <a:t>  </a:t>
            </a:r>
            <a:r>
              <a:rPr lang="fr-FR" sz="1000" b="1" dirty="0" smtClean="0">
                <a:solidFill>
                  <a:srgbClr val="FF0000"/>
                </a:solidFill>
              </a:rPr>
              <a:t>PAS DE </a:t>
            </a:r>
            <a:r>
              <a:rPr lang="fr-FR" sz="1000" dirty="0" smtClean="0">
                <a:solidFill>
                  <a:srgbClr val="0070C0"/>
                </a:solidFill>
              </a:rPr>
              <a:t>TACITE RECONDUCTION</a:t>
            </a:r>
          </a:p>
          <a:p>
            <a:pPr lvl="1"/>
            <a:r>
              <a:rPr lang="fr-FR" sz="1000" dirty="0" smtClean="0">
                <a:solidFill>
                  <a:srgbClr val="0070C0"/>
                </a:solidFill>
              </a:rPr>
              <a:t> passage à l’étape suivante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</a:t>
            </a:r>
          </a:p>
          <a:p>
            <a:pPr lvl="1">
              <a:buFontTx/>
              <a:buChar char="-"/>
            </a:pP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Si c’est un CONTRAT avec relevé de compteur, création des lignes de saisie de relevé des compteurs pour le solde</a:t>
            </a:r>
            <a:endParaRPr lang="en-US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FR" sz="1000" b="1" dirty="0" smtClean="0">
                <a:solidFill>
                  <a:srgbClr val="0070C0"/>
                </a:solidFill>
              </a:rPr>
              <a:t>   - SI</a:t>
            </a:r>
            <a:r>
              <a:rPr lang="fr-FR" sz="1000" dirty="0" smtClean="0">
                <a:solidFill>
                  <a:srgbClr val="0070C0"/>
                </a:solidFill>
              </a:rPr>
              <a:t>  TACITE RECONDUCTION</a:t>
            </a:r>
          </a:p>
          <a:p>
            <a:r>
              <a:rPr lang="fr-FR" sz="1000" dirty="0" smtClean="0">
                <a:solidFill>
                  <a:srgbClr val="0070C0"/>
                </a:solidFill>
              </a:rPr>
              <a:t>         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Ajout de 12 mois pour la date de fin de contrat</a:t>
            </a:r>
          </a:p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    Retour d’étape </a:t>
            </a:r>
          </a:p>
          <a:p>
            <a:r>
              <a:rPr lang="fr-FR" sz="1000" b="1" dirty="0" smtClean="0">
                <a:solidFill>
                  <a:srgbClr val="0070C0"/>
                </a:solidFill>
              </a:rPr>
              <a:t>SINON</a:t>
            </a:r>
            <a:r>
              <a:rPr lang="fr-FR" sz="1000" dirty="0" smtClean="0">
                <a:solidFill>
                  <a:srgbClr val="0070C0"/>
                </a:solidFill>
              </a:rPr>
              <a:t> retour d’étape</a:t>
            </a:r>
          </a:p>
          <a:p>
            <a:r>
              <a:rPr lang="fr-FR" sz="1000" b="1" dirty="0" smtClean="0">
                <a:solidFill>
                  <a:srgbClr val="0070C0"/>
                </a:solidFill>
              </a:rPr>
              <a:t>RETOUR D’ETAPE</a:t>
            </a:r>
            <a:endParaRPr lang="fr-FR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FontTx/>
              <a:buChar char="-"/>
            </a:pP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Si c’est un CONTRAT avec relevé de compteur, création des lignes de saisie de relevé des compteurs pour la prochaine échéance </a:t>
            </a:r>
          </a:p>
          <a:p>
            <a:pPr>
              <a:buFontTx/>
              <a:buChar char="-"/>
            </a:pP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Si date d’augmentation atteinte, augmentation des tarifications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7" name="TextBox 8"/>
          <p:cNvSpPr txBox="1"/>
          <p:nvPr/>
        </p:nvSpPr>
        <p:spPr>
          <a:xfrm rot="18963366">
            <a:off x="3168317" y="2326201"/>
            <a:ext cx="864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i="1" dirty="0" smtClean="0">
                <a:solidFill>
                  <a:srgbClr val="0070C0"/>
                </a:solidFill>
              </a:rPr>
              <a:t>Déclencheur</a:t>
            </a:r>
            <a:endParaRPr lang="en-US" sz="1000" i="1" dirty="0">
              <a:solidFill>
                <a:srgbClr val="0070C0"/>
              </a:solidFill>
            </a:endParaRPr>
          </a:p>
        </p:txBody>
      </p:sp>
      <p:sp>
        <p:nvSpPr>
          <p:cNvPr id="91" name="Flèche en arc 40"/>
          <p:cNvSpPr/>
          <p:nvPr/>
        </p:nvSpPr>
        <p:spPr>
          <a:xfrm rot="17460980" flipV="1">
            <a:off x="7366177" y="2736486"/>
            <a:ext cx="751313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2" name="TextBox 8"/>
          <p:cNvSpPr txBox="1"/>
          <p:nvPr/>
        </p:nvSpPr>
        <p:spPr>
          <a:xfrm>
            <a:off x="7990856" y="2564904"/>
            <a:ext cx="11531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</a:rPr>
              <a:t>Date prochaine échéance atteinte (Warning) ou dépassée (Alerte)</a:t>
            </a:r>
            <a:endParaRPr lang="en-US" sz="12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89" name="Groupe 88"/>
          <p:cNvGrpSpPr/>
          <p:nvPr/>
        </p:nvGrpSpPr>
        <p:grpSpPr>
          <a:xfrm>
            <a:off x="3635896" y="3621217"/>
            <a:ext cx="288032" cy="288033"/>
            <a:chOff x="2051721" y="2636912"/>
            <a:chExt cx="288032" cy="288033"/>
          </a:xfrm>
        </p:grpSpPr>
        <p:pic>
          <p:nvPicPr>
            <p:cNvPr id="90" name="Image 89" descr="bt_rewind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051721" y="2636913"/>
              <a:ext cx="288032" cy="288032"/>
            </a:xfrm>
            <a:prstGeom prst="rect">
              <a:avLst/>
            </a:prstGeom>
          </p:spPr>
        </p:pic>
        <p:cxnSp>
          <p:nvCxnSpPr>
            <p:cNvPr id="93" name="Connecteur droit 92"/>
            <p:cNvCxnSpPr/>
            <p:nvPr/>
          </p:nvCxnSpPr>
          <p:spPr>
            <a:xfrm flipV="1">
              <a:off x="2123728" y="2636912"/>
              <a:ext cx="216024" cy="288032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4" name="Groupe 93"/>
          <p:cNvGrpSpPr/>
          <p:nvPr/>
        </p:nvGrpSpPr>
        <p:grpSpPr>
          <a:xfrm>
            <a:off x="1187624" y="5085184"/>
            <a:ext cx="288032" cy="288033"/>
            <a:chOff x="2051721" y="2636912"/>
            <a:chExt cx="288032" cy="288033"/>
          </a:xfrm>
        </p:grpSpPr>
        <p:pic>
          <p:nvPicPr>
            <p:cNvPr id="95" name="Image 94" descr="bt_rewind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051721" y="2636913"/>
              <a:ext cx="288032" cy="288032"/>
            </a:xfrm>
            <a:prstGeom prst="rect">
              <a:avLst/>
            </a:prstGeom>
          </p:spPr>
        </p:pic>
        <p:cxnSp>
          <p:nvCxnSpPr>
            <p:cNvPr id="96" name="Connecteur droit 95"/>
            <p:cNvCxnSpPr/>
            <p:nvPr/>
          </p:nvCxnSpPr>
          <p:spPr>
            <a:xfrm flipV="1">
              <a:off x="2123728" y="2636912"/>
              <a:ext cx="216024" cy="288032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8" name="Flèche en arc 40"/>
          <p:cNvSpPr/>
          <p:nvPr/>
        </p:nvSpPr>
        <p:spPr>
          <a:xfrm rot="17094900" flipV="1">
            <a:off x="8225280" y="1217052"/>
            <a:ext cx="766883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9" name="TextBox 8"/>
          <p:cNvSpPr txBox="1"/>
          <p:nvPr/>
        </p:nvSpPr>
        <p:spPr>
          <a:xfrm>
            <a:off x="8388424" y="1855857"/>
            <a:ext cx="7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45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jours</a:t>
            </a:r>
            <a:endParaRPr lang="en-US" sz="12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106" name="Connecteur droit avec flèche 105"/>
          <p:cNvCxnSpPr/>
          <p:nvPr/>
        </p:nvCxnSpPr>
        <p:spPr>
          <a:xfrm flipH="1">
            <a:off x="2195736" y="4509120"/>
            <a:ext cx="1512168" cy="0"/>
          </a:xfrm>
          <a:prstGeom prst="straightConnector1">
            <a:avLst/>
          </a:prstGeom>
          <a:ln w="19050">
            <a:solidFill>
              <a:srgbClr val="0070C0"/>
            </a:solidFill>
            <a:prstDash val="dash"/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8"/>
          <p:cNvSpPr txBox="1"/>
          <p:nvPr/>
        </p:nvSpPr>
        <p:spPr>
          <a:xfrm rot="18963366">
            <a:off x="2304219" y="4270417"/>
            <a:ext cx="864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i="1" dirty="0" smtClean="0">
                <a:solidFill>
                  <a:srgbClr val="0070C0"/>
                </a:solidFill>
              </a:rPr>
              <a:t>Déclencheur</a:t>
            </a:r>
            <a:endParaRPr lang="en-US" sz="1000" i="1" dirty="0">
              <a:solidFill>
                <a:srgbClr val="0070C0"/>
              </a:solidFill>
            </a:endParaRPr>
          </a:p>
        </p:txBody>
      </p:sp>
      <p:sp>
        <p:nvSpPr>
          <p:cNvPr id="113" name="TextBox 8"/>
          <p:cNvSpPr txBox="1"/>
          <p:nvPr/>
        </p:nvSpPr>
        <p:spPr>
          <a:xfrm>
            <a:off x="7236296" y="4149080"/>
            <a:ext cx="1907704" cy="110799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i="1" dirty="0" smtClean="0">
                <a:solidFill>
                  <a:srgbClr val="002060"/>
                </a:solidFill>
                <a:sym typeface="Wingdings"/>
              </a:rPr>
              <a:t> </a:t>
            </a:r>
            <a:r>
              <a:rPr lang="en-US" sz="1100" i="1" dirty="0" err="1" smtClean="0">
                <a:solidFill>
                  <a:srgbClr val="002060"/>
                </a:solidFill>
              </a:rPr>
              <a:t>Lorsque</a:t>
            </a:r>
            <a:r>
              <a:rPr lang="en-US" sz="1100" i="1" dirty="0" smtClean="0">
                <a:solidFill>
                  <a:srgbClr val="002060"/>
                </a:solidFill>
              </a:rPr>
              <a:t> la </a:t>
            </a:r>
            <a:r>
              <a:rPr lang="en-US" sz="1100" i="1" dirty="0" err="1" smtClean="0">
                <a:solidFill>
                  <a:srgbClr val="002060"/>
                </a:solidFill>
              </a:rPr>
              <a:t>période</a:t>
            </a:r>
            <a:r>
              <a:rPr lang="en-US" sz="1100" i="1" dirty="0" smtClean="0">
                <a:solidFill>
                  <a:srgbClr val="002060"/>
                </a:solidFill>
              </a:rPr>
              <a:t> de </a:t>
            </a:r>
            <a:r>
              <a:rPr lang="en-US" sz="1100" i="1" dirty="0" err="1" smtClean="0">
                <a:solidFill>
                  <a:srgbClr val="002060"/>
                </a:solidFill>
              </a:rPr>
              <a:t>facturation</a:t>
            </a:r>
            <a:r>
              <a:rPr lang="en-US" sz="1100" i="1" dirty="0" smtClean="0">
                <a:solidFill>
                  <a:srgbClr val="002060"/>
                </a:solidFill>
              </a:rPr>
              <a:t> </a:t>
            </a:r>
            <a:r>
              <a:rPr lang="en-US" sz="1100" i="1" dirty="0" err="1" smtClean="0">
                <a:solidFill>
                  <a:srgbClr val="002060"/>
                </a:solidFill>
              </a:rPr>
              <a:t>est</a:t>
            </a:r>
            <a:r>
              <a:rPr lang="en-US" sz="1100" i="1" dirty="0" smtClean="0">
                <a:solidFill>
                  <a:srgbClr val="002060"/>
                </a:solidFill>
              </a:rPr>
              <a:t> </a:t>
            </a:r>
            <a:r>
              <a:rPr lang="en-US" sz="1100" i="1" dirty="0" err="1" smtClean="0">
                <a:solidFill>
                  <a:srgbClr val="002060"/>
                </a:solidFill>
              </a:rPr>
              <a:t>modifiée</a:t>
            </a:r>
            <a:r>
              <a:rPr lang="en-US" sz="1100" i="1" dirty="0" smtClean="0">
                <a:solidFill>
                  <a:srgbClr val="002060"/>
                </a:solidFill>
              </a:rPr>
              <a:t> après la première </a:t>
            </a:r>
            <a:r>
              <a:rPr lang="en-US" sz="1100" i="1" dirty="0" err="1" smtClean="0">
                <a:solidFill>
                  <a:srgbClr val="002060"/>
                </a:solidFill>
              </a:rPr>
              <a:t>étape</a:t>
            </a:r>
            <a:r>
              <a:rPr lang="en-US" sz="1100" i="1" dirty="0" smtClean="0">
                <a:solidFill>
                  <a:srgbClr val="002060"/>
                </a:solidFill>
              </a:rPr>
              <a:t> de CREATION, la nouvelle </a:t>
            </a:r>
            <a:r>
              <a:rPr lang="en-US" sz="1100" i="1" dirty="0" err="1" smtClean="0">
                <a:solidFill>
                  <a:srgbClr val="002060"/>
                </a:solidFill>
              </a:rPr>
              <a:t>période</a:t>
            </a:r>
            <a:r>
              <a:rPr lang="en-US" sz="1100" i="1" dirty="0" smtClean="0">
                <a:solidFill>
                  <a:srgbClr val="002060"/>
                </a:solidFill>
              </a:rPr>
              <a:t> ne sera </a:t>
            </a:r>
            <a:r>
              <a:rPr lang="en-US" sz="1100" i="1" dirty="0" err="1" smtClean="0">
                <a:solidFill>
                  <a:srgbClr val="002060"/>
                </a:solidFill>
              </a:rPr>
              <a:t>prise</a:t>
            </a:r>
            <a:r>
              <a:rPr lang="en-US" sz="1100" i="1" dirty="0" smtClean="0">
                <a:solidFill>
                  <a:srgbClr val="002060"/>
                </a:solidFill>
              </a:rPr>
              <a:t> en </a:t>
            </a:r>
            <a:r>
              <a:rPr lang="en-US" sz="1100" i="1" dirty="0" err="1" smtClean="0">
                <a:solidFill>
                  <a:srgbClr val="002060"/>
                </a:solidFill>
              </a:rPr>
              <a:t>compte</a:t>
            </a:r>
            <a:r>
              <a:rPr lang="en-US" sz="1100" i="1" dirty="0" smtClean="0">
                <a:solidFill>
                  <a:srgbClr val="002060"/>
                </a:solidFill>
              </a:rPr>
              <a:t> </a:t>
            </a:r>
            <a:r>
              <a:rPr lang="en-US" sz="1100" i="1" dirty="0" err="1" smtClean="0">
                <a:solidFill>
                  <a:srgbClr val="002060"/>
                </a:solidFill>
              </a:rPr>
              <a:t>qu’au</a:t>
            </a:r>
            <a:r>
              <a:rPr lang="en-US" sz="1100" i="1" dirty="0" smtClean="0">
                <a:solidFill>
                  <a:srgbClr val="002060"/>
                </a:solidFill>
              </a:rPr>
              <a:t> prochain cycle de </a:t>
            </a:r>
            <a:r>
              <a:rPr lang="en-US" sz="1100" i="1" dirty="0" err="1" smtClean="0">
                <a:solidFill>
                  <a:srgbClr val="002060"/>
                </a:solidFill>
              </a:rPr>
              <a:t>facturation</a:t>
            </a:r>
            <a:endParaRPr lang="en-US" sz="1100" i="1" dirty="0">
              <a:solidFill>
                <a:srgbClr val="002060"/>
              </a:solidFill>
            </a:endParaRPr>
          </a:p>
        </p:txBody>
      </p:sp>
      <p:sp>
        <p:nvSpPr>
          <p:cNvPr id="57" name="TextBox 8"/>
          <p:cNvSpPr txBox="1"/>
          <p:nvPr/>
        </p:nvSpPr>
        <p:spPr>
          <a:xfrm>
            <a:off x="179512" y="4387170"/>
            <a:ext cx="21957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000" b="1" dirty="0" smtClean="0">
                <a:solidFill>
                  <a:srgbClr val="0070C0"/>
                </a:solidFill>
              </a:rPr>
              <a:t>Si c’est un CONTRAT avec relevé de compteur</a:t>
            </a:r>
            <a:r>
              <a:rPr lang="fr-FR" sz="1000" b="1" dirty="0" smtClean="0">
                <a:solidFill>
                  <a:schemeClr val="accent5">
                    <a:lumMod val="50000"/>
                  </a:schemeClr>
                </a:solidFill>
              </a:rPr>
              <a:t>,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initialisation des lignes de saisie de relevé des compteurs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72" name="Connecteur droit avec flèche 71"/>
          <p:cNvCxnSpPr/>
          <p:nvPr/>
        </p:nvCxnSpPr>
        <p:spPr>
          <a:xfrm flipH="1">
            <a:off x="2843808" y="1124744"/>
            <a:ext cx="4464496" cy="0"/>
          </a:xfrm>
          <a:prstGeom prst="straightConnector1">
            <a:avLst/>
          </a:prstGeom>
          <a:ln w="19050">
            <a:solidFill>
              <a:srgbClr val="0070C0"/>
            </a:solidFill>
            <a:prstDash val="dash"/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"/>
          <p:cNvSpPr txBox="1"/>
          <p:nvPr/>
        </p:nvSpPr>
        <p:spPr>
          <a:xfrm rot="18963366">
            <a:off x="5328557" y="1030057"/>
            <a:ext cx="864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i="1" dirty="0" smtClean="0">
                <a:solidFill>
                  <a:srgbClr val="0070C0"/>
                </a:solidFill>
              </a:rPr>
              <a:t>Déclencheur</a:t>
            </a:r>
            <a:endParaRPr lang="en-US" sz="1000" i="1" dirty="0">
              <a:solidFill>
                <a:srgbClr val="0070C0"/>
              </a:solidFill>
            </a:endParaRPr>
          </a:p>
        </p:txBody>
      </p:sp>
      <p:sp>
        <p:nvSpPr>
          <p:cNvPr id="65" name="TextBox 8"/>
          <p:cNvSpPr txBox="1"/>
          <p:nvPr/>
        </p:nvSpPr>
        <p:spPr>
          <a:xfrm>
            <a:off x="4139952" y="6167045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</a:rPr>
              <a:t> Date effet contrat atteinte (Warning) ou dépassée (Alerte)</a:t>
            </a:r>
          </a:p>
          <a:p>
            <a:pPr>
              <a:buFont typeface="Arial" pitchFamily="34" charset="0"/>
              <a:buChar char="•"/>
            </a:pPr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</a:rPr>
              <a:t> 10 jours</a:t>
            </a:r>
            <a:endParaRPr lang="en-US" sz="12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70" name="Groupe 69"/>
          <p:cNvGrpSpPr/>
          <p:nvPr/>
        </p:nvGrpSpPr>
        <p:grpSpPr>
          <a:xfrm>
            <a:off x="5580112" y="2132856"/>
            <a:ext cx="288032" cy="288033"/>
            <a:chOff x="2051721" y="2636912"/>
            <a:chExt cx="288032" cy="288033"/>
          </a:xfrm>
        </p:grpSpPr>
        <p:pic>
          <p:nvPicPr>
            <p:cNvPr id="71" name="Image 70" descr="bt_rewind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051721" y="2636913"/>
              <a:ext cx="288032" cy="288032"/>
            </a:xfrm>
            <a:prstGeom prst="rect">
              <a:avLst/>
            </a:prstGeom>
          </p:spPr>
        </p:pic>
        <p:cxnSp>
          <p:nvCxnSpPr>
            <p:cNvPr id="78" name="Connecteur droit 77"/>
            <p:cNvCxnSpPr/>
            <p:nvPr/>
          </p:nvCxnSpPr>
          <p:spPr>
            <a:xfrm flipV="1">
              <a:off x="2123728" y="2636912"/>
              <a:ext cx="216024" cy="288032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="" xmlns:p14="http://schemas.microsoft.com/office/powerpoint/2010/main" val="3477975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4211960" y="72008"/>
            <a:ext cx="4824536" cy="5486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82" name="TextBox 8"/>
          <p:cNvSpPr txBox="1"/>
          <p:nvPr/>
        </p:nvSpPr>
        <p:spPr>
          <a:xfrm>
            <a:off x="4355976" y="188640"/>
            <a:ext cx="4464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LIENS INTER MODULE PROPOSES</a:t>
            </a:r>
          </a:p>
        </p:txBody>
      </p:sp>
      <p:sp>
        <p:nvSpPr>
          <p:cNvPr id="58" name="TextBox 8"/>
          <p:cNvSpPr txBox="1"/>
          <p:nvPr/>
        </p:nvSpPr>
        <p:spPr>
          <a:xfrm>
            <a:off x="120027" y="2708920"/>
            <a:ext cx="352839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b="1" dirty="0" smtClean="0"/>
              <a:t>Etape WORKFLOW </a:t>
            </a:r>
            <a:r>
              <a:rPr lang="fr-FR" sz="1400" b="1" dirty="0" smtClean="0">
                <a:solidFill>
                  <a:srgbClr val="002060"/>
                </a:solidFill>
              </a:rPr>
              <a:t>START FACTURATION</a:t>
            </a:r>
            <a:endParaRPr lang="en-US" sz="1400" b="1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fr-FR" sz="1200" dirty="0" smtClean="0"/>
              <a:t> Affichage de l’icône suivant vous permettant de créer une première facturation *</a:t>
            </a:r>
          </a:p>
        </p:txBody>
      </p:sp>
      <p:sp>
        <p:nvSpPr>
          <p:cNvPr id="62" name="TextBox 5"/>
          <p:cNvSpPr txBox="1"/>
          <p:nvPr/>
        </p:nvSpPr>
        <p:spPr>
          <a:xfrm>
            <a:off x="192035" y="2204864"/>
            <a:ext cx="8496944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ONGLET LISTE FACTURATION</a:t>
            </a:r>
            <a:endParaRPr lang="en-US" sz="1200" b="1" dirty="0"/>
          </a:p>
        </p:txBody>
      </p:sp>
      <p:sp>
        <p:nvSpPr>
          <p:cNvPr id="22" name="TextBox 8"/>
          <p:cNvSpPr txBox="1"/>
          <p:nvPr/>
        </p:nvSpPr>
        <p:spPr>
          <a:xfrm>
            <a:off x="1043608" y="836712"/>
            <a:ext cx="6768752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/>
              <a:buChar char="%"/>
            </a:pPr>
            <a:r>
              <a:rPr lang="fr-FR" sz="1400" b="1" dirty="0" smtClean="0">
                <a:solidFill>
                  <a:srgbClr val="002060"/>
                </a:solidFill>
                <a:sym typeface="Wingdings"/>
              </a:rPr>
              <a:t> Les dates d’émission des factures  sont automatiquement gérées via les dates d’effet, d’échéance et de fin de contrat.</a:t>
            </a:r>
          </a:p>
          <a:p>
            <a:r>
              <a:rPr lang="fr-FR" sz="1400" b="1" dirty="0" smtClean="0">
                <a:solidFill>
                  <a:srgbClr val="002060"/>
                </a:solidFill>
                <a:sym typeface="Wingdings"/>
              </a:rPr>
              <a:t>Ces dates assurent le bon fonctionnement du WORKFLOW. </a:t>
            </a:r>
          </a:p>
          <a:p>
            <a:pPr algn="ctr"/>
            <a:r>
              <a:rPr lang="fr-FR" sz="1400" b="1" dirty="0" smtClean="0">
                <a:solidFill>
                  <a:srgbClr val="FF0000"/>
                </a:solidFill>
                <a:sym typeface="Wingdings"/>
              </a:rPr>
              <a:t>NE PAS LES MODIFIER DANS LE MODULE DE FACTURATION</a:t>
            </a:r>
            <a:endParaRPr lang="en-US" sz="1400" i="1" dirty="0">
              <a:solidFill>
                <a:srgbClr val="FF0000"/>
              </a:solidFill>
            </a:endParaRPr>
          </a:p>
        </p:txBody>
      </p:sp>
      <p:pic>
        <p:nvPicPr>
          <p:cNvPr id="23" name="Image 22" descr="euro_32x3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3140968"/>
            <a:ext cx="304843" cy="304843"/>
          </a:xfrm>
          <a:prstGeom prst="rect">
            <a:avLst/>
          </a:prstGeom>
        </p:spPr>
      </p:pic>
      <p:sp>
        <p:nvSpPr>
          <p:cNvPr id="24" name="TextBox 8"/>
          <p:cNvSpPr txBox="1"/>
          <p:nvPr/>
        </p:nvSpPr>
        <p:spPr>
          <a:xfrm>
            <a:off x="251520" y="6165304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dirty="0" smtClean="0">
                <a:solidFill>
                  <a:srgbClr val="002060"/>
                </a:solidFill>
              </a:rPr>
              <a:t>* La première facturation est une facturation comportant les options de service « mensuelles ». Si le type de contrat comporte des relevés de compteurs, la facture comprendra les initialisations de la première tranche</a:t>
            </a:r>
          </a:p>
        </p:txBody>
      </p:sp>
      <p:sp>
        <p:nvSpPr>
          <p:cNvPr id="25" name="TextBox 8"/>
          <p:cNvSpPr txBox="1"/>
          <p:nvPr/>
        </p:nvSpPr>
        <p:spPr>
          <a:xfrm>
            <a:off x="179512" y="3789040"/>
            <a:ext cx="460851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b="1" dirty="0" smtClean="0"/>
              <a:t>Etape WORKFLOW </a:t>
            </a:r>
            <a:r>
              <a:rPr lang="fr-FR" sz="1400" b="1" dirty="0" smtClean="0">
                <a:solidFill>
                  <a:srgbClr val="002060"/>
                </a:solidFill>
              </a:rPr>
              <a:t>FACTURATION PERIODIQUE</a:t>
            </a:r>
            <a:endParaRPr lang="en-US" sz="1400" b="1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fr-FR" sz="1200" dirty="0" smtClean="0"/>
              <a:t> Affichage de l’icône suivant vous permettant de créer une facture à échéance</a:t>
            </a:r>
          </a:p>
        </p:txBody>
      </p:sp>
      <p:pic>
        <p:nvPicPr>
          <p:cNvPr id="26" name="Image 25" descr="euro_32x3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4293096"/>
            <a:ext cx="304843" cy="304843"/>
          </a:xfrm>
          <a:prstGeom prst="rect">
            <a:avLst/>
          </a:prstGeom>
        </p:spPr>
      </p:pic>
      <p:sp>
        <p:nvSpPr>
          <p:cNvPr id="27" name="TextBox 8"/>
          <p:cNvSpPr txBox="1"/>
          <p:nvPr/>
        </p:nvSpPr>
        <p:spPr>
          <a:xfrm>
            <a:off x="251520" y="4941168"/>
            <a:ext cx="460851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b="1" dirty="0" smtClean="0"/>
              <a:t>Etape WORKFLOW </a:t>
            </a:r>
            <a:r>
              <a:rPr lang="fr-FR" sz="1400" b="1" dirty="0" smtClean="0">
                <a:solidFill>
                  <a:srgbClr val="002060"/>
                </a:solidFill>
              </a:rPr>
              <a:t>FIN CONTRAT</a:t>
            </a:r>
            <a:endParaRPr lang="en-US" sz="1400" b="1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fr-FR" sz="1200" dirty="0" smtClean="0"/>
              <a:t> Affichage de l’icône suivant vous permettant de créer une facture de fin de contrat ou solde</a:t>
            </a:r>
          </a:p>
        </p:txBody>
      </p:sp>
      <p:pic>
        <p:nvPicPr>
          <p:cNvPr id="28" name="Image 27" descr="euro_32x3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5445224"/>
            <a:ext cx="304843" cy="304843"/>
          </a:xfrm>
          <a:prstGeom prst="rect">
            <a:avLst/>
          </a:prstGeom>
        </p:spPr>
      </p:pic>
      <p:sp>
        <p:nvSpPr>
          <p:cNvPr id="13" name="TextBox 8"/>
          <p:cNvSpPr txBox="1"/>
          <p:nvPr/>
        </p:nvSpPr>
        <p:spPr>
          <a:xfrm>
            <a:off x="4788024" y="3975447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dirty="0" smtClean="0"/>
              <a:t>- Affichage de l’icône suivant vous permettant de créer une facture de redevance (facture spécifique et annuelle</a:t>
            </a:r>
          </a:p>
        </p:txBody>
      </p:sp>
      <p:pic>
        <p:nvPicPr>
          <p:cNvPr id="14" name="Image 13" descr="euro_32x3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00392" y="4221088"/>
            <a:ext cx="304843" cy="304843"/>
          </a:xfrm>
          <a:prstGeom prst="rect">
            <a:avLst/>
          </a:prstGeom>
        </p:spPr>
      </p:pic>
      <p:sp>
        <p:nvSpPr>
          <p:cNvPr id="15" name="TextBox 8"/>
          <p:cNvSpPr txBox="1"/>
          <p:nvPr/>
        </p:nvSpPr>
        <p:spPr>
          <a:xfrm>
            <a:off x="4895528" y="5157192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dirty="0" smtClean="0"/>
              <a:t>- Affichage de l’icône suivant vous permettant de créer une facture de redevance (facture spécifique et annuelle</a:t>
            </a:r>
          </a:p>
        </p:txBody>
      </p:sp>
      <p:pic>
        <p:nvPicPr>
          <p:cNvPr id="16" name="Image 15" descr="euro_32x3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07896" y="5402833"/>
            <a:ext cx="304843" cy="304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77975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4211960" y="72008"/>
            <a:ext cx="4824536" cy="5486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82" name="TextBox 8"/>
          <p:cNvSpPr txBox="1"/>
          <p:nvPr/>
        </p:nvSpPr>
        <p:spPr>
          <a:xfrm>
            <a:off x="4355976" y="188640"/>
            <a:ext cx="4464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FOCUS SUR LA FACTURE REDEVANCE ANNUEL</a:t>
            </a:r>
          </a:p>
        </p:txBody>
      </p:sp>
      <p:sp>
        <p:nvSpPr>
          <p:cNvPr id="58" name="TextBox 8"/>
          <p:cNvSpPr txBox="1"/>
          <p:nvPr/>
        </p:nvSpPr>
        <p:spPr>
          <a:xfrm>
            <a:off x="251520" y="764704"/>
            <a:ext cx="8784976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b="1" dirty="0" smtClean="0"/>
              <a:t>Etape WORKFLOW </a:t>
            </a:r>
            <a:r>
              <a:rPr lang="fr-FR" sz="1400" b="1" dirty="0" smtClean="0">
                <a:solidFill>
                  <a:srgbClr val="002060"/>
                </a:solidFill>
              </a:rPr>
              <a:t>FACTURATION PERIODIQUE et </a:t>
            </a:r>
            <a:r>
              <a:rPr lang="fr-FR" sz="1400" b="1" dirty="0" smtClean="0"/>
              <a:t>Etape WORKFLOW </a:t>
            </a:r>
            <a:r>
              <a:rPr lang="fr-FR" sz="1400" b="1" dirty="0" smtClean="0">
                <a:solidFill>
                  <a:srgbClr val="002060"/>
                </a:solidFill>
              </a:rPr>
              <a:t>FIN CONTRAT</a:t>
            </a:r>
          </a:p>
          <a:p>
            <a:endParaRPr lang="fr-FR" sz="1400" b="1" dirty="0" smtClean="0">
              <a:solidFill>
                <a:srgbClr val="002060"/>
              </a:solidFill>
            </a:endParaRPr>
          </a:p>
          <a:p>
            <a:r>
              <a:rPr lang="fr-FR" sz="1200" b="1" dirty="0" smtClean="0">
                <a:solidFill>
                  <a:srgbClr val="002060"/>
                </a:solidFill>
              </a:rPr>
              <a:t>Si une ou plusieurs options de redevance ont été ajoutées au contrat, l’application propose la création de factures dédiées.</a:t>
            </a:r>
          </a:p>
          <a:p>
            <a:endParaRPr lang="fr-FR" sz="1200" b="1" dirty="0" smtClean="0">
              <a:solidFill>
                <a:srgbClr val="002060"/>
              </a:solidFill>
            </a:endParaRPr>
          </a:p>
          <a:p>
            <a:endParaRPr lang="fr-FR" sz="1200" b="1" dirty="0" smtClean="0">
              <a:solidFill>
                <a:srgbClr val="002060"/>
              </a:solidFill>
            </a:endParaRPr>
          </a:p>
          <a:p>
            <a:endParaRPr lang="fr-FR" sz="1200" b="1" dirty="0" smtClean="0">
              <a:solidFill>
                <a:srgbClr val="002060"/>
              </a:solidFill>
            </a:endParaRPr>
          </a:p>
          <a:p>
            <a:endParaRPr lang="fr-FR" sz="1200" b="1" dirty="0" smtClean="0">
              <a:solidFill>
                <a:srgbClr val="002060"/>
              </a:solidFill>
            </a:endParaRPr>
          </a:p>
          <a:p>
            <a:endParaRPr lang="fr-FR" sz="1200" b="1" dirty="0" smtClean="0">
              <a:solidFill>
                <a:srgbClr val="002060"/>
              </a:solidFill>
            </a:endParaRPr>
          </a:p>
          <a:p>
            <a:endParaRPr lang="fr-FR" sz="1200" b="1" dirty="0" smtClean="0">
              <a:solidFill>
                <a:srgbClr val="002060"/>
              </a:solidFill>
            </a:endParaRPr>
          </a:p>
          <a:p>
            <a:endParaRPr lang="fr-FR" sz="1200" b="1" dirty="0" smtClean="0">
              <a:solidFill>
                <a:srgbClr val="002060"/>
              </a:solidFill>
            </a:endParaRPr>
          </a:p>
          <a:p>
            <a:endParaRPr lang="fr-FR" sz="1200" b="1" dirty="0" smtClean="0">
              <a:solidFill>
                <a:srgbClr val="002060"/>
              </a:solidFill>
            </a:endParaRPr>
          </a:p>
          <a:p>
            <a:endParaRPr lang="fr-FR" sz="1200" b="1" dirty="0" smtClean="0">
              <a:solidFill>
                <a:srgbClr val="002060"/>
              </a:solidFill>
            </a:endParaRPr>
          </a:p>
          <a:p>
            <a:endParaRPr lang="fr-FR" sz="1200" b="1" dirty="0" smtClean="0">
              <a:solidFill>
                <a:srgbClr val="002060"/>
              </a:solidFill>
            </a:endParaRPr>
          </a:p>
          <a:p>
            <a:endParaRPr lang="fr-FR" sz="1200" b="1" dirty="0" smtClean="0">
              <a:solidFill>
                <a:srgbClr val="002060"/>
              </a:solidFill>
            </a:endParaRPr>
          </a:p>
          <a:p>
            <a:r>
              <a:rPr lang="fr-FR" sz="1200" b="1" dirty="0" smtClean="0">
                <a:solidFill>
                  <a:srgbClr val="FF0000"/>
                </a:solidFill>
              </a:rPr>
              <a:t>ATTENTION:  Le WORKFLOW n’assure pas le contrôle sur la facturation de la redevance, le calcul d’état d’un contrat étant dédié à la facturation périodique.</a:t>
            </a:r>
            <a:endParaRPr lang="fr-FR" sz="1200" dirty="0" smtClean="0"/>
          </a:p>
          <a:p>
            <a:endParaRPr lang="fr-FR" sz="1400" b="1" dirty="0" smtClean="0">
              <a:solidFill>
                <a:srgbClr val="002060"/>
              </a:solidFill>
            </a:endParaRPr>
          </a:p>
          <a:p>
            <a:r>
              <a:rPr lang="fr-FR" sz="1200" b="1" dirty="0" smtClean="0">
                <a:solidFill>
                  <a:srgbClr val="002060"/>
                </a:solidFill>
              </a:rPr>
              <a:t>La date d’échéance de redevance est construite de la manière suivante:</a:t>
            </a:r>
          </a:p>
          <a:p>
            <a:pPr>
              <a:buFontTx/>
              <a:buChar char="-"/>
            </a:pPr>
            <a:r>
              <a:rPr lang="fr-FR" sz="1200" dirty="0" smtClean="0">
                <a:solidFill>
                  <a:srgbClr val="002060"/>
                </a:solidFill>
              </a:rPr>
              <a:t>A la création du contrat;  Jour et mois paramétrés dans l’application</a:t>
            </a:r>
          </a:p>
          <a:p>
            <a:pPr>
              <a:buFontTx/>
              <a:buChar char="-"/>
            </a:pPr>
            <a:r>
              <a:rPr lang="fr-FR" sz="1200" dirty="0" smtClean="0">
                <a:solidFill>
                  <a:srgbClr val="002060"/>
                </a:solidFill>
              </a:rPr>
              <a:t> Par défaut, le jour et mois est fixés au 01/08</a:t>
            </a:r>
          </a:p>
          <a:p>
            <a:pPr>
              <a:buFontTx/>
              <a:buChar char="-"/>
            </a:pPr>
            <a:r>
              <a:rPr lang="fr-FR" sz="1200" dirty="0" smtClean="0">
                <a:solidFill>
                  <a:srgbClr val="002060"/>
                </a:solidFill>
              </a:rPr>
              <a:t> L’année dépend de l’année de la date d’effet:</a:t>
            </a:r>
          </a:p>
          <a:p>
            <a:pPr lvl="1">
              <a:buFontTx/>
              <a:buChar char="-"/>
            </a:pPr>
            <a:r>
              <a:rPr lang="fr-FR" sz="1200" dirty="0" smtClean="0">
                <a:solidFill>
                  <a:srgbClr val="002060"/>
                </a:solidFill>
              </a:rPr>
              <a:t>Si le mois est inférieur ou égal au mois défini par le paramétrage, l’année de l’échéance correspond à l’année de la date d’effet.</a:t>
            </a:r>
          </a:p>
          <a:p>
            <a:pPr lvl="1">
              <a:buFontTx/>
              <a:buChar char="-"/>
            </a:pPr>
            <a:r>
              <a:rPr lang="fr-FR" sz="1200" dirty="0" smtClean="0">
                <a:solidFill>
                  <a:srgbClr val="002060"/>
                </a:solidFill>
              </a:rPr>
              <a:t> </a:t>
            </a:r>
            <a:r>
              <a:rPr lang="fr-FR" sz="1200" dirty="0" smtClean="0">
                <a:solidFill>
                  <a:srgbClr val="002060"/>
                </a:solidFill>
              </a:rPr>
              <a:t>Si le mois est supérieur au mois défini par le paramétrage, l’année de l’échéance correspond à l’année de la date d’effet + 1 an.</a:t>
            </a:r>
          </a:p>
          <a:p>
            <a:pPr>
              <a:buFontTx/>
              <a:buChar char="-"/>
            </a:pPr>
            <a:endParaRPr lang="fr-FR" sz="1200" dirty="0" smtClean="0">
              <a:solidFill>
                <a:srgbClr val="002060"/>
              </a:solidFill>
            </a:endParaRPr>
          </a:p>
          <a:p>
            <a:r>
              <a:rPr lang="fr-FR" sz="1200" b="1" dirty="0" smtClean="0">
                <a:solidFill>
                  <a:srgbClr val="002060"/>
                </a:solidFill>
              </a:rPr>
              <a:t>Lorsque la facture d’échéance est créée, l’application ajoute automatiquement 12 mois pour fixer la date de la prochaine échéance.</a:t>
            </a:r>
          </a:p>
          <a:p>
            <a:pPr>
              <a:buFontTx/>
              <a:buChar char="-"/>
            </a:pPr>
            <a:endParaRPr lang="fr-FR" sz="1200" dirty="0" smtClean="0">
              <a:solidFill>
                <a:srgbClr val="002060"/>
              </a:solidFill>
            </a:endParaRPr>
          </a:p>
          <a:p>
            <a:r>
              <a:rPr lang="fr-FR" sz="1200" b="1" dirty="0" smtClean="0">
                <a:solidFill>
                  <a:srgbClr val="002060"/>
                </a:solidFill>
              </a:rPr>
              <a:t>Comment créer la facture?</a:t>
            </a:r>
          </a:p>
          <a:p>
            <a:r>
              <a:rPr lang="fr-FR" sz="1200" dirty="0" smtClean="0">
                <a:solidFill>
                  <a:srgbClr val="002060"/>
                </a:solidFill>
              </a:rPr>
              <a:t>- Une icône dans l’onglet de facturation est proposé afin de lancer la création de cette facture spécifique.</a:t>
            </a:r>
          </a:p>
          <a:p>
            <a:pPr>
              <a:buFontTx/>
              <a:buChar char="-"/>
            </a:pPr>
            <a:endParaRPr lang="fr-FR" sz="1200" dirty="0" smtClean="0"/>
          </a:p>
          <a:p>
            <a:r>
              <a:rPr lang="fr-FR" sz="1200" b="1" dirty="0" smtClean="0">
                <a:solidFill>
                  <a:srgbClr val="002060"/>
                </a:solidFill>
              </a:rPr>
              <a:t>Comment contrôler la date de facturation de la redevance?</a:t>
            </a:r>
          </a:p>
          <a:p>
            <a:r>
              <a:rPr lang="fr-FR" sz="1200" dirty="0" smtClean="0"/>
              <a:t>- </a:t>
            </a:r>
            <a:r>
              <a:rPr lang="fr-FR" sz="1200" dirty="0" smtClean="0">
                <a:solidFill>
                  <a:srgbClr val="002060"/>
                </a:solidFill>
              </a:rPr>
              <a:t>Le contrôle de la date d’échéance est présenté dans la liste des contrats par affichage de la date d’échéance et du nombre de jour restants ou dépassés.</a:t>
            </a:r>
          </a:p>
        </p:txBody>
      </p:sp>
      <p:sp>
        <p:nvSpPr>
          <p:cNvPr id="22" name="TextBox 8"/>
          <p:cNvSpPr txBox="1"/>
          <p:nvPr/>
        </p:nvSpPr>
        <p:spPr>
          <a:xfrm>
            <a:off x="251520" y="332656"/>
            <a:ext cx="3528392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/>
              <a:buChar char="%"/>
            </a:pPr>
            <a:r>
              <a:rPr lang="fr-FR" sz="1400" b="1" dirty="0" smtClean="0">
                <a:solidFill>
                  <a:srgbClr val="002060"/>
                </a:solidFill>
                <a:sym typeface="Wingdings"/>
              </a:rPr>
              <a:t> Facture spécifique annuel</a:t>
            </a:r>
            <a:endParaRPr lang="en-US" sz="1400" i="1" dirty="0">
              <a:solidFill>
                <a:srgbClr val="FF0000"/>
              </a:solidFill>
            </a:endParaRPr>
          </a:p>
        </p:txBody>
      </p:sp>
      <p:grpSp>
        <p:nvGrpSpPr>
          <p:cNvPr id="11" name="Groupe 10"/>
          <p:cNvGrpSpPr/>
          <p:nvPr/>
        </p:nvGrpSpPr>
        <p:grpSpPr>
          <a:xfrm>
            <a:off x="179512" y="2060848"/>
            <a:ext cx="8593513" cy="1368152"/>
            <a:chOff x="395536" y="1916832"/>
            <a:chExt cx="8593513" cy="1368152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5536" y="2204864"/>
              <a:ext cx="2421201" cy="936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ZoneTexte 6"/>
            <p:cNvSpPr txBox="1"/>
            <p:nvPr/>
          </p:nvSpPr>
          <p:spPr>
            <a:xfrm>
              <a:off x="1115616" y="1916832"/>
              <a:ext cx="11484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u="sng" dirty="0" smtClean="0"/>
                <a:t>Onglet Général</a:t>
              </a:r>
              <a:endParaRPr lang="fr-FR" sz="1200" b="1" u="sng" dirty="0"/>
            </a:p>
          </p:txBody>
        </p:sp>
        <p:sp>
          <p:nvSpPr>
            <p:cNvPr id="8" name="Flèche gauche 7"/>
            <p:cNvSpPr/>
            <p:nvPr/>
          </p:nvSpPr>
          <p:spPr>
            <a:xfrm>
              <a:off x="2699792" y="2780928"/>
              <a:ext cx="504056" cy="216024"/>
            </a:xfrm>
            <a:prstGeom prst="leftArrow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4932040" y="1916832"/>
              <a:ext cx="11660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u="sng" dirty="0" smtClean="0"/>
                <a:t>Onglet Services</a:t>
              </a:r>
              <a:endParaRPr lang="fr-FR" sz="1200" b="1" u="sng" dirty="0"/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19872" y="2492896"/>
              <a:ext cx="5569177" cy="792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xmlns="" val="3477975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8"/>
          <p:cNvSpPr txBox="1"/>
          <p:nvPr/>
        </p:nvSpPr>
        <p:spPr>
          <a:xfrm>
            <a:off x="251520" y="1196752"/>
            <a:ext cx="590465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b="1" dirty="0" smtClean="0"/>
              <a:t>Comme pour les autres modules s’appuyant sur le </a:t>
            </a:r>
            <a:r>
              <a:rPr lang="fr-FR" sz="1400" b="1" dirty="0" err="1" smtClean="0"/>
              <a:t>workflow</a:t>
            </a:r>
            <a:r>
              <a:rPr lang="fr-FR" sz="1400" b="1" dirty="0" smtClean="0"/>
              <a:t>, l’utilisateur dispose des informations d’états d’avancement et de statuts calculés par le </a:t>
            </a:r>
            <a:r>
              <a:rPr lang="fr-FR" sz="1400" b="1" dirty="0" err="1" smtClean="0"/>
              <a:t>workflow</a:t>
            </a:r>
            <a:r>
              <a:rPr lang="fr-FR" sz="1400" b="1" dirty="0" smtClean="0"/>
              <a:t>.</a:t>
            </a:r>
          </a:p>
          <a:p>
            <a:r>
              <a:rPr lang="fr-FR" sz="1400" b="1" dirty="0" smtClean="0">
                <a:solidFill>
                  <a:srgbClr val="FF0000"/>
                </a:solidFill>
              </a:rPr>
              <a:t>ATTENTION:  Le WORKFLOW n’assure pas le contrôle sur la facturation de type redevance et sur l’augmentation, le calcul d’état d’un contrat étant dédié à la facturation périodique.</a:t>
            </a:r>
          </a:p>
          <a:p>
            <a:endParaRPr lang="fr-FR" sz="1400" b="1" dirty="0" smtClean="0"/>
          </a:p>
          <a:p>
            <a:endParaRPr lang="fr-FR" sz="1400" b="1" dirty="0" smtClean="0"/>
          </a:p>
          <a:p>
            <a:r>
              <a:rPr lang="fr-FR" sz="1400" b="1" dirty="0" smtClean="0"/>
              <a:t>En complément, l’application affiche les dates de prochaines échéances </a:t>
            </a:r>
            <a:r>
              <a:rPr lang="fr-FR" sz="1400" b="1" dirty="0" smtClean="0"/>
              <a:t>ainsi que les jours restants/dépassés </a:t>
            </a:r>
            <a:r>
              <a:rPr lang="fr-FR" sz="1400" b="1" dirty="0" smtClean="0"/>
              <a:t>(facturation périodique et facturation redevance) ainsi que la date de prochaine augmentation.</a:t>
            </a:r>
          </a:p>
          <a:p>
            <a:r>
              <a:rPr lang="fr-FR" sz="1400" dirty="0" smtClean="0"/>
              <a:t>La couleur change en fonction du rapprochement ou dépassement de la date d’échéance. Les seuils par défauts sont les suivants:</a:t>
            </a:r>
          </a:p>
          <a:p>
            <a:pPr lvl="1">
              <a:buFont typeface="Arial" pitchFamily="34" charset="0"/>
              <a:buChar char="•"/>
            </a:pPr>
            <a:r>
              <a:rPr lang="fr-FR" sz="1400" dirty="0" smtClean="0"/>
              <a:t> Avant </a:t>
            </a:r>
            <a:r>
              <a:rPr lang="fr-FR" sz="1400" dirty="0" smtClean="0"/>
              <a:t>15 jours: 			couleur bleu</a:t>
            </a:r>
          </a:p>
          <a:p>
            <a:pPr lvl="1">
              <a:buFont typeface="Arial" pitchFamily="34" charset="0"/>
              <a:buChar char="•"/>
            </a:pPr>
            <a:r>
              <a:rPr lang="fr-FR" sz="1400" dirty="0" smtClean="0"/>
              <a:t> Entre </a:t>
            </a:r>
            <a:r>
              <a:rPr lang="fr-FR" sz="1400" dirty="0" smtClean="0"/>
              <a:t>7 jour et 3 jours: 		couleur orange</a:t>
            </a:r>
          </a:p>
          <a:p>
            <a:pPr lvl="1">
              <a:buFont typeface="Arial" pitchFamily="34" charset="0"/>
              <a:buChar char="•"/>
            </a:pPr>
            <a:r>
              <a:rPr lang="fr-FR" sz="1400" dirty="0" smtClean="0"/>
              <a:t> 3 </a:t>
            </a:r>
            <a:r>
              <a:rPr lang="fr-FR" sz="1400" dirty="0" smtClean="0"/>
              <a:t>jours avant et en dépassement: 	couleur rouge</a:t>
            </a:r>
            <a:endParaRPr lang="fr-FR" sz="12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4211960" y="72008"/>
            <a:ext cx="4824536" cy="5486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6" name="TextBox 8"/>
          <p:cNvSpPr txBox="1"/>
          <p:nvPr/>
        </p:nvSpPr>
        <p:spPr>
          <a:xfrm>
            <a:off x="4355976" y="188640"/>
            <a:ext cx="4464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SUIVI &amp; ALERTE DU CONTRAT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38650" y="1556792"/>
            <a:ext cx="2725838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2996952"/>
            <a:ext cx="1080120" cy="1747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4211960" y="72008"/>
            <a:ext cx="4824536" cy="5486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82" name="TextBox 8"/>
          <p:cNvSpPr txBox="1"/>
          <p:nvPr/>
        </p:nvSpPr>
        <p:spPr>
          <a:xfrm>
            <a:off x="4355976" y="188640"/>
            <a:ext cx="4464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FOCUS SUR LA DATE D’AUGMENTATION</a:t>
            </a:r>
          </a:p>
        </p:txBody>
      </p:sp>
      <p:sp>
        <p:nvSpPr>
          <p:cNvPr id="58" name="TextBox 8"/>
          <p:cNvSpPr txBox="1"/>
          <p:nvPr/>
        </p:nvSpPr>
        <p:spPr>
          <a:xfrm>
            <a:off x="107504" y="2420888"/>
            <a:ext cx="8784976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b="1" dirty="0" smtClean="0"/>
              <a:t>L’augmentation peut être éditée aux étapes du WORKFLOW suivantes:</a:t>
            </a:r>
          </a:p>
          <a:p>
            <a:r>
              <a:rPr lang="fr-FR" sz="1400" b="1" dirty="0" smtClean="0"/>
              <a:t>		 </a:t>
            </a:r>
            <a:r>
              <a:rPr lang="fr-FR" sz="1400" b="1" dirty="0" smtClean="0">
                <a:solidFill>
                  <a:srgbClr val="002060"/>
                </a:solidFill>
              </a:rPr>
              <a:t>CREATION / START FACTURATION/ FACTURATION PERIODIQUE</a:t>
            </a:r>
          </a:p>
          <a:p>
            <a:endParaRPr lang="fr-FR" sz="1400" b="1" dirty="0" smtClean="0">
              <a:solidFill>
                <a:srgbClr val="002060"/>
              </a:solidFill>
            </a:endParaRPr>
          </a:p>
          <a:p>
            <a:r>
              <a:rPr lang="fr-FR" sz="1200" b="1" dirty="0" smtClean="0"/>
              <a:t>L’application propose 2 choix:</a:t>
            </a:r>
          </a:p>
          <a:p>
            <a:pPr>
              <a:buFontTx/>
              <a:buChar char="-"/>
            </a:pPr>
            <a:r>
              <a:rPr lang="fr-FR" sz="1200" dirty="0" smtClean="0"/>
              <a:t> Pas d’augmentation (Pourcentage = 0)</a:t>
            </a:r>
          </a:p>
          <a:p>
            <a:pPr>
              <a:buFontTx/>
              <a:buChar char="-"/>
            </a:pPr>
            <a:r>
              <a:rPr lang="fr-FR" sz="1200" dirty="0" smtClean="0"/>
              <a:t> Augmentation automatique à partir d’une date (date renseignée et pourcentage différent de 0)</a:t>
            </a:r>
          </a:p>
          <a:p>
            <a:pPr>
              <a:buFontTx/>
              <a:buChar char="-"/>
            </a:pPr>
            <a:endParaRPr lang="fr-FR" sz="1200" dirty="0" smtClean="0"/>
          </a:p>
          <a:p>
            <a:r>
              <a:rPr lang="fr-FR" sz="1200" dirty="0" smtClean="0"/>
              <a:t>A noter que les tarifications peuvent être </a:t>
            </a:r>
            <a:r>
              <a:rPr lang="fr-FR" sz="1200" dirty="0" smtClean="0"/>
              <a:t>modifiées </a:t>
            </a:r>
            <a:r>
              <a:rPr lang="fr-FR" sz="1200" dirty="0" smtClean="0"/>
              <a:t>à tout moment via l’onglet services, édition des lignes d’option de service</a:t>
            </a:r>
          </a:p>
          <a:p>
            <a:endParaRPr lang="fr-FR" sz="1400" b="1" dirty="0" smtClean="0">
              <a:solidFill>
                <a:srgbClr val="002060"/>
              </a:solidFill>
            </a:endParaRPr>
          </a:p>
          <a:p>
            <a:r>
              <a:rPr lang="fr-FR" sz="1200" b="1" dirty="0" smtClean="0"/>
              <a:t>Comment suivre les augmentations:</a:t>
            </a:r>
          </a:p>
          <a:p>
            <a:r>
              <a:rPr lang="fr-FR" sz="1200" dirty="0" smtClean="0"/>
              <a:t>Le control de la date d’augmentation est possible via la liste </a:t>
            </a:r>
            <a:r>
              <a:rPr lang="fr-FR" sz="1200" dirty="0" smtClean="0"/>
              <a:t>n°1 </a:t>
            </a:r>
            <a:r>
              <a:rPr lang="fr-FR" sz="1200" dirty="0" smtClean="0"/>
              <a:t>d’affichage des contrats. Si l’augmentation est retenue pour le contrat, la vue </a:t>
            </a:r>
            <a:r>
              <a:rPr lang="fr-FR" sz="1200" dirty="0" smtClean="0"/>
              <a:t>n°1 </a:t>
            </a:r>
            <a:r>
              <a:rPr lang="fr-FR" sz="1200" dirty="0" smtClean="0"/>
              <a:t>de la liste des contrats affiche la date déchéance de facturation et le nombre de jour restants ou dépassés.</a:t>
            </a:r>
          </a:p>
          <a:p>
            <a:endParaRPr lang="fr-FR" sz="1200" dirty="0" smtClean="0"/>
          </a:p>
          <a:p>
            <a:r>
              <a:rPr lang="fr-FR" sz="1200" b="1" dirty="0" smtClean="0"/>
              <a:t>Que se passe t’il lorsque la date d’augmentation est atteinte?</a:t>
            </a:r>
          </a:p>
          <a:p>
            <a:r>
              <a:rPr lang="fr-FR" sz="1200" dirty="0" smtClean="0"/>
              <a:t>Lorsqu’une date d’échéance de facturation périodique est atteinte, le </a:t>
            </a:r>
            <a:r>
              <a:rPr lang="fr-FR" sz="1200" dirty="0" err="1" smtClean="0"/>
              <a:t>workflow</a:t>
            </a:r>
            <a:r>
              <a:rPr lang="fr-FR" sz="1200" dirty="0" smtClean="0"/>
              <a:t> vérifie si la date d’augmentation est atteinte. Dans la positive, tous les tarifs d’option de service </a:t>
            </a:r>
            <a:r>
              <a:rPr lang="fr-FR" sz="1200" dirty="0" smtClean="0"/>
              <a:t>ABONNEMENT </a:t>
            </a:r>
            <a:r>
              <a:rPr lang="fr-FR" sz="1200" dirty="0" smtClean="0"/>
              <a:t>sont </a:t>
            </a:r>
            <a:r>
              <a:rPr lang="fr-FR" sz="1200" dirty="0" smtClean="0"/>
              <a:t>augmentés.</a:t>
            </a:r>
          </a:p>
          <a:p>
            <a:r>
              <a:rPr lang="fr-FR" sz="1200" dirty="0" smtClean="0"/>
              <a:t>La date d’augmentation est incrémentée (par défaut d’un an, paramétrage interne de l’application),</a:t>
            </a:r>
          </a:p>
          <a:p>
            <a:r>
              <a:rPr lang="fr-FR" sz="1200" dirty="0" smtClean="0"/>
              <a:t>L’augmentation est tracé dans l’historique des évènements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980728"/>
            <a:ext cx="39243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oneTexte 6"/>
          <p:cNvSpPr txBox="1"/>
          <p:nvPr/>
        </p:nvSpPr>
        <p:spPr>
          <a:xfrm>
            <a:off x="251520" y="692696"/>
            <a:ext cx="14177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Onglet GENERAL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1115616" y="6093296"/>
            <a:ext cx="6768752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/>
              <a:buChar char="%"/>
            </a:pPr>
            <a:r>
              <a:rPr lang="fr-FR" sz="1400" b="1" dirty="0" smtClean="0">
                <a:solidFill>
                  <a:srgbClr val="002060"/>
                </a:solidFill>
                <a:sym typeface="Wingdings"/>
              </a:rPr>
              <a:t> L’augmentation ne concerne pas les options de service de redevance annuelle</a:t>
            </a:r>
            <a:endParaRPr lang="en-US" sz="1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7975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5043</TotalTime>
  <Words>942</Words>
  <Application>Microsoft Office PowerPoint</Application>
  <PresentationFormat>Affichage à l'écran (4:3)</PresentationFormat>
  <Paragraphs>134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Office Theme</vt:lpstr>
      <vt:lpstr>Diapositive 1</vt:lpstr>
      <vt:lpstr>Diapositive 2</vt:lpstr>
      <vt:lpstr>Diapositive 3</vt:lpstr>
      <vt:lpstr>Diapositive 4</vt:lpstr>
      <vt:lpstr>Diapositive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</dc:creator>
  <cp:lastModifiedBy>yveshaddad53@gmail.com</cp:lastModifiedBy>
  <cp:revision>221</cp:revision>
  <dcterms:created xsi:type="dcterms:W3CDTF">2012-12-19T15:45:09Z</dcterms:created>
  <dcterms:modified xsi:type="dcterms:W3CDTF">2013-11-07T13:44:48Z</dcterms:modified>
</cp:coreProperties>
</file>