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3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419811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4322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46967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70434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84021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57968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460455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7170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6262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43967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BF6A1-3B2E-4A32-AB6C-97A28F225BFA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9065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BF6A1-3B2E-4A32-AB6C-97A28F225BFA}" type="datetimeFigureOut">
              <a:rPr lang="fr-FR" smtClean="0"/>
              <a:pPr/>
              <a:t>06/11/2013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C19C-B302-41C0-BCE6-05D76FD0703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4084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lèche à angle droit 40"/>
          <p:cNvSpPr/>
          <p:nvPr/>
        </p:nvSpPr>
        <p:spPr>
          <a:xfrm>
            <a:off x="1979712" y="2564904"/>
            <a:ext cx="6912768" cy="3024336"/>
          </a:xfrm>
          <a:prstGeom prst="bentUp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Flèche droite 38"/>
          <p:cNvSpPr/>
          <p:nvPr/>
        </p:nvSpPr>
        <p:spPr>
          <a:xfrm rot="19323539">
            <a:off x="-263756" y="2707385"/>
            <a:ext cx="9023904" cy="142437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5827126" y="772009"/>
            <a:ext cx="2627784" cy="504056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6300192" y="5877272"/>
            <a:ext cx="2664296" cy="7920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79512" y="5596545"/>
            <a:ext cx="2627784" cy="504056"/>
          </a:xfrm>
          <a:prstGeom prst="rect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8" name="TextBox 5"/>
          <p:cNvSpPr txBox="1"/>
          <p:nvPr/>
        </p:nvSpPr>
        <p:spPr>
          <a:xfrm>
            <a:off x="359024" y="5668553"/>
            <a:ext cx="230425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CREATION BL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1331640" y="4797152"/>
            <a:ext cx="33843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 Validation </a:t>
            </a:r>
            <a:r>
              <a:rPr lang="fr-FR" sz="1400" dirty="0" smtClean="0"/>
              <a:t>du BL (bouton dédié</a:t>
            </a:r>
            <a:r>
              <a:rPr lang="fr-FR" sz="1400" dirty="0" smtClean="0"/>
              <a:t>)</a:t>
            </a:r>
          </a:p>
          <a:p>
            <a:pPr>
              <a:buFontTx/>
              <a:buChar char="-"/>
            </a:pPr>
            <a:r>
              <a:rPr lang="fr-FR" sz="1400" dirty="0" smtClean="0"/>
              <a:t> Date d'expédition Demandée renseignée</a:t>
            </a:r>
            <a:endParaRPr lang="fr-FR" sz="1400" dirty="0" smtClean="0"/>
          </a:p>
          <a:p>
            <a:pPr>
              <a:buFontTx/>
              <a:buChar char="-"/>
            </a:pPr>
            <a:r>
              <a:rPr lang="fr-FR" sz="1400" dirty="0" smtClean="0"/>
              <a:t> STOCK pour les matériels soumis au stock</a:t>
            </a:r>
            <a:endParaRPr lang="en-US" sz="1400" dirty="0"/>
          </a:p>
        </p:txBody>
      </p:sp>
      <p:sp>
        <p:nvSpPr>
          <p:cNvPr id="10" name="TextBox 5"/>
          <p:cNvSpPr txBox="1"/>
          <p:nvPr/>
        </p:nvSpPr>
        <p:spPr>
          <a:xfrm>
            <a:off x="1259632" y="4386590"/>
            <a:ext cx="3888432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BL COMPLET – Envoi Logistique</a:t>
            </a:r>
            <a:endParaRPr lang="en-US" sz="1600" dirty="0"/>
          </a:p>
        </p:txBody>
      </p:sp>
      <p:sp>
        <p:nvSpPr>
          <p:cNvPr id="11" name="TextBox 8"/>
          <p:cNvSpPr txBox="1"/>
          <p:nvPr/>
        </p:nvSpPr>
        <p:spPr>
          <a:xfrm>
            <a:off x="1979712" y="3666510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Début palettisation; </a:t>
            </a:r>
            <a:r>
              <a:rPr lang="fr-FR" sz="1400" i="1" dirty="0" smtClean="0"/>
              <a:t>c’est la prise en compte</a:t>
            </a:r>
            <a:r>
              <a:rPr lang="fr-FR" sz="1400" dirty="0" smtClean="0"/>
              <a:t> (bouton dédié) </a:t>
            </a:r>
          </a:p>
          <a:p>
            <a:r>
              <a:rPr lang="fr-FR" sz="1400" i="1" dirty="0" smtClean="0">
                <a:solidFill>
                  <a:srgbClr val="002060"/>
                </a:solidFill>
              </a:rPr>
              <a:t>Date début palettisation renseignée automatique par l’application</a:t>
            </a:r>
            <a:endParaRPr lang="en-US" sz="1400" i="1" dirty="0">
              <a:solidFill>
                <a:srgbClr val="002060"/>
              </a:solidFill>
            </a:endParaRPr>
          </a:p>
        </p:txBody>
      </p:sp>
      <p:sp>
        <p:nvSpPr>
          <p:cNvPr id="12" name="TextBox 5"/>
          <p:cNvSpPr txBox="1"/>
          <p:nvPr/>
        </p:nvSpPr>
        <p:spPr>
          <a:xfrm>
            <a:off x="2730782" y="3162454"/>
            <a:ext cx="3960440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PALETTISATION</a:t>
            </a:r>
            <a:endParaRPr lang="en-US" sz="1600" dirty="0"/>
          </a:p>
        </p:txBody>
      </p:sp>
      <p:sp>
        <p:nvSpPr>
          <p:cNvPr id="13" name="TextBox 8"/>
          <p:cNvSpPr txBox="1"/>
          <p:nvPr/>
        </p:nvSpPr>
        <p:spPr>
          <a:xfrm>
            <a:off x="3240360" y="2258288"/>
            <a:ext cx="49320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Char char="-"/>
            </a:pPr>
            <a:r>
              <a:rPr lang="fr-FR" sz="1400" dirty="0" smtClean="0"/>
              <a:t>Fin palettisation (Flash de tous les codes barres &amp; validation de fin de palettisation par bouton dédié) </a:t>
            </a:r>
          </a:p>
          <a:p>
            <a:r>
              <a:rPr lang="fr-FR" sz="1400" i="1" dirty="0" smtClean="0">
                <a:solidFill>
                  <a:srgbClr val="002060"/>
                </a:solidFill>
              </a:rPr>
              <a:t>Date fin palettisation renseignée automatique par l’application </a:t>
            </a:r>
            <a:endParaRPr lang="en-US" sz="1400" i="1" dirty="0">
              <a:solidFill>
                <a:srgbClr val="002060"/>
              </a:solidFill>
            </a:endParaRPr>
          </a:p>
        </p:txBody>
      </p:sp>
      <p:sp>
        <p:nvSpPr>
          <p:cNvPr id="14" name="TextBox 5"/>
          <p:cNvSpPr txBox="1"/>
          <p:nvPr/>
        </p:nvSpPr>
        <p:spPr>
          <a:xfrm>
            <a:off x="4067944" y="1866310"/>
            <a:ext cx="3888432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VALIDATION ENVOI</a:t>
            </a:r>
            <a:endParaRPr lang="en-US" sz="1600" dirty="0"/>
          </a:p>
        </p:txBody>
      </p:sp>
      <p:sp>
        <p:nvSpPr>
          <p:cNvPr id="15" name="TextBox 8"/>
          <p:cNvSpPr txBox="1"/>
          <p:nvPr/>
        </p:nvSpPr>
        <p:spPr>
          <a:xfrm>
            <a:off x="5148064" y="1321023"/>
            <a:ext cx="38884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/>
              <a:t>-  Date de validation renseignée</a:t>
            </a:r>
            <a:r>
              <a:rPr lang="fr-FR" sz="1200" dirty="0" smtClean="0"/>
              <a:t> (correspond à l’envoi)</a:t>
            </a:r>
            <a:endParaRPr lang="en-US" sz="1200" dirty="0"/>
          </a:p>
        </p:txBody>
      </p:sp>
      <p:sp>
        <p:nvSpPr>
          <p:cNvPr id="16" name="ZoneTexte 34"/>
          <p:cNvSpPr txBox="1"/>
          <p:nvPr/>
        </p:nvSpPr>
        <p:spPr>
          <a:xfrm>
            <a:off x="6300192" y="5949280"/>
            <a:ext cx="2627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err="1" smtClean="0">
                <a:latin typeface="Impact" pitchFamily="34" charset="0"/>
              </a:rPr>
              <a:t>Workflow</a:t>
            </a:r>
            <a:r>
              <a:rPr lang="fr-FR" sz="2000" dirty="0" smtClean="0">
                <a:latin typeface="Impact" pitchFamily="34" charset="0"/>
              </a:rPr>
              <a:t> de vie d’un BL</a:t>
            </a:r>
            <a:endParaRPr lang="fr-FR" sz="2000" dirty="0">
              <a:latin typeface="Impact" pitchFamily="34" charset="0"/>
            </a:endParaRPr>
          </a:p>
        </p:txBody>
      </p:sp>
      <p:sp>
        <p:nvSpPr>
          <p:cNvPr id="17" name="TextBox 5"/>
          <p:cNvSpPr txBox="1"/>
          <p:nvPr/>
        </p:nvSpPr>
        <p:spPr>
          <a:xfrm>
            <a:off x="5971142" y="844017"/>
            <a:ext cx="230425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BL CLOTURE</a:t>
            </a:r>
            <a:endParaRPr lang="en-US" sz="1600" dirty="0"/>
          </a:p>
        </p:txBody>
      </p:sp>
      <p:sp>
        <p:nvSpPr>
          <p:cNvPr id="18" name="Rectangle 17"/>
          <p:cNvSpPr/>
          <p:nvPr/>
        </p:nvSpPr>
        <p:spPr>
          <a:xfrm>
            <a:off x="2952328" y="116632"/>
            <a:ext cx="2627784" cy="504056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/>
          </a:p>
        </p:txBody>
      </p:sp>
      <p:sp>
        <p:nvSpPr>
          <p:cNvPr id="19" name="TextBox 5"/>
          <p:cNvSpPr txBox="1"/>
          <p:nvPr/>
        </p:nvSpPr>
        <p:spPr>
          <a:xfrm>
            <a:off x="3131840" y="188640"/>
            <a:ext cx="2304256" cy="33855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 smtClean="0"/>
              <a:t>BL ANNULE</a:t>
            </a:r>
            <a:endParaRPr lang="en-US" sz="1600" dirty="0"/>
          </a:p>
        </p:txBody>
      </p:sp>
      <p:sp>
        <p:nvSpPr>
          <p:cNvPr id="20" name="Flèche en arc 40"/>
          <p:cNvSpPr/>
          <p:nvPr/>
        </p:nvSpPr>
        <p:spPr>
          <a:xfrm rot="19458280">
            <a:off x="242801" y="4392825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TextBox 8"/>
          <p:cNvSpPr txBox="1"/>
          <p:nvPr/>
        </p:nvSpPr>
        <p:spPr>
          <a:xfrm>
            <a:off x="35496" y="4149080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3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400" b="1" dirty="0" err="1" smtClean="0">
                <a:solidFill>
                  <a:schemeClr val="tx2">
                    <a:lumMod val="75000"/>
                  </a:schemeClr>
                </a:solidFill>
              </a:rPr>
              <a:t>jours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2" name="TextBox 8"/>
          <p:cNvSpPr txBox="1"/>
          <p:nvPr/>
        </p:nvSpPr>
        <p:spPr>
          <a:xfrm>
            <a:off x="2339752" y="1124744"/>
            <a:ext cx="22322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b="1" dirty="0" smtClean="0">
                <a:solidFill>
                  <a:schemeClr val="tx2">
                    <a:lumMod val="75000"/>
                  </a:schemeClr>
                </a:solidFill>
              </a:rPr>
              <a:t>Date expédition  demandée</a:t>
            </a:r>
          </a:p>
          <a:p>
            <a:r>
              <a:rPr lang="fr-FR" sz="1400" b="1" dirty="0" smtClean="0">
                <a:solidFill>
                  <a:schemeClr val="tx2">
                    <a:lumMod val="75000"/>
                  </a:schemeClr>
                </a:solidFill>
              </a:rPr>
              <a:t>Par rapport à la date du jour</a:t>
            </a:r>
            <a:endParaRPr lang="fr-FR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57" name="Groupe 56"/>
          <p:cNvGrpSpPr/>
          <p:nvPr/>
        </p:nvGrpSpPr>
        <p:grpSpPr>
          <a:xfrm>
            <a:off x="0" y="1124744"/>
            <a:ext cx="3168352" cy="867243"/>
            <a:chOff x="0" y="116632"/>
            <a:chExt cx="3168352" cy="867243"/>
          </a:xfrm>
        </p:grpSpPr>
        <p:sp>
          <p:nvSpPr>
            <p:cNvPr id="23" name="TextBox 8"/>
            <p:cNvSpPr txBox="1"/>
            <p:nvPr/>
          </p:nvSpPr>
          <p:spPr>
            <a:xfrm>
              <a:off x="144016" y="305606"/>
              <a:ext cx="252028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00B050"/>
                  </a:solidFill>
                </a:rPr>
                <a:t>OK: Délai non encore atteint</a:t>
              </a:r>
              <a:endParaRPr lang="en-US" sz="1000" b="1" dirty="0">
                <a:solidFill>
                  <a:srgbClr val="00B050"/>
                </a:solidFill>
              </a:endParaRPr>
            </a:p>
          </p:txBody>
        </p:sp>
        <p:sp>
          <p:nvSpPr>
            <p:cNvPr id="24" name="TextBox 8"/>
            <p:cNvSpPr txBox="1"/>
            <p:nvPr/>
          </p:nvSpPr>
          <p:spPr>
            <a:xfrm>
              <a:off x="144016" y="521630"/>
              <a:ext cx="302433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C000"/>
                  </a:solidFill>
                </a:rPr>
                <a:t>WARNING: Dernier jour avant ALERTE</a:t>
              </a:r>
              <a:endParaRPr lang="en-US" sz="1000" b="1" dirty="0">
                <a:solidFill>
                  <a:srgbClr val="FFC000"/>
                </a:solidFill>
              </a:endParaRPr>
            </a:p>
          </p:txBody>
        </p:sp>
        <p:sp>
          <p:nvSpPr>
            <p:cNvPr id="25" name="TextBox 8"/>
            <p:cNvSpPr txBox="1"/>
            <p:nvPr/>
          </p:nvSpPr>
          <p:spPr>
            <a:xfrm>
              <a:off x="144016" y="737654"/>
              <a:ext cx="302433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dirty="0" smtClean="0">
                  <a:solidFill>
                    <a:srgbClr val="FF0000"/>
                  </a:solidFill>
                </a:rPr>
                <a:t>ALERTE: Délai dépassé</a:t>
              </a:r>
              <a:endParaRPr lang="en-US" sz="1000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8"/>
            <p:cNvSpPr txBox="1"/>
            <p:nvPr/>
          </p:nvSpPr>
          <p:spPr>
            <a:xfrm>
              <a:off x="0" y="116632"/>
              <a:ext cx="316835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fr-FR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fr-FR" sz="1000" b="1" u="sng" dirty="0" smtClean="0"/>
                <a:t>Indicateurs de suivi d’avancement:</a:t>
              </a:r>
              <a:endParaRPr lang="en-US" sz="1000" b="1" u="sng" dirty="0"/>
            </a:p>
          </p:txBody>
        </p:sp>
      </p:grpSp>
      <p:sp>
        <p:nvSpPr>
          <p:cNvPr id="27" name="Flèche en arc 40"/>
          <p:cNvSpPr/>
          <p:nvPr/>
        </p:nvSpPr>
        <p:spPr>
          <a:xfrm rot="19458280">
            <a:off x="1338141" y="3515906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8" name="Flèche en arc 40"/>
          <p:cNvSpPr/>
          <p:nvPr/>
        </p:nvSpPr>
        <p:spPr>
          <a:xfrm rot="19458280">
            <a:off x="3168644" y="1872546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29" name="Flèche en arc 40"/>
          <p:cNvSpPr/>
          <p:nvPr/>
        </p:nvSpPr>
        <p:spPr>
          <a:xfrm rot="19458280">
            <a:off x="4680812" y="1080458"/>
            <a:ext cx="547979" cy="64020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0" name="TextBox 8"/>
          <p:cNvSpPr txBox="1"/>
          <p:nvPr/>
        </p:nvSpPr>
        <p:spPr>
          <a:xfrm>
            <a:off x="7853378" y="6309320"/>
            <a:ext cx="9909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chemeClr val="tx2">
                    <a:lumMod val="75000"/>
                  </a:schemeClr>
                </a:solidFill>
              </a:rPr>
              <a:t>08/09/2013</a:t>
            </a:r>
            <a:endParaRPr lang="en-US" sz="1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TextBox 8"/>
          <p:cNvSpPr txBox="1"/>
          <p:nvPr/>
        </p:nvSpPr>
        <p:spPr>
          <a:xfrm>
            <a:off x="2843808" y="548680"/>
            <a:ext cx="251875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100" b="1" i="1" dirty="0">
                <a:solidFill>
                  <a:schemeClr val="bg1">
                    <a:lumMod val="50000"/>
                  </a:schemeClr>
                </a:solidFill>
              </a:rPr>
              <a:t>Sur choix de l’utilisateur, à chaque étape, le dossier peut passer en statut ANNULE</a:t>
            </a:r>
            <a:endParaRPr lang="en-US" sz="1100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TextBox 8"/>
          <p:cNvSpPr txBox="1"/>
          <p:nvPr/>
        </p:nvSpPr>
        <p:spPr>
          <a:xfrm>
            <a:off x="2843808" y="5710364"/>
            <a:ext cx="36004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3" name="TextBox 8"/>
          <p:cNvSpPr txBox="1"/>
          <p:nvPr/>
        </p:nvSpPr>
        <p:spPr>
          <a:xfrm>
            <a:off x="5220072" y="4458598"/>
            <a:ext cx="36004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15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4" name="TextBox 8"/>
          <p:cNvSpPr txBox="1"/>
          <p:nvPr/>
        </p:nvSpPr>
        <p:spPr>
          <a:xfrm>
            <a:off x="6763230" y="3234462"/>
            <a:ext cx="36004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20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5" name="TextBox 8"/>
          <p:cNvSpPr txBox="1"/>
          <p:nvPr/>
        </p:nvSpPr>
        <p:spPr>
          <a:xfrm>
            <a:off x="8028384" y="1931013"/>
            <a:ext cx="36004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25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6" name="TextBox 8"/>
          <p:cNvSpPr txBox="1"/>
          <p:nvPr/>
        </p:nvSpPr>
        <p:spPr>
          <a:xfrm>
            <a:off x="8454910" y="916025"/>
            <a:ext cx="36004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95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7" name="TextBox 8"/>
          <p:cNvSpPr txBox="1"/>
          <p:nvPr/>
        </p:nvSpPr>
        <p:spPr>
          <a:xfrm>
            <a:off x="5580112" y="260648"/>
            <a:ext cx="360040" cy="24622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000" b="1" dirty="0" smtClean="0">
                <a:solidFill>
                  <a:srgbClr val="002060"/>
                </a:solidFill>
              </a:rPr>
              <a:t>98</a:t>
            </a:r>
            <a:endParaRPr lang="en-US" sz="1000" b="1" dirty="0">
              <a:solidFill>
                <a:srgbClr val="002060"/>
              </a:solidFill>
            </a:endParaRPr>
          </a:p>
        </p:txBody>
      </p:sp>
      <p:sp>
        <p:nvSpPr>
          <p:cNvPr id="38" name="TextBox 8"/>
          <p:cNvSpPr txBox="1"/>
          <p:nvPr/>
        </p:nvSpPr>
        <p:spPr>
          <a:xfrm>
            <a:off x="1043608" y="3284984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1 jour</a:t>
            </a:r>
            <a:endParaRPr lang="en-US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3" name="TextBox 8"/>
          <p:cNvSpPr txBox="1"/>
          <p:nvPr/>
        </p:nvSpPr>
        <p:spPr>
          <a:xfrm>
            <a:off x="5868144" y="4941168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400" dirty="0" smtClean="0">
                <a:solidFill>
                  <a:schemeClr val="tx2"/>
                </a:solidFill>
              </a:rPr>
              <a:t>Pas de palettisation (case à cocher),</a:t>
            </a:r>
          </a:p>
          <a:p>
            <a:r>
              <a:rPr lang="fr-FR" sz="1400" dirty="0" smtClean="0">
                <a:solidFill>
                  <a:schemeClr val="tx2"/>
                </a:solidFill>
              </a:rPr>
              <a:t>      =&gt; </a:t>
            </a:r>
            <a:r>
              <a:rPr lang="fr-FR" sz="1400" b="1" i="1" dirty="0" smtClean="0">
                <a:solidFill>
                  <a:schemeClr val="tx2"/>
                </a:solidFill>
              </a:rPr>
              <a:t>saut de l’étape palettisation</a:t>
            </a:r>
            <a:endParaRPr lang="en-US" sz="1400" b="1" i="1" dirty="0">
              <a:solidFill>
                <a:schemeClr val="tx2"/>
              </a:solidFill>
            </a:endParaRPr>
          </a:p>
        </p:txBody>
      </p:sp>
      <p:cxnSp>
        <p:nvCxnSpPr>
          <p:cNvPr id="42" name="Connecteur droit avec flèche 41"/>
          <p:cNvCxnSpPr/>
          <p:nvPr/>
        </p:nvCxnSpPr>
        <p:spPr>
          <a:xfrm>
            <a:off x="395536" y="2780928"/>
            <a:ext cx="864096" cy="1584176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8"/>
          <p:cNvSpPr txBox="1"/>
          <p:nvPr/>
        </p:nvSpPr>
        <p:spPr>
          <a:xfrm>
            <a:off x="251520" y="2204864"/>
            <a:ext cx="151216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i="1" dirty="0" smtClean="0">
                <a:solidFill>
                  <a:srgbClr val="7030A0"/>
                </a:solidFill>
              </a:rPr>
              <a:t>A </a:t>
            </a:r>
            <a:r>
              <a:rPr lang="en-US" sz="1100" i="1" dirty="0" err="1" smtClean="0">
                <a:solidFill>
                  <a:srgbClr val="7030A0"/>
                </a:solidFill>
              </a:rPr>
              <a:t>partir</a:t>
            </a:r>
            <a:r>
              <a:rPr lang="en-US" sz="1100" i="1" dirty="0" smtClean="0">
                <a:solidFill>
                  <a:srgbClr val="7030A0"/>
                </a:solidFill>
              </a:rPr>
              <a:t> de </a:t>
            </a:r>
            <a:r>
              <a:rPr lang="en-US" sz="1100" i="1" dirty="0" err="1" smtClean="0">
                <a:solidFill>
                  <a:srgbClr val="7030A0"/>
                </a:solidFill>
              </a:rPr>
              <a:t>cette</a:t>
            </a:r>
            <a:r>
              <a:rPr lang="en-US" sz="1100" i="1" dirty="0" smtClean="0">
                <a:solidFill>
                  <a:srgbClr val="7030A0"/>
                </a:solidFill>
              </a:rPr>
              <a:t> </a:t>
            </a:r>
            <a:r>
              <a:rPr lang="en-US" sz="1100" i="1" dirty="0" err="1" smtClean="0">
                <a:solidFill>
                  <a:srgbClr val="7030A0"/>
                </a:solidFill>
              </a:rPr>
              <a:t>étape</a:t>
            </a:r>
            <a:r>
              <a:rPr lang="en-US" sz="1100" i="1" dirty="0" smtClean="0">
                <a:solidFill>
                  <a:srgbClr val="7030A0"/>
                </a:solidFill>
              </a:rPr>
              <a:t>, plus de </a:t>
            </a:r>
            <a:r>
              <a:rPr lang="en-US" sz="1100" i="1" dirty="0" err="1" smtClean="0">
                <a:solidFill>
                  <a:srgbClr val="7030A0"/>
                </a:solidFill>
              </a:rPr>
              <a:t>posiibilité</a:t>
            </a:r>
            <a:r>
              <a:rPr lang="en-US" sz="1100" i="1" dirty="0" smtClean="0">
                <a:solidFill>
                  <a:srgbClr val="7030A0"/>
                </a:solidFill>
              </a:rPr>
              <a:t> modifier le BL</a:t>
            </a:r>
            <a:endParaRPr lang="en-US" sz="1100" i="1" dirty="0">
              <a:solidFill>
                <a:srgbClr val="7030A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79512" y="5373216"/>
            <a:ext cx="144892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 smtClean="0">
                <a:solidFill>
                  <a:srgbClr val="C00000"/>
                </a:solidFill>
                <a:sym typeface="Wingdings"/>
              </a:rPr>
              <a:t> </a:t>
            </a:r>
            <a:r>
              <a:rPr lang="fr-FR" sz="1200" b="1" dirty="0" smtClean="0">
                <a:solidFill>
                  <a:srgbClr val="C00000"/>
                </a:solidFill>
              </a:rPr>
              <a:t>Module BL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259632" y="4149080"/>
            <a:ext cx="1800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 smtClean="0">
                <a:solidFill>
                  <a:srgbClr val="C00000"/>
                </a:solidFill>
                <a:sym typeface="Wingdings"/>
              </a:rPr>
              <a:t> </a:t>
            </a:r>
            <a:r>
              <a:rPr lang="fr-FR" sz="1200" b="1" dirty="0" smtClean="0">
                <a:solidFill>
                  <a:srgbClr val="C00000"/>
                </a:solidFill>
              </a:rPr>
              <a:t>Module LOGISTIQUE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699792" y="2924944"/>
            <a:ext cx="1800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 smtClean="0">
                <a:solidFill>
                  <a:srgbClr val="C00000"/>
                </a:solidFill>
                <a:sym typeface="Wingdings"/>
              </a:rPr>
              <a:t> </a:t>
            </a:r>
            <a:r>
              <a:rPr lang="fr-FR" sz="1200" b="1" dirty="0" smtClean="0">
                <a:solidFill>
                  <a:srgbClr val="C00000"/>
                </a:solidFill>
              </a:rPr>
              <a:t>Module LOGISTIQUE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995936" y="1628800"/>
            <a:ext cx="21602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b="1" dirty="0" smtClean="0">
                <a:solidFill>
                  <a:srgbClr val="C00000"/>
                </a:solidFill>
                <a:sym typeface="Wingdings"/>
              </a:rPr>
              <a:t> </a:t>
            </a:r>
            <a:r>
              <a:rPr lang="fr-FR" sz="1200" b="1" dirty="0" smtClean="0">
                <a:solidFill>
                  <a:srgbClr val="C00000"/>
                </a:solidFill>
              </a:rPr>
              <a:t>Module BL &amp; LOGISTIQUE</a:t>
            </a:r>
          </a:p>
        </p:txBody>
      </p:sp>
      <p:sp>
        <p:nvSpPr>
          <p:cNvPr id="52" name="ZoneTexte 34"/>
          <p:cNvSpPr txBox="1"/>
          <p:nvPr/>
        </p:nvSpPr>
        <p:spPr>
          <a:xfrm>
            <a:off x="6948264" y="6309320"/>
            <a:ext cx="8229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 smtClean="0">
                <a:solidFill>
                  <a:srgbClr val="FF0000"/>
                </a:solidFill>
                <a:latin typeface="Impact" pitchFamily="34" charset="0"/>
              </a:rPr>
              <a:t>STANDARD</a:t>
            </a:r>
            <a:endParaRPr lang="fr-FR" sz="1200" dirty="0">
              <a:solidFill>
                <a:srgbClr val="FF0000"/>
              </a:solidFill>
              <a:latin typeface="Impact" pitchFamily="34" charset="0"/>
            </a:endParaRPr>
          </a:p>
        </p:txBody>
      </p:sp>
      <p:sp>
        <p:nvSpPr>
          <p:cNvPr id="53" name="TextBox 8"/>
          <p:cNvSpPr txBox="1"/>
          <p:nvPr/>
        </p:nvSpPr>
        <p:spPr>
          <a:xfrm>
            <a:off x="3635896" y="5661248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dirty="0" smtClean="0">
                <a:solidFill>
                  <a:schemeClr val="accent6">
                    <a:lumMod val="50000"/>
                  </a:schemeClr>
                </a:solidFill>
              </a:rPr>
              <a:t>Pour les matériels soumis au stock,</a:t>
            </a:r>
          </a:p>
          <a:p>
            <a:pPr algn="ctr"/>
            <a:r>
              <a:rPr lang="fr-FR" sz="1200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fr-FR" sz="1200" b="1" dirty="0" smtClean="0">
                <a:solidFill>
                  <a:schemeClr val="accent6">
                    <a:lumMod val="50000"/>
                  </a:schemeClr>
                </a:solidFill>
              </a:rPr>
              <a:t>RECREMENTATION</a:t>
            </a:r>
            <a:r>
              <a:rPr lang="fr-FR" sz="1200" dirty="0" smtClean="0">
                <a:solidFill>
                  <a:schemeClr val="accent6">
                    <a:lumMod val="50000"/>
                  </a:schemeClr>
                </a:solidFill>
              </a:rPr>
              <a:t> / </a:t>
            </a:r>
            <a:r>
              <a:rPr lang="fr-FR" sz="1200" b="1" dirty="0" smtClean="0">
                <a:solidFill>
                  <a:schemeClr val="accent6">
                    <a:lumMod val="50000"/>
                  </a:schemeClr>
                </a:solidFill>
              </a:rPr>
              <a:t>DECREMENTATION STOCK</a:t>
            </a:r>
            <a:endParaRPr lang="en-US" sz="12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58" name="Groupe 57"/>
          <p:cNvGrpSpPr/>
          <p:nvPr/>
        </p:nvGrpSpPr>
        <p:grpSpPr>
          <a:xfrm rot="18868831" flipV="1">
            <a:off x="4534623" y="4909528"/>
            <a:ext cx="534489" cy="523161"/>
            <a:chOff x="2411760" y="4941168"/>
            <a:chExt cx="2376264" cy="864096"/>
          </a:xfrm>
        </p:grpSpPr>
        <p:cxnSp>
          <p:nvCxnSpPr>
            <p:cNvPr id="50" name="Connecteur droit 49"/>
            <p:cNvCxnSpPr/>
            <p:nvPr/>
          </p:nvCxnSpPr>
          <p:spPr>
            <a:xfrm>
              <a:off x="4788024" y="4941168"/>
              <a:ext cx="0" cy="864096"/>
            </a:xfrm>
            <a:prstGeom prst="line">
              <a:avLst/>
            </a:prstGeom>
            <a:ln w="38100">
              <a:prstDash val="dash"/>
              <a:headEnd type="non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2411760" y="4941168"/>
              <a:ext cx="2376264" cy="0"/>
            </a:xfrm>
            <a:prstGeom prst="line">
              <a:avLst/>
            </a:prstGeom>
            <a:ln w="38100">
              <a:prstDash val="dash"/>
              <a:headEnd type="oval"/>
              <a:tailEnd type="non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1" name="Groupe 50"/>
          <p:cNvGrpSpPr/>
          <p:nvPr/>
        </p:nvGrpSpPr>
        <p:grpSpPr>
          <a:xfrm rot="3064557" flipH="1">
            <a:off x="2560787" y="164759"/>
            <a:ext cx="202525" cy="479881"/>
            <a:chOff x="2411760" y="4941168"/>
            <a:chExt cx="2376264" cy="864096"/>
          </a:xfrm>
        </p:grpSpPr>
        <p:cxnSp>
          <p:nvCxnSpPr>
            <p:cNvPr id="54" name="Connecteur droit 53"/>
            <p:cNvCxnSpPr/>
            <p:nvPr/>
          </p:nvCxnSpPr>
          <p:spPr>
            <a:xfrm>
              <a:off x="4788024" y="4941168"/>
              <a:ext cx="0" cy="864096"/>
            </a:xfrm>
            <a:prstGeom prst="line">
              <a:avLst/>
            </a:prstGeom>
            <a:ln w="38100">
              <a:prstDash val="dash"/>
              <a:headEnd type="non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6" name="Connecteur droit 55"/>
            <p:cNvCxnSpPr/>
            <p:nvPr/>
          </p:nvCxnSpPr>
          <p:spPr>
            <a:xfrm>
              <a:off x="2411760" y="4941168"/>
              <a:ext cx="2376264" cy="0"/>
            </a:xfrm>
            <a:prstGeom prst="line">
              <a:avLst/>
            </a:prstGeom>
            <a:ln w="38100">
              <a:prstDash val="dash"/>
              <a:headEnd type="oval"/>
              <a:tailEnd type="non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9" name="TextBox 8"/>
          <p:cNvSpPr txBox="1"/>
          <p:nvPr/>
        </p:nvSpPr>
        <p:spPr>
          <a:xfrm>
            <a:off x="107504" y="476672"/>
            <a:ext cx="26642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100" dirty="0" smtClean="0">
                <a:solidFill>
                  <a:schemeClr val="accent6">
                    <a:lumMod val="50000"/>
                  </a:schemeClr>
                </a:solidFill>
              </a:rPr>
              <a:t>Pour les matériels soumis au stock,</a:t>
            </a:r>
          </a:p>
          <a:p>
            <a:pPr algn="ctr"/>
            <a:r>
              <a:rPr lang="fr-FR" sz="1100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fr-FR" sz="1100" b="1" dirty="0" smtClean="0">
                <a:solidFill>
                  <a:schemeClr val="accent6">
                    <a:lumMod val="50000"/>
                  </a:schemeClr>
                </a:solidFill>
              </a:rPr>
              <a:t>RECREMENTATION STOCK </a:t>
            </a:r>
            <a:r>
              <a:rPr lang="fr-FR" sz="1100" dirty="0" smtClean="0">
                <a:solidFill>
                  <a:schemeClr val="accent6">
                    <a:lumMod val="50000"/>
                  </a:schemeClr>
                </a:solidFill>
              </a:rPr>
              <a:t>si décrémenté</a:t>
            </a:r>
            <a:endParaRPr lang="en-US" sz="11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pSp>
        <p:nvGrpSpPr>
          <p:cNvPr id="63" name="Groupe 62"/>
          <p:cNvGrpSpPr/>
          <p:nvPr/>
        </p:nvGrpSpPr>
        <p:grpSpPr>
          <a:xfrm rot="3064557" flipH="1">
            <a:off x="3424886" y="5506823"/>
            <a:ext cx="202525" cy="479881"/>
            <a:chOff x="2411760" y="4941168"/>
            <a:chExt cx="2376264" cy="864096"/>
          </a:xfrm>
        </p:grpSpPr>
        <p:cxnSp>
          <p:nvCxnSpPr>
            <p:cNvPr id="64" name="Connecteur droit 63"/>
            <p:cNvCxnSpPr/>
            <p:nvPr/>
          </p:nvCxnSpPr>
          <p:spPr>
            <a:xfrm>
              <a:off x="4788024" y="4941168"/>
              <a:ext cx="0" cy="864096"/>
            </a:xfrm>
            <a:prstGeom prst="line">
              <a:avLst/>
            </a:prstGeom>
            <a:ln w="38100">
              <a:prstDash val="dash"/>
              <a:headEnd type="none"/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5" name="Connecteur droit 64"/>
            <p:cNvCxnSpPr/>
            <p:nvPr/>
          </p:nvCxnSpPr>
          <p:spPr>
            <a:xfrm>
              <a:off x="2411760" y="4941168"/>
              <a:ext cx="2376264" cy="0"/>
            </a:xfrm>
            <a:prstGeom prst="line">
              <a:avLst/>
            </a:prstGeom>
            <a:ln w="38100">
              <a:prstDash val="dash"/>
              <a:headEnd type="oval"/>
              <a:tailEnd type="non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xmlns="" val="34779759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1067</TotalTime>
  <Words>218</Words>
  <Application>Microsoft Office PowerPoint</Application>
  <PresentationFormat>Affichage à l'écran (4:3)</PresentationFormat>
  <Paragraphs>43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</dc:creator>
  <cp:lastModifiedBy>yveshaddad53@gmail.com</cp:lastModifiedBy>
  <cp:revision>67</cp:revision>
  <dcterms:created xsi:type="dcterms:W3CDTF">2012-12-19T15:45:09Z</dcterms:created>
  <dcterms:modified xsi:type="dcterms:W3CDTF">2013-11-06T10:19:09Z</dcterms:modified>
</cp:coreProperties>
</file>