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609" r:id="rId5"/>
    <p:sldId id="760" r:id="rId6"/>
    <p:sldId id="761" r:id="rId7"/>
    <p:sldId id="762" r:id="rId8"/>
    <p:sldId id="759" r:id="rId9"/>
    <p:sldId id="763" r:id="rId10"/>
    <p:sldId id="764" r:id="rId11"/>
    <p:sldId id="765" r:id="rId12"/>
    <p:sldId id="766" r:id="rId13"/>
    <p:sldId id="768" r:id="rId14"/>
    <p:sldId id="767" r:id="rId15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9900"/>
    <a:srgbClr val="6699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172" autoAdjust="0"/>
  </p:normalViewPr>
  <p:slideViewPr>
    <p:cSldViewPr>
      <p:cViewPr varScale="1">
        <p:scale>
          <a:sx n="103" d="100"/>
          <a:sy n="103" d="100"/>
        </p:scale>
        <p:origin x="-10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84"/>
      </p:cViewPr>
      <p:guideLst>
        <p:guide orient="horz" pos="3132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2CBB-BF39-47AD-A015-9341D7CCA3D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D2A97-4C0C-4CE1-B297-15612633B76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41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8DE3-9B7F-4629-9D8A-5FF645929D6D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3D567-B66F-4A46-A631-3A896D56B4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044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728192" cy="43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728192" cy="43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73" y="44624"/>
            <a:ext cx="1700015" cy="43204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27984" y="107340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Business Intelligence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Process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3635896" y="107340"/>
            <a:ext cx="7920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opperplate Gothic Light"/>
                <a:cs typeface="Copperplate Gothic Light"/>
              </a:rPr>
              <a:t>B</a:t>
            </a:r>
            <a:r>
              <a:rPr lang="fr-FR" b="1" baseline="0" dirty="0" smtClean="0">
                <a:latin typeface="Copperplate Gothic Light"/>
                <a:cs typeface="Copperplate Gothic Light"/>
              </a:rPr>
              <a:t>.</a:t>
            </a:r>
            <a:r>
              <a:rPr lang="fr-FR" b="1" dirty="0" smtClean="0">
                <a:latin typeface="Copperplate Gothic Light"/>
                <a:cs typeface="Copperplate Gothic Light"/>
              </a:rPr>
              <a:t>I.P.</a:t>
            </a:r>
            <a:endParaRPr lang="fr-FR" b="1" dirty="0">
              <a:latin typeface="Copperplate Gothic Light"/>
              <a:cs typeface="Copperplate Gothic Light"/>
            </a:endParaRPr>
          </a:p>
        </p:txBody>
      </p:sp>
      <p:sp>
        <p:nvSpPr>
          <p:cNvPr id="9" name="Freeform 83"/>
          <p:cNvSpPr>
            <a:spLocks/>
          </p:cNvSpPr>
          <p:nvPr userDrawn="1"/>
        </p:nvSpPr>
        <p:spPr bwMode="auto">
          <a:xfrm>
            <a:off x="2483768" y="6525344"/>
            <a:ext cx="6682457" cy="211931"/>
          </a:xfrm>
          <a:custGeom>
            <a:avLst/>
            <a:gdLst/>
            <a:ahLst/>
            <a:cxnLst>
              <a:cxn ang="0">
                <a:pos x="47" y="92"/>
              </a:cxn>
              <a:cxn ang="0">
                <a:pos x="1226" y="91"/>
              </a:cxn>
              <a:cxn ang="0">
                <a:pos x="1221" y="3"/>
              </a:cxn>
              <a:cxn ang="0">
                <a:pos x="47" y="1"/>
              </a:cxn>
              <a:cxn ang="0">
                <a:pos x="0" y="47"/>
              </a:cxn>
              <a:cxn ang="0">
                <a:pos x="47" y="92"/>
              </a:cxn>
            </a:cxnLst>
            <a:rect l="0" t="0" r="r" b="b"/>
            <a:pathLst>
              <a:path w="1226" h="92">
                <a:moveTo>
                  <a:pt x="47" y="92"/>
                </a:moveTo>
                <a:cubicBezTo>
                  <a:pt x="1200" y="92"/>
                  <a:pt x="1226" y="91"/>
                  <a:pt x="1226" y="91"/>
                </a:cubicBezTo>
                <a:cubicBezTo>
                  <a:pt x="1226" y="0"/>
                  <a:pt x="1221" y="3"/>
                  <a:pt x="1221" y="3"/>
                </a:cubicBezTo>
                <a:cubicBezTo>
                  <a:pt x="68" y="3"/>
                  <a:pt x="47" y="1"/>
                  <a:pt x="47" y="1"/>
                </a:cubicBezTo>
                <a:cubicBezTo>
                  <a:pt x="20" y="1"/>
                  <a:pt x="0" y="22"/>
                  <a:pt x="0" y="47"/>
                </a:cubicBezTo>
                <a:cubicBezTo>
                  <a:pt x="0" y="72"/>
                  <a:pt x="20" y="92"/>
                  <a:pt x="47" y="92"/>
                </a:cubicBezTo>
                <a:close/>
              </a:path>
            </a:pathLst>
          </a:custGeom>
          <a:gradFill flip="none" rotWithShape="1">
            <a:gsLst>
              <a:gs pos="42000">
                <a:schemeClr val="accent4">
                  <a:lumMod val="60000"/>
                  <a:lumOff val="40000"/>
                </a:schemeClr>
              </a:gs>
              <a:gs pos="100000">
                <a:srgbClr val="F8F8F8"/>
              </a:gs>
            </a:gsLst>
            <a:lin ang="1080000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 rot="16200000">
            <a:off x="4714063" y="5675492"/>
            <a:ext cx="40011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 Black" pitchFamily="34" charset="0"/>
              </a:rPr>
              <a:t>www.oleweb.fr</a:t>
            </a:r>
          </a:p>
        </p:txBody>
      </p:sp>
      <p:sp>
        <p:nvSpPr>
          <p:cNvPr id="11" name="Freeform 62"/>
          <p:cNvSpPr>
            <a:spLocks/>
          </p:cNvSpPr>
          <p:nvPr userDrawn="1"/>
        </p:nvSpPr>
        <p:spPr bwMode="auto">
          <a:xfrm flipH="1">
            <a:off x="0" y="6586537"/>
            <a:ext cx="2339752" cy="155427"/>
          </a:xfrm>
          <a:custGeom>
            <a:avLst/>
            <a:gdLst/>
            <a:ahLst/>
            <a:cxnLst>
              <a:cxn ang="0">
                <a:pos x="26" y="51"/>
              </a:cxn>
              <a:cxn ang="0">
                <a:pos x="670" y="51"/>
              </a:cxn>
              <a:cxn ang="0">
                <a:pos x="670" y="0"/>
              </a:cxn>
              <a:cxn ang="0">
                <a:pos x="26" y="0"/>
              </a:cxn>
              <a:cxn ang="0">
                <a:pos x="0" y="26"/>
              </a:cxn>
              <a:cxn ang="0">
                <a:pos x="26" y="51"/>
              </a:cxn>
            </a:cxnLst>
            <a:rect l="0" t="0" r="r" b="b"/>
            <a:pathLst>
              <a:path w="670" h="51">
                <a:moveTo>
                  <a:pt x="26" y="51"/>
                </a:moveTo>
                <a:cubicBezTo>
                  <a:pt x="670" y="51"/>
                  <a:pt x="670" y="51"/>
                  <a:pt x="670" y="51"/>
                </a:cubicBezTo>
                <a:cubicBezTo>
                  <a:pt x="670" y="0"/>
                  <a:pt x="670" y="0"/>
                  <a:pt x="67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0" y="40"/>
                  <a:pt x="11" y="51"/>
                  <a:pt x="26" y="5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6556528"/>
            <a:ext cx="2339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solidFill>
                  <a:srgbClr val="C00000"/>
                </a:solidFill>
              </a:rPr>
              <a:t>B.I.P.</a:t>
            </a:r>
            <a:r>
              <a:rPr lang="fr-FR" sz="800" b="1" baseline="0" dirty="0" smtClean="0">
                <a:solidFill>
                  <a:srgbClr val="C00000"/>
                </a:solidFill>
              </a:rPr>
              <a:t> V3 </a:t>
            </a:r>
            <a:r>
              <a:rPr lang="fr-FR" sz="800" b="1" dirty="0" smtClean="0">
                <a:solidFill>
                  <a:srgbClr val="002060"/>
                </a:solidFill>
              </a:rPr>
              <a:t>Copyright © </a:t>
            </a:r>
            <a:r>
              <a:rPr lang="fr-FR" sz="800" b="1" dirty="0" err="1" smtClean="0">
                <a:solidFill>
                  <a:srgbClr val="002060"/>
                </a:solidFill>
              </a:rPr>
              <a:t>OleWeb</a:t>
            </a:r>
            <a:r>
              <a:rPr lang="fr-FR" sz="800" b="1" dirty="0" smtClean="0">
                <a:solidFill>
                  <a:srgbClr val="002060"/>
                </a:solidFill>
              </a:rPr>
              <a:t> 2011</a:t>
            </a:r>
            <a:endParaRPr lang="fr-FR" sz="800" b="1" dirty="0">
              <a:solidFill>
                <a:srgbClr val="7030A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66584" y="6492875"/>
            <a:ext cx="477416" cy="365125"/>
          </a:xfrm>
        </p:spPr>
        <p:txBody>
          <a:bodyPr/>
          <a:lstStyle>
            <a:lvl1pPr>
              <a:defRPr b="1"/>
            </a:lvl1pPr>
          </a:lstStyle>
          <a:p>
            <a:fld id="{20D542A2-9659-41DB-A77C-3E4DFDF18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3"/>
          <p:cNvSpPr>
            <a:spLocks/>
          </p:cNvSpPr>
          <p:nvPr userDrawn="1"/>
        </p:nvSpPr>
        <p:spPr bwMode="auto">
          <a:xfrm>
            <a:off x="2483768" y="6525344"/>
            <a:ext cx="6682457" cy="211931"/>
          </a:xfrm>
          <a:custGeom>
            <a:avLst/>
            <a:gdLst/>
            <a:ahLst/>
            <a:cxnLst>
              <a:cxn ang="0">
                <a:pos x="47" y="92"/>
              </a:cxn>
              <a:cxn ang="0">
                <a:pos x="1226" y="91"/>
              </a:cxn>
              <a:cxn ang="0">
                <a:pos x="1221" y="3"/>
              </a:cxn>
              <a:cxn ang="0">
                <a:pos x="47" y="1"/>
              </a:cxn>
              <a:cxn ang="0">
                <a:pos x="0" y="47"/>
              </a:cxn>
              <a:cxn ang="0">
                <a:pos x="47" y="92"/>
              </a:cxn>
            </a:cxnLst>
            <a:rect l="0" t="0" r="r" b="b"/>
            <a:pathLst>
              <a:path w="1226" h="92">
                <a:moveTo>
                  <a:pt x="47" y="92"/>
                </a:moveTo>
                <a:cubicBezTo>
                  <a:pt x="1200" y="92"/>
                  <a:pt x="1226" y="91"/>
                  <a:pt x="1226" y="91"/>
                </a:cubicBezTo>
                <a:cubicBezTo>
                  <a:pt x="1226" y="0"/>
                  <a:pt x="1221" y="3"/>
                  <a:pt x="1221" y="3"/>
                </a:cubicBezTo>
                <a:cubicBezTo>
                  <a:pt x="68" y="3"/>
                  <a:pt x="47" y="1"/>
                  <a:pt x="47" y="1"/>
                </a:cubicBezTo>
                <a:cubicBezTo>
                  <a:pt x="20" y="1"/>
                  <a:pt x="0" y="22"/>
                  <a:pt x="0" y="47"/>
                </a:cubicBezTo>
                <a:cubicBezTo>
                  <a:pt x="0" y="72"/>
                  <a:pt x="20" y="92"/>
                  <a:pt x="47" y="92"/>
                </a:cubicBezTo>
                <a:close/>
              </a:path>
            </a:pathLst>
          </a:custGeom>
          <a:gradFill flip="none" rotWithShape="1">
            <a:gsLst>
              <a:gs pos="42000">
                <a:schemeClr val="accent4">
                  <a:lumMod val="60000"/>
                  <a:lumOff val="40000"/>
                </a:schemeClr>
              </a:gs>
              <a:gs pos="100000">
                <a:srgbClr val="F8F8F8"/>
              </a:gs>
            </a:gsLst>
            <a:lin ang="1080000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 rot="16200000">
            <a:off x="4714063" y="5675492"/>
            <a:ext cx="40011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 Black" pitchFamily="34" charset="0"/>
              </a:rPr>
              <a:t>www.oleweb.fr</a:t>
            </a:r>
          </a:p>
        </p:txBody>
      </p:sp>
      <p:sp>
        <p:nvSpPr>
          <p:cNvPr id="10" name="Freeform 62"/>
          <p:cNvSpPr>
            <a:spLocks/>
          </p:cNvSpPr>
          <p:nvPr userDrawn="1"/>
        </p:nvSpPr>
        <p:spPr bwMode="auto">
          <a:xfrm flipH="1">
            <a:off x="0" y="6586537"/>
            <a:ext cx="2339752" cy="155427"/>
          </a:xfrm>
          <a:custGeom>
            <a:avLst/>
            <a:gdLst/>
            <a:ahLst/>
            <a:cxnLst>
              <a:cxn ang="0">
                <a:pos x="26" y="51"/>
              </a:cxn>
              <a:cxn ang="0">
                <a:pos x="670" y="51"/>
              </a:cxn>
              <a:cxn ang="0">
                <a:pos x="670" y="0"/>
              </a:cxn>
              <a:cxn ang="0">
                <a:pos x="26" y="0"/>
              </a:cxn>
              <a:cxn ang="0">
                <a:pos x="0" y="26"/>
              </a:cxn>
              <a:cxn ang="0">
                <a:pos x="26" y="51"/>
              </a:cxn>
            </a:cxnLst>
            <a:rect l="0" t="0" r="r" b="b"/>
            <a:pathLst>
              <a:path w="670" h="51">
                <a:moveTo>
                  <a:pt x="26" y="51"/>
                </a:moveTo>
                <a:cubicBezTo>
                  <a:pt x="670" y="51"/>
                  <a:pt x="670" y="51"/>
                  <a:pt x="670" y="51"/>
                </a:cubicBezTo>
                <a:cubicBezTo>
                  <a:pt x="670" y="0"/>
                  <a:pt x="670" y="0"/>
                  <a:pt x="67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0" y="40"/>
                  <a:pt x="11" y="51"/>
                  <a:pt x="26" y="5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0" y="6556528"/>
            <a:ext cx="2339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solidFill>
                  <a:srgbClr val="C00000"/>
                </a:solidFill>
              </a:rPr>
              <a:t>B.I.P.</a:t>
            </a:r>
            <a:r>
              <a:rPr lang="fr-FR" sz="800" b="1" baseline="0" dirty="0" smtClean="0">
                <a:solidFill>
                  <a:srgbClr val="C00000"/>
                </a:solidFill>
              </a:rPr>
              <a:t> V3 </a:t>
            </a:r>
            <a:r>
              <a:rPr lang="fr-FR" sz="800" b="1" dirty="0" smtClean="0">
                <a:solidFill>
                  <a:srgbClr val="002060"/>
                </a:solidFill>
              </a:rPr>
              <a:t>Copyright © </a:t>
            </a:r>
            <a:r>
              <a:rPr lang="fr-FR" sz="800" b="1" dirty="0" err="1" smtClean="0">
                <a:solidFill>
                  <a:srgbClr val="002060"/>
                </a:solidFill>
              </a:rPr>
              <a:t>OleWeb</a:t>
            </a:r>
            <a:r>
              <a:rPr lang="fr-FR" sz="800" b="1" dirty="0" smtClean="0">
                <a:solidFill>
                  <a:srgbClr val="002060"/>
                </a:solidFill>
              </a:rPr>
              <a:t> 2011</a:t>
            </a:r>
            <a:endParaRPr lang="fr-FR" sz="800" b="1" dirty="0">
              <a:solidFill>
                <a:srgbClr val="7030A0"/>
              </a:solidFill>
            </a:endParaRP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66584" y="6492875"/>
            <a:ext cx="477416" cy="365125"/>
          </a:xfrm>
        </p:spPr>
        <p:txBody>
          <a:bodyPr/>
          <a:lstStyle>
            <a:lvl1pPr>
              <a:defRPr b="1"/>
            </a:lvl1pPr>
          </a:lstStyle>
          <a:p>
            <a:fld id="{20D542A2-9659-41DB-A77C-3E4DFDF180A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73" y="44624"/>
            <a:ext cx="1700015" cy="43204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4427984" y="107340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Business Intelligence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Process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3635896" y="107340"/>
            <a:ext cx="7920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opperplate Gothic Light"/>
                <a:cs typeface="Copperplate Gothic Light"/>
              </a:rPr>
              <a:t>B</a:t>
            </a:r>
            <a:r>
              <a:rPr lang="fr-FR" b="1" baseline="0" dirty="0" smtClean="0">
                <a:latin typeface="Copperplate Gothic Light"/>
                <a:cs typeface="Copperplate Gothic Light"/>
              </a:rPr>
              <a:t>.</a:t>
            </a:r>
            <a:r>
              <a:rPr lang="fr-FR" b="1" dirty="0" smtClean="0">
                <a:latin typeface="Copperplate Gothic Light"/>
                <a:cs typeface="Copperplate Gothic Light"/>
              </a:rPr>
              <a:t>I.P.</a:t>
            </a:r>
            <a:endParaRPr lang="fr-FR" b="1" dirty="0">
              <a:latin typeface="Copperplate Gothic Light"/>
              <a:cs typeface="Copperplate Gothic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E942-4763-4F7A-8AED-0587A9EFCCC0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2483768" y="1900949"/>
            <a:ext cx="4040723" cy="2628904"/>
            <a:chOff x="1142976" y="2285992"/>
            <a:chExt cx="4040723" cy="26289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2285992"/>
              <a:ext cx="4040723" cy="262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à coins arrondis 5"/>
            <p:cNvSpPr/>
            <p:nvPr/>
          </p:nvSpPr>
          <p:spPr>
            <a:xfrm>
              <a:off x="2915816" y="2348880"/>
              <a:ext cx="2088232" cy="720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Piloter</a:t>
              </a:r>
            </a:p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Manager</a:t>
              </a:r>
            </a:p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Décider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07704" y="1036853"/>
            <a:ext cx="4848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REPRENEZ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LE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CONTROLE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4853277"/>
            <a:ext cx="5904656" cy="1240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PROGICIEL COLLABORATIF</a:t>
            </a:r>
          </a:p>
          <a:p>
            <a:pPr algn="ctr">
              <a:lnSpc>
                <a:spcPct val="105000"/>
              </a:lnSpc>
            </a:pP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de</a:t>
            </a:r>
          </a:p>
          <a:p>
            <a:pPr algn="ctr">
              <a:lnSpc>
                <a:spcPct val="105000"/>
              </a:lnSpc>
            </a:pP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 SUIVI DE L’ACTIVITE DE VOTRE 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60432" y="6165304"/>
            <a:ext cx="5212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V1.0</a:t>
            </a:r>
            <a:endParaRPr lang="fr-FR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92696"/>
            <a:ext cx="7322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DOMAINES METIER SANS LIMITATION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412776"/>
            <a:ext cx="8568952" cy="514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</a:rPr>
              <a:t>B.I.P. a été conçu comme un véritable progiciel industriel. Il s’adapte facilement pour de nombreux métiers.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</a:rPr>
              <a:t>A ce jour, B.I.P. a été déployé avec succès dans les domaines suivants: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 Métiers du </a:t>
            </a:r>
            <a:r>
              <a:rPr lang="fr-FR" b="1" u="sng" dirty="0" smtClean="0">
                <a:solidFill>
                  <a:schemeClr val="bg2">
                    <a:lumMod val="25000"/>
                  </a:schemeClr>
                </a:solidFill>
              </a:rPr>
              <a:t>BTP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 pour la communication, gestion et suivi des chantiers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b="1" u="sng" dirty="0" smtClean="0">
                <a:solidFill>
                  <a:schemeClr val="bg2">
                    <a:lumMod val="25000"/>
                  </a:schemeClr>
                </a:solidFill>
              </a:rPr>
              <a:t>Installateur Energie Renouvelable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pour le suivi des procédures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administrative,  installations et facturation</a:t>
            </a:r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b="1" u="sng" dirty="0" smtClean="0">
                <a:solidFill>
                  <a:schemeClr val="bg2">
                    <a:lumMod val="25000"/>
                  </a:schemeClr>
                </a:solidFill>
              </a:rPr>
              <a:t>Juridiques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 pour le suivi des dossiers et procédures,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fr-FR" b="1" u="sng" dirty="0" smtClean="0">
                <a:solidFill>
                  <a:schemeClr val="bg2">
                    <a:lumMod val="25000"/>
                  </a:schemeClr>
                </a:solidFill>
              </a:rPr>
              <a:t> Vente &amp; Logistique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, pour la gestion des propositions commerciales, commandes, bon de livraison et palettisation et facturation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fr-FR" b="1" u="sng" dirty="0" smtClean="0">
                <a:solidFill>
                  <a:schemeClr val="bg2">
                    <a:lumMod val="25000"/>
                  </a:schemeClr>
                </a:solidFill>
              </a:rPr>
              <a:t>Bureautique et Photocopieurs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 pour le suivi des procédures et dossiers, facturation et   SAV</a:t>
            </a:r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9"/>
          <p:cNvGrpSpPr/>
          <p:nvPr/>
        </p:nvGrpSpPr>
        <p:grpSpPr>
          <a:xfrm>
            <a:off x="2483768" y="1900949"/>
            <a:ext cx="4040723" cy="2628904"/>
            <a:chOff x="1142976" y="2285992"/>
            <a:chExt cx="4040723" cy="262890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2285992"/>
              <a:ext cx="4040723" cy="262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à coins arrondis 3"/>
            <p:cNvSpPr/>
            <p:nvPr/>
          </p:nvSpPr>
          <p:spPr>
            <a:xfrm>
              <a:off x="2915816" y="2348880"/>
              <a:ext cx="2088232" cy="720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Piloter</a:t>
              </a:r>
            </a:p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Manager</a:t>
              </a:r>
            </a:p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Décider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907704" y="1036853"/>
            <a:ext cx="4848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REPRENEZ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LE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CONTROLE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87824" y="4725144"/>
            <a:ext cx="3447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contact@oleweb.fr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87824" y="5373216"/>
            <a:ext cx="340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+33 (1) 84 16 08 30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581345"/>
            <a:ext cx="6048672" cy="183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Bef>
                <a:spcPts val="200"/>
              </a:spcBef>
            </a:pP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Une fois le processus commercial terminé…</a:t>
            </a:r>
          </a:p>
          <a:p>
            <a:pPr algn="ctr">
              <a:lnSpc>
                <a:spcPct val="105000"/>
              </a:lnSpc>
              <a:spcBef>
                <a:spcPts val="200"/>
              </a:spcBef>
            </a:pP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rgbClr val="C00000"/>
                </a:solidFill>
              </a:rPr>
              <a:t>WHAT NEXT?</a:t>
            </a:r>
          </a:p>
        </p:txBody>
      </p:sp>
      <p:pic>
        <p:nvPicPr>
          <p:cNvPr id="3" name="Image 2" descr="approve_256x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2088232" cy="2088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2564904"/>
            <a:ext cx="8568952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 Comment suivre efficacement mes affaires signées et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le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bon déroulement de l’activité de l’entreprise ?</a:t>
            </a:r>
          </a:p>
          <a:p>
            <a:pPr>
              <a:lnSpc>
                <a:spcPct val="105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 Suivre mes dossiers de n’importe ou sans passer un seul appel téléphonique?</a:t>
            </a:r>
          </a:p>
          <a:p>
            <a:pPr>
              <a:lnSpc>
                <a:spcPct val="105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  Améliorer la communication entre le personnel interne de l’entreprise, les clients, les collaborateurs et les prestataires?</a:t>
            </a:r>
          </a:p>
          <a:p>
            <a:pPr>
              <a:lnSpc>
                <a:spcPct val="105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 Suivre mes collaborateurs et sous-traitants?</a:t>
            </a:r>
          </a:p>
          <a:p>
            <a:pPr>
              <a:lnSpc>
                <a:spcPct val="105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  Dégager du temps pour l’essentiel, mon cœur de métier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ct val="105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4A452A"/>
                </a:solidFill>
              </a:rPr>
              <a:t> Disposer </a:t>
            </a:r>
            <a:r>
              <a:rPr lang="fr-FR" sz="2000" b="1" dirty="0" smtClean="0">
                <a:solidFill>
                  <a:srgbClr val="4A452A"/>
                </a:solidFill>
              </a:rPr>
              <a:t>d’une seule application regroupant tous mes besoins fonctionnelles; financier et démarche?</a:t>
            </a:r>
            <a:endParaRPr lang="fr-F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5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 Améliorer mes marges?</a:t>
            </a:r>
          </a:p>
          <a:p>
            <a:pPr>
              <a:lnSpc>
                <a:spcPct val="105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 Répondre à la satisfaction de mes clients?</a:t>
            </a:r>
            <a:endParaRPr lang="fr-FR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 4" descr="research_256x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201622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1445"/>
            <a:ext cx="4104456" cy="1927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B.I.P. est une plate-forme Collaborative Web  développée entièrement par OLEWEB permettant à l’entreprise de faciliter le pilotage et le suivi de son Business.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B.I.P. est 100% web permettant ainsi un accès à partir de n’importe quel terminal (PC, tablette, Smartphone) quelque soit  votre emplacement géographique.</a:t>
            </a:r>
            <a:endParaRPr lang="fr-FR" sz="11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55976" y="3167669"/>
            <a:ext cx="4788024" cy="150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Mon ancienne application fonctionnait avec des Modules… que j’utilisais à moins de 50%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Avec BIP, les modules ne sont que des moyens d’accès au données. 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Ce sont mes processus métiers modélisés via le </a:t>
            </a:r>
            <a:r>
              <a:rPr lang="fr-FR" sz="1400" b="1" dirty="0" err="1" smtClean="0"/>
              <a:t>workflow</a:t>
            </a:r>
            <a:r>
              <a:rPr lang="fr-FR" sz="1400" b="1" dirty="0" smtClean="0"/>
              <a:t> qui effectuent automatiquement le suivi de mes dossiers.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5976" y="1269137"/>
            <a:ext cx="4788024" cy="169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Dirigeant, j’étais obligé tous les </a:t>
            </a:r>
            <a:r>
              <a:rPr lang="fr-FR" sz="1400" b="1" dirty="0" err="1" smtClean="0"/>
              <a:t>week</a:t>
            </a:r>
            <a:r>
              <a:rPr lang="fr-FR" sz="1400" b="1" dirty="0" smtClean="0"/>
              <a:t> end de faire un bilan sur tous mes dossiers en cours. La journée du lundi étant dédiée à de nombreuses réunions et points téléphoniques avec mon personnel et  mes collaborateurs.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B.I.P. me permet aujourd’hui de faire ce bilan en moins d’une heure, de mon bureau, de mon domicile, voir de mon lieu de vacances</a:t>
            </a:r>
            <a:endParaRPr lang="fr-F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107504" y="3743733"/>
            <a:ext cx="3816424" cy="2119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B.I.P. a été conçu en fusionnant judicieusement le travail collaboratif et la modélisation des processus métier de l’entreprise (</a:t>
            </a:r>
            <a:r>
              <a:rPr lang="fr-FR" sz="1400" b="1" dirty="0" err="1" smtClean="0"/>
              <a:t>workflow</a:t>
            </a:r>
            <a:r>
              <a:rPr lang="fr-FR" sz="1400" b="1" dirty="0" smtClean="0"/>
              <a:t>). En fonction des saisies du personnel, collaborateurs, sous-traitants et clients  dans l’application,  le </a:t>
            </a:r>
            <a:r>
              <a:rPr lang="fr-FR" sz="1400" b="1" dirty="0" err="1" smtClean="0"/>
              <a:t>workflow</a:t>
            </a:r>
            <a:r>
              <a:rPr lang="fr-FR" sz="1400" b="1" dirty="0" smtClean="0"/>
              <a:t> B.I.P. gère automatiquement l’avancement et le statut de vos dossiers, exécute des actions et remonte des tableaux de bord aux décideurs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4823853"/>
            <a:ext cx="4788024" cy="170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En modélisant notre processus métier avec </a:t>
            </a:r>
            <a:r>
              <a:rPr lang="fr-FR" sz="1400" b="1" dirty="0" err="1" smtClean="0"/>
              <a:t>OleWeb</a:t>
            </a:r>
            <a:r>
              <a:rPr lang="fr-FR" sz="1400" b="1" dirty="0" smtClean="0"/>
              <a:t>, nous nous sommes aperçus que notre organisation nous demandait beaucoup de temps... 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La modélisation de notre « façon de travailler » dans  le </a:t>
            </a:r>
            <a:r>
              <a:rPr lang="fr-FR" sz="1400" b="1" dirty="0" err="1" smtClean="0"/>
              <a:t>workflow</a:t>
            </a:r>
            <a:r>
              <a:rPr lang="fr-FR" sz="1400" b="1" dirty="0" smtClean="0"/>
              <a:t>  B.I.P., nous a permis de nous réorganiser , de dégager énormément de temps  pour nous recentrer sur notre cœur de métier.</a:t>
            </a:r>
            <a:endParaRPr lang="fr-FR" sz="1400" b="1" dirty="0"/>
          </a:p>
        </p:txBody>
      </p:sp>
      <p:sp>
        <p:nvSpPr>
          <p:cNvPr id="10" name="Flèche droite 9"/>
          <p:cNvSpPr/>
          <p:nvPr/>
        </p:nvSpPr>
        <p:spPr>
          <a:xfrm rot="19444805">
            <a:off x="3781701" y="3910575"/>
            <a:ext cx="571423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2229451">
            <a:off x="3781701" y="4920530"/>
            <a:ext cx="571423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3781701" y="1872982"/>
            <a:ext cx="571423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19639" y="476672"/>
            <a:ext cx="5116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&amp; Retours clients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5301208"/>
            <a:ext cx="3816424" cy="123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Vos données métiers sont la valeur de votre entreprise .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B.I.P. est déployé sur un plate forme dédiée à l’entreprise, garantie que vos données vous sont propres et récupérables à tous moments. </a:t>
            </a:r>
            <a:endParaRPr lang="fr-F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4716016" y="5503881"/>
            <a:ext cx="4427984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Contrairement à d’autres applications, la base de données m’appartient. Je peux à tout moment récupérer mes données métier.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716016" y="836712"/>
            <a:ext cx="4392612" cy="18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/>
              <a:t>B.I.P. m’a permis de déléguer un certains nombre de </a:t>
            </a:r>
            <a:r>
              <a:rPr lang="fr-FR" sz="1400" b="1" dirty="0" smtClean="0"/>
              <a:t>taches </a:t>
            </a:r>
            <a:r>
              <a:rPr lang="fr-FR" sz="1400" b="1" dirty="0"/>
              <a:t>à mes sous traitants.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/>
              <a:t>La prospection commerciale étant sous </a:t>
            </a:r>
            <a:r>
              <a:rPr lang="fr-FR" sz="1400" b="1" dirty="0" smtClean="0"/>
              <a:t>traitée </a:t>
            </a:r>
            <a:r>
              <a:rPr lang="fr-FR" sz="1400" b="1" dirty="0"/>
              <a:t>par des régies, </a:t>
            </a:r>
            <a:r>
              <a:rPr lang="fr-FR" sz="1400" b="1" dirty="0" smtClean="0"/>
              <a:t>je leur </a:t>
            </a:r>
            <a:r>
              <a:rPr lang="fr-FR" sz="1400" b="1" dirty="0"/>
              <a:t>ai donné l’accès afin qu’elle rentre les fiches clients et initialisation des dossiers, notamment la </a:t>
            </a:r>
            <a:r>
              <a:rPr lang="fr-FR" sz="1400" b="1" dirty="0" smtClean="0"/>
              <a:t>collecte </a:t>
            </a:r>
            <a:r>
              <a:rPr lang="fr-FR" sz="1400" b="1" dirty="0"/>
              <a:t>des documents nécessaires à la constitution d’un dossier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endParaRPr lang="fr-FR" sz="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1376828"/>
            <a:ext cx="3816424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La gestion des droits d’accès de BIP permet de gérer tous vos profils d’utilisateurs en toute sécurité</a:t>
            </a:r>
            <a:endParaRPr lang="fr-FR" sz="1400" b="1" dirty="0"/>
          </a:p>
        </p:txBody>
      </p:sp>
      <p:sp>
        <p:nvSpPr>
          <p:cNvPr id="16" name="Flèche droite 15"/>
          <p:cNvSpPr/>
          <p:nvPr/>
        </p:nvSpPr>
        <p:spPr>
          <a:xfrm>
            <a:off x="3958416" y="1520002"/>
            <a:ext cx="571423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3958416" y="5666013"/>
            <a:ext cx="571423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16016" y="2564904"/>
            <a:ext cx="4392612" cy="17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/>
              <a:t>Dirigeant d’une </a:t>
            </a:r>
            <a:r>
              <a:rPr lang="fr-FR" sz="1400" b="1" dirty="0" smtClean="0"/>
              <a:t>PME, </a:t>
            </a:r>
            <a:r>
              <a:rPr lang="fr-FR" sz="1400" b="1" dirty="0"/>
              <a:t>chaque déplacement me </a:t>
            </a:r>
            <a:r>
              <a:rPr lang="fr-FR" sz="1400" b="1" dirty="0" smtClean="0"/>
              <a:t>demandait </a:t>
            </a:r>
            <a:r>
              <a:rPr lang="fr-FR" sz="1400" b="1" dirty="0"/>
              <a:t>de nombreuses heures de communication téléphonique avec mon assistante.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/>
              <a:t>Via ma tablette 3G, je suis en mesure de consulter mes fiches clients ainsi que le suivi de chaque dossier de n’importe quel point géographique et sans appel téléphonique</a:t>
            </a:r>
            <a:r>
              <a:rPr lang="fr-FR" sz="1400" b="1" dirty="0" smtClean="0"/>
              <a:t>.</a:t>
            </a:r>
            <a:endParaRPr lang="fr-FR" sz="800" b="1" dirty="0"/>
          </a:p>
        </p:txBody>
      </p:sp>
      <p:sp>
        <p:nvSpPr>
          <p:cNvPr id="12" name="Rectangle 11"/>
          <p:cNvSpPr/>
          <p:nvPr/>
        </p:nvSpPr>
        <p:spPr>
          <a:xfrm>
            <a:off x="179512" y="3209668"/>
            <a:ext cx="3816424" cy="988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L’ensemble des dossiers, données et documents associés (administratif, technique, plan, photo, vidéo,… ) sont accessibles via une </a:t>
            </a:r>
            <a:r>
              <a:rPr lang="fr-FR" sz="1400" b="1" dirty="0" err="1" smtClean="0"/>
              <a:t>une</a:t>
            </a:r>
            <a:r>
              <a:rPr lang="fr-FR" sz="1400" b="1" dirty="0" smtClean="0"/>
              <a:t> base de données dédiée à mon entreprise.</a:t>
            </a:r>
            <a:endParaRPr lang="fr-FR" sz="1400" b="1" dirty="0"/>
          </a:p>
        </p:txBody>
      </p:sp>
      <p:sp>
        <p:nvSpPr>
          <p:cNvPr id="13" name="Flèche droite 12"/>
          <p:cNvSpPr/>
          <p:nvPr/>
        </p:nvSpPr>
        <p:spPr>
          <a:xfrm rot="19038039">
            <a:off x="3958416" y="2996952"/>
            <a:ext cx="571423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4365104"/>
            <a:ext cx="4427984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400" b="1" dirty="0" smtClean="0"/>
              <a:t>Le recouvrement de personnel en cas d’absence ou de départ s’effectue en un temps record sans incidence sur mon activité et le suivi des dossiers clients</a:t>
            </a:r>
          </a:p>
        </p:txBody>
      </p:sp>
      <p:sp>
        <p:nvSpPr>
          <p:cNvPr id="15" name="Flèche droite 14"/>
          <p:cNvSpPr/>
          <p:nvPr/>
        </p:nvSpPr>
        <p:spPr>
          <a:xfrm rot="2878933">
            <a:off x="3958416" y="4149080"/>
            <a:ext cx="571423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ouée 64"/>
          <p:cNvSpPr/>
          <p:nvPr/>
        </p:nvSpPr>
        <p:spPr>
          <a:xfrm>
            <a:off x="2987824" y="2348880"/>
            <a:ext cx="3528392" cy="3456384"/>
          </a:xfrm>
          <a:prstGeom prst="donu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11760" y="764704"/>
            <a:ext cx="473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Mobilité &amp; disponibilité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hoto ip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2936"/>
            <a:ext cx="448050" cy="576064"/>
          </a:xfrm>
          <a:prstGeom prst="rect">
            <a:avLst/>
          </a:prstGeom>
          <a:noFill/>
        </p:spPr>
      </p:pic>
      <p:pic>
        <p:nvPicPr>
          <p:cNvPr id="14" name="Image 13" descr="android_64x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149080"/>
            <a:ext cx="609685" cy="609685"/>
          </a:xfrm>
          <a:prstGeom prst="rect">
            <a:avLst/>
          </a:prstGeom>
        </p:spPr>
      </p:pic>
      <p:pic>
        <p:nvPicPr>
          <p:cNvPr id="15" name="Image 14" descr="internet_256x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212976"/>
            <a:ext cx="1651419" cy="1651419"/>
          </a:xfrm>
          <a:prstGeom prst="rect">
            <a:avLst/>
          </a:prstGeom>
        </p:spPr>
      </p:pic>
      <p:pic>
        <p:nvPicPr>
          <p:cNvPr id="16" name="Image 15" descr="security_64x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437112"/>
            <a:ext cx="609685" cy="609685"/>
          </a:xfrm>
          <a:prstGeom prst="rect">
            <a:avLst/>
          </a:prstGeom>
        </p:spPr>
      </p:pic>
      <p:pic>
        <p:nvPicPr>
          <p:cNvPr id="22" name="Image 21" descr="Home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5013176"/>
            <a:ext cx="812698" cy="812698"/>
          </a:xfrm>
          <a:prstGeom prst="rect">
            <a:avLst/>
          </a:prstGeom>
        </p:spPr>
      </p:pic>
      <p:pic>
        <p:nvPicPr>
          <p:cNvPr id="23" name="Image 22" descr="security_64x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717032"/>
            <a:ext cx="609685" cy="609685"/>
          </a:xfrm>
          <a:prstGeom prst="rect">
            <a:avLst/>
          </a:prstGeom>
        </p:spPr>
      </p:pic>
      <p:pic>
        <p:nvPicPr>
          <p:cNvPr id="24" name="Image 23" descr="security_64x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924944"/>
            <a:ext cx="609685" cy="60968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148064" y="522920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Infrastructure d’Hébergement dédiée</a:t>
            </a:r>
            <a:endParaRPr lang="fr-FR" sz="1400" b="1" i="1" dirty="0"/>
          </a:p>
        </p:txBody>
      </p:sp>
      <p:pic>
        <p:nvPicPr>
          <p:cNvPr id="28" name="Image 27" descr="Compu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780928"/>
            <a:ext cx="812698" cy="812698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539552" y="2564904"/>
            <a:ext cx="165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bg2">
                    <a:lumMod val="25000"/>
                  </a:schemeClr>
                </a:solidFill>
              </a:rPr>
              <a:t>Mon Entreprise</a:t>
            </a:r>
            <a:endParaRPr lang="en-US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948264" y="2924944"/>
            <a:ext cx="2054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2">
                    <a:lumMod val="25000"/>
                  </a:schemeClr>
                </a:solidFill>
              </a:rPr>
              <a:t>Mes Collaborateurs</a:t>
            </a:r>
          </a:p>
          <a:p>
            <a:pPr algn="ctr"/>
            <a:r>
              <a:rPr lang="fr-FR" b="1" i="1" dirty="0" smtClean="0">
                <a:solidFill>
                  <a:schemeClr val="bg2">
                    <a:lumMod val="25000"/>
                  </a:schemeClr>
                </a:solidFill>
              </a:rPr>
              <a:t> &amp;</a:t>
            </a:r>
          </a:p>
          <a:p>
            <a:pPr algn="ctr"/>
            <a:r>
              <a:rPr lang="fr-FR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bg2">
                    <a:lumMod val="25000"/>
                  </a:schemeClr>
                </a:solidFill>
              </a:rPr>
              <a:t>Sous-traitants</a:t>
            </a:r>
            <a:endParaRPr lang="en-US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6" name="Groupe 45"/>
          <p:cNvGrpSpPr/>
          <p:nvPr/>
        </p:nvGrpSpPr>
        <p:grpSpPr>
          <a:xfrm rot="2199443">
            <a:off x="2161791" y="2694771"/>
            <a:ext cx="1078033" cy="484632"/>
            <a:chOff x="827584" y="5157192"/>
            <a:chExt cx="1368152" cy="484632"/>
          </a:xfrm>
        </p:grpSpPr>
        <p:sp>
          <p:nvSpPr>
            <p:cNvPr id="44" name="Flèche droite rayée 43"/>
            <p:cNvSpPr/>
            <p:nvPr/>
          </p:nvSpPr>
          <p:spPr>
            <a:xfrm>
              <a:off x="1547664" y="5157192"/>
              <a:ext cx="648072" cy="484632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45" name="Flèche droite rayée 44"/>
            <p:cNvSpPr/>
            <p:nvPr/>
          </p:nvSpPr>
          <p:spPr>
            <a:xfrm rot="10800000">
              <a:off x="827584" y="5157192"/>
              <a:ext cx="648072" cy="484632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50" name="Image 49" descr="security_64x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645024"/>
            <a:ext cx="609685" cy="609685"/>
          </a:xfrm>
          <a:prstGeom prst="rect">
            <a:avLst/>
          </a:prstGeom>
        </p:spPr>
      </p:pic>
      <p:grpSp>
        <p:nvGrpSpPr>
          <p:cNvPr id="70" name="Groupe 69"/>
          <p:cNvGrpSpPr/>
          <p:nvPr/>
        </p:nvGrpSpPr>
        <p:grpSpPr>
          <a:xfrm>
            <a:off x="1115616" y="5229200"/>
            <a:ext cx="1282210" cy="1017404"/>
            <a:chOff x="1331640" y="4941168"/>
            <a:chExt cx="1282210" cy="1017404"/>
          </a:xfrm>
        </p:grpSpPr>
        <p:pic>
          <p:nvPicPr>
            <p:cNvPr id="57" name="Image 56" descr="admin_72x7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7704" y="4941168"/>
              <a:ext cx="685896" cy="685896"/>
            </a:xfrm>
            <a:prstGeom prst="rect">
              <a:avLst/>
            </a:prstGeom>
          </p:spPr>
        </p:pic>
        <p:pic>
          <p:nvPicPr>
            <p:cNvPr id="56" name="Image 55" descr="admin_72x7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9672" y="4941168"/>
              <a:ext cx="685896" cy="685896"/>
            </a:xfrm>
            <a:prstGeom prst="rect">
              <a:avLst/>
            </a:prstGeom>
          </p:spPr>
        </p:pic>
        <p:sp>
          <p:nvSpPr>
            <p:cNvPr id="54" name="ZoneTexte 53"/>
            <p:cNvSpPr txBox="1"/>
            <p:nvPr/>
          </p:nvSpPr>
          <p:spPr>
            <a:xfrm>
              <a:off x="1331640" y="5589240"/>
              <a:ext cx="1282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olidFill>
                    <a:schemeClr val="bg2">
                      <a:lumMod val="25000"/>
                    </a:schemeClr>
                  </a:solidFill>
                </a:rPr>
                <a:t>Mes Clients</a:t>
              </a:r>
              <a:endParaRPr lang="en-US" b="1" i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55" name="Image 54" descr="admin_72x7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1640" y="4941168"/>
              <a:ext cx="685896" cy="685896"/>
            </a:xfrm>
            <a:prstGeom prst="rect">
              <a:avLst/>
            </a:prstGeom>
          </p:spPr>
        </p:pic>
      </p:grpSp>
      <p:grpSp>
        <p:nvGrpSpPr>
          <p:cNvPr id="64" name="Groupe 63"/>
          <p:cNvGrpSpPr/>
          <p:nvPr/>
        </p:nvGrpSpPr>
        <p:grpSpPr>
          <a:xfrm>
            <a:off x="1115616" y="1700808"/>
            <a:ext cx="1808584" cy="838296"/>
            <a:chOff x="395536" y="4077072"/>
            <a:chExt cx="1808584" cy="838296"/>
          </a:xfrm>
        </p:grpSpPr>
        <p:pic>
          <p:nvPicPr>
            <p:cNvPr id="58" name="Image 57" descr="user_72x7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5824" y="4077072"/>
              <a:ext cx="685896" cy="685896"/>
            </a:xfrm>
            <a:prstGeom prst="rect">
              <a:avLst/>
            </a:prstGeom>
          </p:spPr>
        </p:pic>
        <p:pic>
          <p:nvPicPr>
            <p:cNvPr id="59" name="Image 58" descr="admin_72x7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608" y="4077072"/>
              <a:ext cx="685896" cy="685896"/>
            </a:xfrm>
            <a:prstGeom prst="rect">
              <a:avLst/>
            </a:prstGeom>
          </p:spPr>
        </p:pic>
        <p:pic>
          <p:nvPicPr>
            <p:cNvPr id="43" name="Image 42" descr="user_72x7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752" y="4077072"/>
              <a:ext cx="685896" cy="685896"/>
            </a:xfrm>
            <a:prstGeom prst="rect">
              <a:avLst/>
            </a:prstGeom>
          </p:spPr>
        </p:pic>
        <p:pic>
          <p:nvPicPr>
            <p:cNvPr id="29" name="Image 28" descr="admin_72x7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536" y="4077072"/>
              <a:ext cx="685896" cy="685896"/>
            </a:xfrm>
            <a:prstGeom prst="rect">
              <a:avLst/>
            </a:prstGeom>
          </p:spPr>
        </p:pic>
        <p:pic>
          <p:nvPicPr>
            <p:cNvPr id="60" name="Image 59" descr="user_72x7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8224" y="4229472"/>
              <a:ext cx="685896" cy="685896"/>
            </a:xfrm>
            <a:prstGeom prst="rect">
              <a:avLst/>
            </a:prstGeom>
          </p:spPr>
        </p:pic>
        <p:pic>
          <p:nvPicPr>
            <p:cNvPr id="61" name="Image 60" descr="admin_72x7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008" y="4229472"/>
              <a:ext cx="685896" cy="685896"/>
            </a:xfrm>
            <a:prstGeom prst="rect">
              <a:avLst/>
            </a:prstGeom>
          </p:spPr>
        </p:pic>
        <p:pic>
          <p:nvPicPr>
            <p:cNvPr id="62" name="Image 61" descr="user_72x7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0152" y="4229472"/>
              <a:ext cx="685896" cy="685896"/>
            </a:xfrm>
            <a:prstGeom prst="rect">
              <a:avLst/>
            </a:prstGeom>
          </p:spPr>
        </p:pic>
        <p:pic>
          <p:nvPicPr>
            <p:cNvPr id="63" name="Image 62" descr="admin_72x7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936" y="4229472"/>
              <a:ext cx="685896" cy="685896"/>
            </a:xfrm>
            <a:prstGeom prst="rect">
              <a:avLst/>
            </a:prstGeom>
          </p:spPr>
        </p:pic>
      </p:grpSp>
      <p:pic>
        <p:nvPicPr>
          <p:cNvPr id="66" name="Image 65" descr="iphone_72x7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437112"/>
            <a:ext cx="685896" cy="685896"/>
          </a:xfrm>
          <a:prstGeom prst="rect">
            <a:avLst/>
          </a:prstGeom>
        </p:spPr>
      </p:pic>
      <p:grpSp>
        <p:nvGrpSpPr>
          <p:cNvPr id="67" name="Groupe 66"/>
          <p:cNvGrpSpPr/>
          <p:nvPr/>
        </p:nvGrpSpPr>
        <p:grpSpPr>
          <a:xfrm rot="18952959">
            <a:off x="2140365" y="4960008"/>
            <a:ext cx="1078033" cy="484632"/>
            <a:chOff x="827584" y="5157192"/>
            <a:chExt cx="1368152" cy="484632"/>
          </a:xfrm>
        </p:grpSpPr>
        <p:sp>
          <p:nvSpPr>
            <p:cNvPr id="68" name="Flèche droite rayée 67"/>
            <p:cNvSpPr/>
            <p:nvPr/>
          </p:nvSpPr>
          <p:spPr>
            <a:xfrm>
              <a:off x="1547664" y="5157192"/>
              <a:ext cx="648072" cy="484632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69" name="Flèche droite rayée 68"/>
            <p:cNvSpPr/>
            <p:nvPr/>
          </p:nvSpPr>
          <p:spPr>
            <a:xfrm rot="10800000">
              <a:off x="827584" y="5157192"/>
              <a:ext cx="648072" cy="484632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72" name="Image 71" descr="user_72x7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1628800"/>
            <a:ext cx="685896" cy="685896"/>
          </a:xfrm>
          <a:prstGeom prst="rect">
            <a:avLst/>
          </a:prstGeom>
        </p:spPr>
      </p:pic>
      <p:pic>
        <p:nvPicPr>
          <p:cNvPr id="73" name="Image 72" descr="user_72x7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56648" y="1781200"/>
            <a:ext cx="685896" cy="685896"/>
          </a:xfrm>
          <a:prstGeom prst="rect">
            <a:avLst/>
          </a:prstGeom>
        </p:spPr>
      </p:pic>
      <p:pic>
        <p:nvPicPr>
          <p:cNvPr id="74" name="Image 73" descr="user_72x7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09048" y="1933600"/>
            <a:ext cx="685896" cy="685896"/>
          </a:xfrm>
          <a:prstGeom prst="rect">
            <a:avLst/>
          </a:prstGeom>
        </p:spPr>
      </p:pic>
      <p:pic>
        <p:nvPicPr>
          <p:cNvPr id="75" name="Image 74" descr="user_72x7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1448" y="2086000"/>
            <a:ext cx="685896" cy="685896"/>
          </a:xfrm>
          <a:prstGeom prst="rect">
            <a:avLst/>
          </a:prstGeom>
        </p:spPr>
      </p:pic>
      <p:pic>
        <p:nvPicPr>
          <p:cNvPr id="76" name="Image 75" descr="user_72x7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13848" y="2238400"/>
            <a:ext cx="685896" cy="685896"/>
          </a:xfrm>
          <a:prstGeom prst="rect">
            <a:avLst/>
          </a:prstGeom>
        </p:spPr>
      </p:pic>
      <p:grpSp>
        <p:nvGrpSpPr>
          <p:cNvPr id="77" name="Groupe 76"/>
          <p:cNvGrpSpPr/>
          <p:nvPr/>
        </p:nvGrpSpPr>
        <p:grpSpPr>
          <a:xfrm rot="19877775">
            <a:off x="6206319" y="2505975"/>
            <a:ext cx="1078033" cy="484632"/>
            <a:chOff x="827584" y="5157192"/>
            <a:chExt cx="1368152" cy="484632"/>
          </a:xfrm>
        </p:grpSpPr>
        <p:sp>
          <p:nvSpPr>
            <p:cNvPr id="78" name="Flèche droite rayée 77"/>
            <p:cNvSpPr/>
            <p:nvPr/>
          </p:nvSpPr>
          <p:spPr>
            <a:xfrm>
              <a:off x="1547664" y="5157192"/>
              <a:ext cx="648072" cy="484632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79" name="Flèche droite rayée 78"/>
            <p:cNvSpPr/>
            <p:nvPr/>
          </p:nvSpPr>
          <p:spPr>
            <a:xfrm rot="10800000">
              <a:off x="827584" y="5157192"/>
              <a:ext cx="648072" cy="484632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4355976" y="2204864"/>
            <a:ext cx="7920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opperplate Gothic Light"/>
                <a:cs typeface="Copperplate Gothic Light"/>
              </a:rPr>
              <a:t>B</a:t>
            </a:r>
            <a:r>
              <a:rPr lang="fr-FR" b="1" baseline="0" dirty="0" smtClean="0">
                <a:latin typeface="Copperplate Gothic Light"/>
                <a:cs typeface="Copperplate Gothic Light"/>
              </a:rPr>
              <a:t>.</a:t>
            </a:r>
            <a:r>
              <a:rPr lang="fr-FR" b="1" dirty="0" smtClean="0">
                <a:latin typeface="Copperplate Gothic Light"/>
                <a:cs typeface="Copperplate Gothic Light"/>
              </a:rPr>
              <a:t>I.P.</a:t>
            </a:r>
            <a:endParaRPr lang="fr-FR" b="1" dirty="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9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55776" y="620688"/>
            <a:ext cx="4745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SIMPLICITE POUR UTILISER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547664" y="2781292"/>
            <a:ext cx="6840760" cy="911107"/>
          </a:xfrm>
          <a:prstGeom prst="roundRect">
            <a:avLst>
              <a:gd name="adj" fmla="val 603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Connaître l’état de votre Activité par Dossier </a:t>
            </a:r>
          </a:p>
          <a:p>
            <a:pPr algn="ctr"/>
            <a:r>
              <a:rPr lang="fr-C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Statut d’avancement &amp; Bilan de santé de l’activité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5182189"/>
            <a:ext cx="6840760" cy="911107"/>
          </a:xfrm>
          <a:prstGeom prst="roundRect">
            <a:avLst>
              <a:gd name="adj" fmla="val 661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Avoir accès à des tendances</a:t>
            </a:r>
          </a:p>
          <a:p>
            <a:pPr algn="ctr"/>
            <a:r>
              <a:rPr lang="fr-C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Capacités &amp; projections</a:t>
            </a:r>
            <a:endParaRPr lang="fr-CH" sz="4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395536" y="1629164"/>
            <a:ext cx="600798" cy="60079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395536" y="4124710"/>
            <a:ext cx="600798" cy="60079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395536" y="5301572"/>
            <a:ext cx="600798" cy="60079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3933420"/>
            <a:ext cx="6912768" cy="911107"/>
          </a:xfrm>
          <a:prstGeom prst="roundRect">
            <a:avLst>
              <a:gd name="adj" fmla="val 792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Connaitre la répartition des dossiers et des charges</a:t>
            </a:r>
          </a:p>
          <a:p>
            <a:pPr algn="ctr"/>
            <a:r>
              <a:rPr lang="fr-C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Ventilation et suivi par Membre-Utilisateur</a:t>
            </a:r>
            <a:endParaRPr lang="fr-CH" sz="4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95536" y="2925308"/>
            <a:ext cx="600798" cy="60079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547664" y="1468649"/>
            <a:ext cx="6768752" cy="911107"/>
          </a:xfrm>
          <a:prstGeom prst="roundRect">
            <a:avLst>
              <a:gd name="adj" fmla="val 1000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Utilisation intuitive ciblée sur l’essentiel</a:t>
            </a:r>
          </a:p>
          <a:p>
            <a:pPr algn="ctr"/>
            <a:r>
              <a:rPr lang="fr-C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Tous les modules ont la même logique d’utilisation</a:t>
            </a:r>
          </a:p>
          <a:p>
            <a:pPr algn="ctr"/>
            <a:r>
              <a:rPr lang="fr-C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CH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workflow</a:t>
            </a:r>
            <a:r>
              <a:rPr lang="fr-C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qui vous assiste pour la gestion des dossiers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uble flèche horizontale 19"/>
          <p:cNvSpPr/>
          <p:nvPr/>
        </p:nvSpPr>
        <p:spPr>
          <a:xfrm>
            <a:off x="2915816" y="1772816"/>
            <a:ext cx="3240360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54268" y="1564432"/>
            <a:ext cx="2204952" cy="864096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aintenance</a:t>
            </a:r>
          </a:p>
        </p:txBody>
      </p:sp>
      <p:sp>
        <p:nvSpPr>
          <p:cNvPr id="4" name="ZoneTexte 5"/>
          <p:cNvSpPr txBox="1"/>
          <p:nvPr/>
        </p:nvSpPr>
        <p:spPr>
          <a:xfrm>
            <a:off x="1745896" y="250053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Reactive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3"/>
          <p:cNvSpPr/>
          <p:nvPr/>
        </p:nvSpPr>
        <p:spPr>
          <a:xfrm>
            <a:off x="3507292" y="1564432"/>
            <a:ext cx="2088232" cy="864096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onitoring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10192" y="250053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Proactive</a:t>
            </a:r>
            <a:endParaRPr lang="en-US" sz="1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4"/>
          <p:cNvSpPr/>
          <p:nvPr/>
        </p:nvSpPr>
        <p:spPr>
          <a:xfrm>
            <a:off x="6219100" y="1556792"/>
            <a:ext cx="2223540" cy="864096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anagement</a:t>
            </a:r>
          </a:p>
        </p:txBody>
      </p:sp>
      <p:sp>
        <p:nvSpPr>
          <p:cNvPr id="10" name="ZoneTexte 7"/>
          <p:cNvSpPr txBox="1"/>
          <p:nvPr/>
        </p:nvSpPr>
        <p:spPr>
          <a:xfrm>
            <a:off x="7244876" y="249289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Predictive</a:t>
            </a:r>
            <a:endParaRPr lang="en-US" sz="1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2"/>
          <p:cNvSpPr/>
          <p:nvPr/>
        </p:nvSpPr>
        <p:spPr>
          <a:xfrm>
            <a:off x="652036" y="1556792"/>
            <a:ext cx="2204952" cy="864096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Partager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3"/>
          <p:cNvSpPr/>
          <p:nvPr/>
        </p:nvSpPr>
        <p:spPr>
          <a:xfrm>
            <a:off x="3505060" y="1556792"/>
            <a:ext cx="2088232" cy="864096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</a:t>
            </a:r>
          </a:p>
        </p:txBody>
      </p:sp>
      <p:sp>
        <p:nvSpPr>
          <p:cNvPr id="15" name="Rectangle à coins arrondis 4"/>
          <p:cNvSpPr/>
          <p:nvPr/>
        </p:nvSpPr>
        <p:spPr>
          <a:xfrm>
            <a:off x="6205360" y="1556792"/>
            <a:ext cx="2471096" cy="864096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</a:p>
        </p:txBody>
      </p:sp>
      <p:sp>
        <p:nvSpPr>
          <p:cNvPr id="16" name="Rectangle à coins arrondis 8"/>
          <p:cNvSpPr/>
          <p:nvPr/>
        </p:nvSpPr>
        <p:spPr>
          <a:xfrm>
            <a:off x="539552" y="2924944"/>
            <a:ext cx="2448272" cy="3384376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fonction des profils &amp; Droits des Membres-Utilisateurs, accès aux informations métiers &amp; Mise à jour par domaine de responsabilité</a:t>
            </a:r>
          </a:p>
        </p:txBody>
      </p:sp>
      <p:sp>
        <p:nvSpPr>
          <p:cNvPr id="17" name="Rectangle à coins arrondis 9"/>
          <p:cNvSpPr/>
          <p:nvPr/>
        </p:nvSpPr>
        <p:spPr>
          <a:xfrm>
            <a:off x="3383868" y="2924944"/>
            <a:ext cx="2448272" cy="3384376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fonction des données saisies par les utilisateurs, les dossiers passent d’état en état (processus)</a:t>
            </a:r>
          </a:p>
          <a:p>
            <a:pPr algn="ctr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Déclenchement d’actions spécifiques</a:t>
            </a:r>
          </a:p>
          <a:p>
            <a:pPr algn="ctr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Déclenchement d’alertes</a:t>
            </a:r>
          </a:p>
        </p:txBody>
      </p:sp>
      <p:sp>
        <p:nvSpPr>
          <p:cNvPr id="18" name="Rectangle à coins arrondis 10"/>
          <p:cNvSpPr/>
          <p:nvPr/>
        </p:nvSpPr>
        <p:spPr>
          <a:xfrm>
            <a:off x="6228184" y="2924944"/>
            <a:ext cx="2520280" cy="3384376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Suivre l’avancement des dossiers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Vérifier la ventilation au personnel / Collaborateurs / Sous-traitants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Mesurer l’activité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Pilotage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53235" y="620688"/>
            <a:ext cx="48670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MESURER POUR MANAGER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oleil 20"/>
          <p:cNvSpPr/>
          <p:nvPr/>
        </p:nvSpPr>
        <p:spPr>
          <a:xfrm>
            <a:off x="539552" y="1412776"/>
            <a:ext cx="504056" cy="504056"/>
          </a:xfrm>
          <a:prstGeom prst="su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26" name="Flèche droite rayée 25"/>
          <p:cNvSpPr/>
          <p:nvPr/>
        </p:nvSpPr>
        <p:spPr>
          <a:xfrm>
            <a:off x="3851920" y="1412776"/>
            <a:ext cx="432048" cy="360040"/>
          </a:xfrm>
          <a:prstGeom prst="striped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27" name="Flèche droite rayée 26"/>
          <p:cNvSpPr/>
          <p:nvPr/>
        </p:nvSpPr>
        <p:spPr>
          <a:xfrm rot="10800000">
            <a:off x="3347864" y="1412776"/>
            <a:ext cx="432048" cy="360040"/>
          </a:xfrm>
          <a:prstGeom prst="striped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28" name="Rectangle à quatre flèches 27"/>
          <p:cNvSpPr/>
          <p:nvPr/>
        </p:nvSpPr>
        <p:spPr>
          <a:xfrm>
            <a:off x="6012160" y="1340768"/>
            <a:ext cx="576064" cy="504056"/>
          </a:xfrm>
          <a:prstGeom prst="quadArrowCallou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lèche droite 68"/>
          <p:cNvSpPr/>
          <p:nvPr/>
        </p:nvSpPr>
        <p:spPr>
          <a:xfrm rot="19055158">
            <a:off x="2287692" y="3764360"/>
            <a:ext cx="4515150" cy="17561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548680"/>
            <a:ext cx="90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MIEUX TRAVAILLER, LE DOSSIER D’AFFAIRE EST AU CENTRE DE L’APPLICATION 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à coins arrondis 2"/>
          <p:cNvSpPr/>
          <p:nvPr/>
        </p:nvSpPr>
        <p:spPr>
          <a:xfrm>
            <a:off x="1763688" y="1052736"/>
            <a:ext cx="6336704" cy="1368152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à coins arrondis 2"/>
          <p:cNvSpPr/>
          <p:nvPr/>
        </p:nvSpPr>
        <p:spPr>
          <a:xfrm>
            <a:off x="7092280" y="2564904"/>
            <a:ext cx="1944216" cy="3672408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à coins arrondis 2"/>
          <p:cNvSpPr/>
          <p:nvPr/>
        </p:nvSpPr>
        <p:spPr>
          <a:xfrm>
            <a:off x="107504" y="2586390"/>
            <a:ext cx="1800200" cy="3722930"/>
          </a:xfrm>
          <a:prstGeom prst="roundRect">
            <a:avLst>
              <a:gd name="adj" fmla="val 50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 descr="admin_64x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58043"/>
            <a:ext cx="609685" cy="609685"/>
          </a:xfrm>
          <a:prstGeom prst="rect">
            <a:avLst/>
          </a:prstGeom>
        </p:spPr>
      </p:pic>
      <p:pic>
        <p:nvPicPr>
          <p:cNvPr id="5" name="Image 4" descr="bar-code_64x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340768"/>
            <a:ext cx="609685" cy="609685"/>
          </a:xfrm>
          <a:prstGeom prst="rect">
            <a:avLst/>
          </a:prstGeom>
        </p:spPr>
      </p:pic>
      <p:pic>
        <p:nvPicPr>
          <p:cNvPr id="8" name="Image 7" descr="euro_64x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147" y="1340768"/>
            <a:ext cx="609685" cy="609685"/>
          </a:xfrm>
          <a:prstGeom prst="rect">
            <a:avLst/>
          </a:prstGeom>
        </p:spPr>
      </p:pic>
      <p:pic>
        <p:nvPicPr>
          <p:cNvPr id="9" name="Image 8" descr="invoice_64x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340768"/>
            <a:ext cx="609685" cy="609685"/>
          </a:xfrm>
          <a:prstGeom prst="rect">
            <a:avLst/>
          </a:prstGeom>
        </p:spPr>
      </p:pic>
      <p:pic>
        <p:nvPicPr>
          <p:cNvPr id="10" name="Image 9" descr="packaging_64x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007386"/>
            <a:ext cx="609685" cy="609685"/>
          </a:xfrm>
          <a:prstGeom prst="rect">
            <a:avLst/>
          </a:prstGeom>
        </p:spPr>
      </p:pic>
      <p:pic>
        <p:nvPicPr>
          <p:cNvPr id="11" name="Image 10" descr="pie-chart_64x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8739" y="2924944"/>
            <a:ext cx="609685" cy="609685"/>
          </a:xfrm>
          <a:prstGeom prst="rect">
            <a:avLst/>
          </a:prstGeom>
        </p:spPr>
      </p:pic>
      <p:pic>
        <p:nvPicPr>
          <p:cNvPr id="12" name="Image 11" descr="production_64x6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5066020"/>
            <a:ext cx="609685" cy="609685"/>
          </a:xfrm>
          <a:prstGeom prst="rect">
            <a:avLst/>
          </a:prstGeom>
        </p:spPr>
      </p:pic>
      <p:pic>
        <p:nvPicPr>
          <p:cNvPr id="13" name="Image 12" descr="project-plan_64x6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0747" y="4077072"/>
            <a:ext cx="609685" cy="609685"/>
          </a:xfrm>
          <a:prstGeom prst="rect">
            <a:avLst/>
          </a:prstGeom>
        </p:spPr>
      </p:pic>
      <p:pic>
        <p:nvPicPr>
          <p:cNvPr id="14" name="Image 13" descr="research_64x6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6096" y="2780928"/>
            <a:ext cx="609685" cy="609685"/>
          </a:xfrm>
          <a:prstGeom prst="rect">
            <a:avLst/>
          </a:prstGeom>
        </p:spPr>
      </p:pic>
      <p:pic>
        <p:nvPicPr>
          <p:cNvPr id="15" name="Image 14" descr="support_64x6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568" y="1484784"/>
            <a:ext cx="609685" cy="60968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7504" y="2636912"/>
            <a:ext cx="1739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 Transverses</a:t>
            </a:r>
            <a:endParaRPr lang="en-US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512" y="3606115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/>
              <a:t>Membres-Utilisateurs</a:t>
            </a:r>
            <a:endParaRPr lang="en-US" sz="1400" b="1" i="1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179512" y="4655458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/>
              <a:t>Matériels</a:t>
            </a:r>
            <a:r>
              <a:rPr lang="en-US" sz="1400" b="1" i="1" dirty="0" smtClean="0"/>
              <a:t> &amp; </a:t>
            </a:r>
            <a:r>
              <a:rPr lang="fr-FR" sz="1400" b="1" i="1" dirty="0" smtClean="0"/>
              <a:t>Produits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9512" y="56420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Organisations</a:t>
            </a:r>
          </a:p>
          <a:p>
            <a:r>
              <a:rPr lang="fr-FR" sz="1400" b="1" i="1" dirty="0" smtClean="0"/>
              <a:t>Clients / Fournisseurs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907704" y="980728"/>
            <a:ext cx="638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 fonctionnels (</a:t>
            </a:r>
            <a:r>
              <a:rPr lang="fr-FR" sz="1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disposent eux aussi de leurs propres </a:t>
            </a:r>
            <a:r>
              <a:rPr lang="fr-FR" sz="1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Wokflow</a:t>
            </a:r>
            <a:r>
              <a:rPr lang="fr-F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36296" y="2492896"/>
            <a:ext cx="1481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 Pilotage</a:t>
            </a:r>
            <a:endParaRPr lang="en-US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95234" y="3429000"/>
            <a:ext cx="2048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/>
              <a:t>Statistiques,</a:t>
            </a:r>
          </a:p>
          <a:p>
            <a:r>
              <a:rPr lang="fr-FR" sz="1400" b="1" i="1" dirty="0" smtClean="0"/>
              <a:t>Avancement de l’activité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380312" y="46339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Analyse &amp; Suivi de la Ventilation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5536" y="2060848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/>
              <a:t>Aide en ligne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491880" y="1916832"/>
            <a:ext cx="1043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Facturation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932040" y="2617167"/>
            <a:ext cx="1538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Dossiers </a:t>
            </a:r>
            <a:r>
              <a:rPr lang="fr-FR" sz="1400" b="1" i="1" dirty="0" smtClean="0"/>
              <a:t>d’affaires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267744" y="1897087"/>
            <a:ext cx="947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Logistique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27446" y="1556792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…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932041" y="5805264"/>
            <a:ext cx="210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 METIER</a:t>
            </a: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5"/>
          <p:cNvSpPr txBox="1"/>
          <p:nvPr/>
        </p:nvSpPr>
        <p:spPr>
          <a:xfrm>
            <a:off x="2973133" y="5229200"/>
            <a:ext cx="144016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ETAPE 1</a:t>
            </a:r>
            <a:endParaRPr lang="en-US" sz="1400" dirty="0"/>
          </a:p>
        </p:txBody>
      </p:sp>
      <p:sp>
        <p:nvSpPr>
          <p:cNvPr id="41" name="TextBox 5"/>
          <p:cNvSpPr txBox="1"/>
          <p:nvPr/>
        </p:nvSpPr>
        <p:spPr>
          <a:xfrm>
            <a:off x="3491881" y="4633391"/>
            <a:ext cx="144016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ETAPE 2</a:t>
            </a:r>
            <a:endParaRPr lang="en-US" sz="1400" dirty="0"/>
          </a:p>
        </p:txBody>
      </p:sp>
      <p:sp>
        <p:nvSpPr>
          <p:cNvPr id="42" name="TextBox 5"/>
          <p:cNvSpPr txBox="1"/>
          <p:nvPr/>
        </p:nvSpPr>
        <p:spPr>
          <a:xfrm>
            <a:off x="4067945" y="4057327"/>
            <a:ext cx="144016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ETAPE 3</a:t>
            </a:r>
          </a:p>
        </p:txBody>
      </p:sp>
      <p:sp>
        <p:nvSpPr>
          <p:cNvPr id="43" name="TextBox 5"/>
          <p:cNvSpPr txBox="1"/>
          <p:nvPr/>
        </p:nvSpPr>
        <p:spPr>
          <a:xfrm>
            <a:off x="2397069" y="5785519"/>
            <a:ext cx="180020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Création DOSSIER</a:t>
            </a:r>
            <a:endParaRPr lang="en-US" sz="1400" dirty="0"/>
          </a:p>
        </p:txBody>
      </p:sp>
      <p:sp>
        <p:nvSpPr>
          <p:cNvPr id="44" name="TextBox 5"/>
          <p:cNvSpPr txBox="1"/>
          <p:nvPr/>
        </p:nvSpPr>
        <p:spPr>
          <a:xfrm>
            <a:off x="4716017" y="3429000"/>
            <a:ext cx="180020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Clôture DOSSIER</a:t>
            </a:r>
            <a:endParaRPr lang="en-US" sz="14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685101" y="5517232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Conditions de passage</a:t>
            </a:r>
            <a:endParaRPr lang="en-US" sz="1200" i="1" dirty="0" smtClean="0"/>
          </a:p>
        </p:txBody>
      </p:sp>
      <p:sp>
        <p:nvSpPr>
          <p:cNvPr id="46" name="ZoneTexte 45"/>
          <p:cNvSpPr txBox="1"/>
          <p:nvPr/>
        </p:nvSpPr>
        <p:spPr>
          <a:xfrm>
            <a:off x="3203849" y="49522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Conditions de passage</a:t>
            </a:r>
            <a:endParaRPr lang="en-US" sz="1200" i="1" dirty="0" smtClean="0"/>
          </a:p>
        </p:txBody>
      </p:sp>
      <p:sp>
        <p:nvSpPr>
          <p:cNvPr id="47" name="ZoneTexte 46"/>
          <p:cNvSpPr txBox="1"/>
          <p:nvPr/>
        </p:nvSpPr>
        <p:spPr>
          <a:xfrm>
            <a:off x="3779913" y="4365104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Conditions de passage</a:t>
            </a:r>
            <a:endParaRPr lang="en-US" sz="1200" i="1" dirty="0" smtClean="0"/>
          </a:p>
        </p:txBody>
      </p:sp>
      <p:sp>
        <p:nvSpPr>
          <p:cNvPr id="48" name="ZoneTexte 47"/>
          <p:cNvSpPr txBox="1"/>
          <p:nvPr/>
        </p:nvSpPr>
        <p:spPr>
          <a:xfrm>
            <a:off x="4427985" y="3789040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Conditions de passage</a:t>
            </a:r>
            <a:endParaRPr lang="en-US" sz="1200" i="1" dirty="0" smtClean="0"/>
          </a:p>
        </p:txBody>
      </p:sp>
      <p:sp>
        <p:nvSpPr>
          <p:cNvPr id="49" name="Flèche en arc 40"/>
          <p:cNvSpPr/>
          <p:nvPr/>
        </p:nvSpPr>
        <p:spPr>
          <a:xfrm rot="19458280">
            <a:off x="2460357" y="5112905"/>
            <a:ext cx="547979" cy="640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Flèche en arc 40"/>
          <p:cNvSpPr/>
          <p:nvPr/>
        </p:nvSpPr>
        <p:spPr>
          <a:xfrm rot="19458280">
            <a:off x="2979105" y="4633286"/>
            <a:ext cx="547979" cy="640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Flèche en arc 40"/>
          <p:cNvSpPr/>
          <p:nvPr/>
        </p:nvSpPr>
        <p:spPr>
          <a:xfrm rot="19458280">
            <a:off x="3540477" y="4104792"/>
            <a:ext cx="547979" cy="640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Flèche en arc 40"/>
          <p:cNvSpPr/>
          <p:nvPr/>
        </p:nvSpPr>
        <p:spPr>
          <a:xfrm rot="19458280">
            <a:off x="4131234" y="3528729"/>
            <a:ext cx="547979" cy="640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267744" y="4941168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Délais</a:t>
            </a:r>
            <a:endParaRPr lang="en-US" sz="1200" i="1" dirty="0" smtClean="0"/>
          </a:p>
        </p:txBody>
      </p:sp>
      <p:sp>
        <p:nvSpPr>
          <p:cNvPr id="54" name="ZoneTexte 53"/>
          <p:cNvSpPr txBox="1"/>
          <p:nvPr/>
        </p:nvSpPr>
        <p:spPr>
          <a:xfrm>
            <a:off x="2771800" y="4461549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Délais</a:t>
            </a:r>
            <a:endParaRPr lang="en-US" sz="1200" i="1" dirty="0" smtClean="0"/>
          </a:p>
        </p:txBody>
      </p:sp>
      <p:sp>
        <p:nvSpPr>
          <p:cNvPr id="55" name="ZoneTexte 54"/>
          <p:cNvSpPr txBox="1"/>
          <p:nvPr/>
        </p:nvSpPr>
        <p:spPr>
          <a:xfrm>
            <a:off x="3347864" y="3933056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Délais</a:t>
            </a:r>
            <a:endParaRPr lang="en-US" sz="1200" i="1" dirty="0" smtClean="0"/>
          </a:p>
        </p:txBody>
      </p:sp>
      <p:sp>
        <p:nvSpPr>
          <p:cNvPr id="56" name="ZoneTexte 55"/>
          <p:cNvSpPr txBox="1"/>
          <p:nvPr/>
        </p:nvSpPr>
        <p:spPr>
          <a:xfrm>
            <a:off x="3938620" y="3356992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Délais</a:t>
            </a:r>
            <a:endParaRPr lang="en-US" sz="1200" i="1" dirty="0" smtClean="0"/>
          </a:p>
        </p:txBody>
      </p:sp>
      <p:grpSp>
        <p:nvGrpSpPr>
          <p:cNvPr id="61" name="Groupe 60"/>
          <p:cNvGrpSpPr/>
          <p:nvPr/>
        </p:nvGrpSpPr>
        <p:grpSpPr>
          <a:xfrm>
            <a:off x="1907704" y="2852936"/>
            <a:ext cx="3168352" cy="792088"/>
            <a:chOff x="1691680" y="2564904"/>
            <a:chExt cx="3168352" cy="792088"/>
          </a:xfrm>
        </p:grpSpPr>
        <p:sp>
          <p:nvSpPr>
            <p:cNvPr id="57" name="TextBox 8"/>
            <p:cNvSpPr txBox="1"/>
            <p:nvPr/>
          </p:nvSpPr>
          <p:spPr>
            <a:xfrm>
              <a:off x="1835696" y="2735342"/>
              <a:ext cx="2520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b="1" dirty="0" smtClean="0">
                  <a:solidFill>
                    <a:srgbClr val="00B050"/>
                  </a:solidFill>
                </a:rPr>
                <a:t>OK: Délai non encore atteint</a:t>
              </a:r>
              <a:endParaRPr lang="en-US" sz="1100" b="1" dirty="0">
                <a:solidFill>
                  <a:srgbClr val="00B050"/>
                </a:solidFill>
              </a:endParaRPr>
            </a:p>
          </p:txBody>
        </p:sp>
        <p:sp>
          <p:nvSpPr>
            <p:cNvPr id="58" name="TextBox 8"/>
            <p:cNvSpPr txBox="1"/>
            <p:nvPr/>
          </p:nvSpPr>
          <p:spPr>
            <a:xfrm>
              <a:off x="1835696" y="2905780"/>
              <a:ext cx="30243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b="1" dirty="0" smtClean="0">
                  <a:solidFill>
                    <a:srgbClr val="FFC000"/>
                  </a:solidFill>
                </a:rPr>
                <a:t>WARNING: Dernier jour avant ALERTE</a:t>
              </a:r>
              <a:endParaRPr lang="en-US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59" name="TextBox 8"/>
            <p:cNvSpPr txBox="1"/>
            <p:nvPr/>
          </p:nvSpPr>
          <p:spPr>
            <a:xfrm>
              <a:off x="1835696" y="3095382"/>
              <a:ext cx="30243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b="1" dirty="0" smtClean="0">
                  <a:solidFill>
                    <a:srgbClr val="FF0000"/>
                  </a:solidFill>
                </a:rPr>
                <a:t>ALERTE: Délai dépassé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8"/>
            <p:cNvSpPr txBox="1"/>
            <p:nvPr/>
          </p:nvSpPr>
          <p:spPr>
            <a:xfrm>
              <a:off x="1691680" y="2564904"/>
              <a:ext cx="31683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b="1" u="sng" dirty="0" smtClean="0"/>
                <a:t>Indicateurs de suivi d’avancement:</a:t>
              </a:r>
              <a:endParaRPr lang="en-US" sz="1100" b="1" u="sng" dirty="0"/>
            </a:p>
          </p:txBody>
        </p:sp>
      </p:grpSp>
      <p:sp>
        <p:nvSpPr>
          <p:cNvPr id="62" name="Flèche droite à entaille 61"/>
          <p:cNvSpPr/>
          <p:nvPr/>
        </p:nvSpPr>
        <p:spPr>
          <a:xfrm>
            <a:off x="5292081" y="4365104"/>
            <a:ext cx="50405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63" name="Flèche droite à entaille 62"/>
          <p:cNvSpPr/>
          <p:nvPr/>
        </p:nvSpPr>
        <p:spPr>
          <a:xfrm>
            <a:off x="4716017" y="4941168"/>
            <a:ext cx="50405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64" name="Flèche droite à entaille 63"/>
          <p:cNvSpPr/>
          <p:nvPr/>
        </p:nvSpPr>
        <p:spPr>
          <a:xfrm>
            <a:off x="4269276" y="5517232"/>
            <a:ext cx="50405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65" name="Flèche droite à entaille 64"/>
          <p:cNvSpPr/>
          <p:nvPr/>
        </p:nvSpPr>
        <p:spPr>
          <a:xfrm>
            <a:off x="5940152" y="3789040"/>
            <a:ext cx="50405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436097" y="49411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i="1" dirty="0" smtClean="0"/>
              <a:t> envoi email/SMS,</a:t>
            </a:r>
          </a:p>
          <a:p>
            <a:pPr>
              <a:buFont typeface="Arial" pitchFamily="34" charset="0"/>
              <a:buChar char="•"/>
            </a:pPr>
            <a:r>
              <a:rPr lang="fr-FR" sz="1200" i="1" dirty="0" smtClean="0"/>
              <a:t> génération PDF, …</a:t>
            </a:r>
            <a:endParaRPr lang="en-US" sz="1200" i="1" dirty="0" smtClean="0"/>
          </a:p>
        </p:txBody>
      </p:sp>
      <p:sp>
        <p:nvSpPr>
          <p:cNvPr id="67" name="ZoneTexte 66"/>
          <p:cNvSpPr txBox="1"/>
          <p:nvPr/>
        </p:nvSpPr>
        <p:spPr>
          <a:xfrm>
            <a:off x="5364089" y="4725144"/>
            <a:ext cx="1566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Déclenchement action</a:t>
            </a:r>
            <a:endParaRPr lang="en-US" sz="1200" i="1" dirty="0" smtClean="0"/>
          </a:p>
        </p:txBody>
      </p:sp>
      <p:pic>
        <p:nvPicPr>
          <p:cNvPr id="68" name="Image 67" descr="calculator_48x4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40352" y="5157192"/>
            <a:ext cx="648072" cy="648072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7308304" y="580526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Analyse financière</a:t>
            </a:r>
          </a:p>
        </p:txBody>
      </p:sp>
      <p:pic>
        <p:nvPicPr>
          <p:cNvPr id="71" name="Image 70" descr="approve_48x4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72200" y="1268760"/>
            <a:ext cx="648072" cy="648072"/>
          </a:xfrm>
          <a:prstGeom prst="rect">
            <a:avLst/>
          </a:prstGeom>
        </p:spPr>
      </p:pic>
      <p:pic>
        <p:nvPicPr>
          <p:cNvPr id="72" name="Image 71" descr="stock-market_48x4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4048" y="1340768"/>
            <a:ext cx="576064" cy="576064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6300192" y="1916832"/>
            <a:ext cx="747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Contrat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788024" y="1916832"/>
            <a:ext cx="1198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Ticket / S.A.V.</a:t>
            </a:r>
          </a:p>
        </p:txBody>
      </p:sp>
      <p:pic>
        <p:nvPicPr>
          <p:cNvPr id="76" name="Image 75" descr="flow-chart_64x6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31840" y="1988840"/>
            <a:ext cx="360040" cy="360040"/>
          </a:xfrm>
          <a:prstGeom prst="rect">
            <a:avLst/>
          </a:prstGeom>
        </p:spPr>
      </p:pic>
      <p:pic>
        <p:nvPicPr>
          <p:cNvPr id="77" name="Image 76" descr="flow-chart_64x6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7984" y="1988840"/>
            <a:ext cx="360040" cy="360040"/>
          </a:xfrm>
          <a:prstGeom prst="rect">
            <a:avLst/>
          </a:prstGeom>
        </p:spPr>
      </p:pic>
      <p:pic>
        <p:nvPicPr>
          <p:cNvPr id="78" name="Image 77" descr="flow-chart_64x6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868144" y="1988840"/>
            <a:ext cx="360040" cy="360040"/>
          </a:xfrm>
          <a:prstGeom prst="rect">
            <a:avLst/>
          </a:prstGeom>
        </p:spPr>
      </p:pic>
      <p:pic>
        <p:nvPicPr>
          <p:cNvPr id="79" name="Image 78" descr="flow-chart_64x6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48264" y="1988840"/>
            <a:ext cx="360040" cy="360040"/>
          </a:xfrm>
          <a:prstGeom prst="rect">
            <a:avLst/>
          </a:prstGeom>
        </p:spPr>
      </p:pic>
      <p:pic>
        <p:nvPicPr>
          <p:cNvPr id="80" name="Image 79" descr="flow-chart_64x6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31951" y="5877272"/>
            <a:ext cx="360040" cy="360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548680"/>
            <a:ext cx="401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RAPPORTS CLAIRS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3168352" cy="245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4248472" cy="209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1484784"/>
            <a:ext cx="240990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2592288" cy="190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725144"/>
            <a:ext cx="3971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4984"/>
            <a:ext cx="45185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algn="ctr">
          <a:defRPr sz="2400" b="1" dirty="0" smtClean="0">
            <a:solidFill>
              <a:srgbClr val="C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Services xmlns="ac69c28c-d2d4-497a-81f1-b945ea52d0f8">
      <Value>Services NOC</Value>
    </Type_x0020_Services>
    <TaxKeywordTaxHTField xmlns="ac69c28c-d2d4-497a-81f1-b945ea52d0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OneCockpit</TermName>
          <TermId xmlns="http://schemas.microsoft.com/office/infopath/2007/PartnerControls">634f8e84-a107-4d1a-8437-d9271f95b645</TermId>
        </TermInfo>
      </Terms>
    </TaxKeywordTaxHTField>
    <Population_x0020_Cible xmlns="23bd3ba3-bb90-4424-b4ac-986107a42c5c">
      <Value>Consultants Services</Value>
      <Value>Consultants technologiques</Value>
      <Value>Experts</Value>
      <Value>Managers commerciaux</Value>
      <Value>Managers services</Value>
      <Value>PM PL</Value>
      <Value>SAM et CM</Value>
      <Value>Tous Ingénieurs Commerciaux</Value>
    </Population_x0020_Cible>
    <Services xmlns="ac69c28c-d2d4-497a-81f1-b945ea52d0f8">
      <Value>Formations et Certifications</Value>
    </Services>
    <Type_x0020_document xmlns="ac69c28c-d2d4-497a-81f1-b945ea52d0f8">Presentation</Type_x0020_document>
    <PublishingExpirationDate xmlns="http://schemas.microsoft.com/sharepoint/v3" xsi:nil="true"/>
    <Cat_x00e9_gorie_x0020_de_x0020_documents xmlns="23bd3ba3-bb90-4424-b4ac-986107a42c5c">
      <Value>Formations commerciales</Value>
      <Value>Formations consultants services</Value>
      <Value>Formations autres populations services</Value>
      <Value>Formations SAM/CM</Value>
      <Value>Formations agents du welcome</Value>
    </Cat_x00e9_gorie_x0020_de_x0020_documents>
    <PublishingStartDate xmlns="http://schemas.microsoft.com/sharepoint/v3" xsi:nil="true"/>
    <TaxCatchAll xmlns="e221e23b-5850-4fa6-bec4-6a77d1829156">
      <Value>286</Value>
    </TaxCatchAll>
    <Phase xmlns="23bd3ba3-bb90-4424-b4ac-986107a42c5c">
      <Value>Comprendre</Value>
    </Phase>
    <Sous_x0020_chapitre xmlns="23bd3ba3-bb90-4424-b4ac-986107a42c5c">
      <Value>Modules de formation</Value>
    </Sous_x0020_chapitre>
    <AverageRating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62DE8B5236C24BB6A763FC7CA63D3D" ma:contentTypeVersion="14" ma:contentTypeDescription="Crée un document." ma:contentTypeScope="" ma:versionID="500cf70adb765bbbc12bbecf0a15849a">
  <xsd:schema xmlns:xsd="http://www.w3.org/2001/XMLSchema" xmlns:xs="http://www.w3.org/2001/XMLSchema" xmlns:p="http://schemas.microsoft.com/office/2006/metadata/properties" xmlns:ns1="ac69c28c-d2d4-497a-81f1-b945ea52d0f8" xmlns:ns2="23bd3ba3-bb90-4424-b4ac-986107a42c5c" xmlns:ns3="http://schemas.microsoft.com/sharepoint/v3" xmlns:ns4="e221e23b-5850-4fa6-bec4-6a77d1829156" targetNamespace="http://schemas.microsoft.com/office/2006/metadata/properties" ma:root="true" ma:fieldsID="951eabd98360bc0110714db285f3483c" ns1:_="" ns2:_="" ns3:_="" ns4:_="">
    <xsd:import namespace="ac69c28c-d2d4-497a-81f1-b945ea52d0f8"/>
    <xsd:import namespace="23bd3ba3-bb90-4424-b4ac-986107a42c5c"/>
    <xsd:import namespace="http://schemas.microsoft.com/sharepoint/v3"/>
    <xsd:import namespace="e221e23b-5850-4fa6-bec4-6a77d1829156"/>
    <xsd:element name="properties">
      <xsd:complexType>
        <xsd:sequence>
          <xsd:element name="documentManagement">
            <xsd:complexType>
              <xsd:all>
                <xsd:element ref="ns1:Services" minOccurs="0"/>
                <xsd:element ref="ns2:Phase" minOccurs="0"/>
                <xsd:element ref="ns1:Type_x0020_Services" minOccurs="0"/>
                <xsd:element ref="ns2:Sous_x0020_chapitre" minOccurs="0"/>
                <xsd:element ref="ns2:Cat_x00e9_gorie_x0020_de_x0020_documents" minOccurs="0"/>
                <xsd:element ref="ns1:Type_x0020_document" minOccurs="0"/>
                <xsd:element ref="ns2:Population_x0020_Cible" minOccurs="0"/>
                <xsd:element ref="ns3:AverageRating" minOccurs="0"/>
                <xsd:element ref="ns3:RatingCount" minOccurs="0"/>
                <xsd:element ref="ns3:PublishingStartDate" minOccurs="0"/>
                <xsd:element ref="ns3:PublishingExpirationDate" minOccurs="0"/>
                <xsd:element ref="ns1:TaxKeywordTaxHTField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9c28c-d2d4-497a-81f1-b945ea52d0f8" elementFormDefault="qualified">
    <xsd:import namespace="http://schemas.microsoft.com/office/2006/documentManagement/types"/>
    <xsd:import namespace="http://schemas.microsoft.com/office/infopath/2007/PartnerControls"/>
    <xsd:element name="Services" ma:index="0" nillable="true" ma:displayName="Sujet" ma:internalName="Servic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vrables Clients"/>
                    <xsd:enumeration value="Catalogue de Services"/>
                    <xsd:enumeration value="Outils Services"/>
                    <xsd:enumeration value="Organisation Services"/>
                    <xsd:enumeration value="Formations et Certifications"/>
                    <xsd:enumeration value="Modèles de documents"/>
                    <xsd:enumeration value="Location Services"/>
                    <xsd:enumeration value="Evènements"/>
                    <xsd:enumeration value="Multimedia"/>
                    <xsd:enumeration value="Zoom Services et descriptions de Services"/>
                    <xsd:enumeration value="Bibliothèques"/>
                    <xsd:enumeration value="Pôle Consultants Services"/>
                    <xsd:enumeration value="Pôle SAM/CM"/>
                    <xsd:enumeration value="Autres"/>
                  </xsd:restriction>
                </xsd:simpleType>
              </xsd:element>
            </xsd:sequence>
          </xsd:extension>
        </xsd:complexContent>
      </xsd:complexType>
    </xsd:element>
    <xsd:element name="Type_x0020_Services" ma:index="2" nillable="true" ma:displayName="Catégorie de Services (catalogue)" ma:internalName="Type_x0020_Servic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ous services"/>
                        <xsd:enumeration value="Gestion des incidents et problèmes"/>
                        <xsd:enumeration value="Gestion des changements"/>
                        <xsd:enumeration value="Services NOC"/>
                        <xsd:enumeration value="Services de Pilotage (SAM/CM)"/>
                        <xsd:enumeration value="Opérations dédiées (ESC; Assistance sur site)"/>
                        <xsd:enumeration value="Autr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ype_x0020_document" ma:index="6" nillable="true" ma:displayName="Type document" ma:format="Dropdown" ma:indexed="true" ma:internalName="Type_x0020_document">
      <xsd:simpleType>
        <xsd:union memberTypes="dms:Text">
          <xsd:simpleType>
            <xsd:restriction base="dms:Choice">
              <xsd:enumeration value="Audit report"/>
              <xsd:enumeration value="Brochure"/>
              <xsd:enumeration value="Business plan"/>
              <xsd:enumeration value="Checklists"/>
              <xsd:enumeration value="Challenges"/>
              <xsd:enumeration value="Communication"/>
              <xsd:enumeration value="Contacts"/>
              <xsd:enumeration value="Correspondence"/>
              <xsd:enumeration value="Campaign"/>
              <xsd:enumeration value="Certifications"/>
              <xsd:enumeration value="Certificates"/>
              <xsd:enumeration value="Contracts"/>
              <xsd:enumeration value="Convention"/>
              <xsd:enumeration value="Datasheet"/>
              <xsd:enumeration value="Description"/>
              <xsd:enumeration value="Delivery papers"/>
              <xsd:enumeration value="Event"/>
              <xsd:enumeration value="Facts &amp; Figures"/>
              <xsd:enumeration value="Forms"/>
              <xsd:enumeration value="Generic document"/>
              <xsd:enumeration value="Guideline"/>
              <xsd:enumeration value="Image"/>
              <xsd:enumeration value="Instructions"/>
              <xsd:enumeration value="Invoices"/>
              <xsd:enumeration value="ISO documents"/>
              <xsd:enumeration value="Lists"/>
              <xsd:enumeration value="Maintenance contracts"/>
              <xsd:enumeration value="Internal memos"/>
              <xsd:enumeration value="Minutes"/>
              <xsd:enumeration value="Movie"/>
              <xsd:enumeration value="Proposals"/>
              <xsd:enumeration value="Orders"/>
              <xsd:enumeration value="Presentation"/>
              <xsd:enumeration value="Rules &amp; procedures"/>
              <xsd:enumeration value="Price list"/>
              <xsd:enumeration value="Promotion"/>
              <xsd:enumeration value="Project documentation"/>
              <xsd:enumeration value="Reference"/>
              <xsd:enumeration value="Regulations"/>
              <xsd:enumeration value="Reports"/>
              <xsd:enumeration value="shareholder"/>
              <xsd:enumeration value="Solution sheet"/>
              <xsd:enumeration value="Strategy"/>
              <xsd:enumeration value="Technic"/>
              <xsd:enumeration value="Tools"/>
              <xsd:enumeration value="Templates"/>
              <xsd:enumeration value="Training"/>
              <xsd:enumeration value="White paper"/>
              <xsd:enumeration value="Autre"/>
            </xsd:restriction>
          </xsd:simpleType>
        </xsd:union>
      </xsd:simpleType>
    </xsd:element>
    <xsd:element name="TaxKeywordTaxHTField" ma:index="16" nillable="true" ma:taxonomy="true" ma:internalName="TaxKeywordTaxHTField" ma:taxonomyFieldName="TaxKeyword" ma:displayName="Mots clés d’entreprise" ma:fieldId="{23f27201-bee3-471e-b2e7-b64fd8b7ca38}" ma:taxonomyMulti="true" ma:sspId="794552d8-ff7f-435c-a682-bf8f1989ff5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d3ba3-bb90-4424-b4ac-986107a42c5c" elementFormDefault="qualified">
    <xsd:import namespace="http://schemas.microsoft.com/office/2006/documentManagement/types"/>
    <xsd:import namespace="http://schemas.microsoft.com/office/infopath/2007/PartnerControls"/>
    <xsd:element name="Phase" ma:index="1" nillable="true" ma:displayName="Phase" ma:internalName="Pha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rendre"/>
                    <xsd:enumeration value="Vendre"/>
                    <xsd:enumeration value="Produire"/>
                    <xsd:enumeration value="Transverse"/>
                  </xsd:restriction>
                </xsd:simpleType>
              </xsd:element>
            </xsd:sequence>
          </xsd:extension>
        </xsd:complexContent>
      </xsd:complexType>
    </xsd:element>
    <xsd:element name="Sous_x0020_chapitre" ma:index="4" nillable="true" ma:displayName="Catégorie de documents" ma:default="Documents commerciaux génériques" ma:description="Tiroirs pour classer les documents" ma:internalName="Sous_x0020_chapitr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f"/>
                    <xsd:enumeration value="Argumentaires"/>
                    <xsd:enumeration value="Catalogue"/>
                    <xsd:enumeration value="Chiffrages"/>
                    <xsd:enumeration value="Documents commerciaux génériques"/>
                    <xsd:enumeration value="Modules de formation"/>
                    <xsd:enumeration value="Outils"/>
                    <xsd:enumeration value="Partenaires"/>
                    <xsd:enumeration value="Propositions client"/>
                    <xsd:enumeration value="Références client"/>
                    <xsd:enumeration value="Autre"/>
                  </xsd:restriction>
                </xsd:simpleType>
              </xsd:element>
            </xsd:sequence>
          </xsd:extension>
        </xsd:complexContent>
      </xsd:complexType>
    </xsd:element>
    <xsd:element name="Cat_x00e9_gorie_x0020_de_x0020_documents" ma:index="5" nillable="true" ma:displayName="Type de livrable" ma:default="Propositions de valeurs services" ma:description="catégorie de documents" ma:internalName="Cat_x00e9_gorie_x0020_de_x0020_documen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tualité du pôle service"/>
                    <xsd:enumeration value="Ambition Services"/>
                    <xsd:enumeration value="Analyse de besoins"/>
                    <xsd:enumeration value="Argumentaires financiers"/>
                    <xsd:enumeration value="Autres outils"/>
                    <xsd:enumeration value="Autres partenaires"/>
                    <xsd:enumeration value="Autres rapports"/>
                    <xsd:enumeration value="Avis d'experts"/>
                    <xsd:enumeration value="Barèmes financiers"/>
                    <xsd:enumeration value="Brochures"/>
                    <xsd:enumeration value="Business international IBU"/>
                    <xsd:enumeration value="Business international ISD"/>
                    <xsd:enumeration value="Business international ISF"/>
                    <xsd:enumeration value="Cartographie des services"/>
                    <xsd:enumeration value="Cas clients"/>
                    <xsd:enumeration value="Catalogue services Récurrents et SRM"/>
                    <xsd:enumeration value="CCTP type"/>
                    <xsd:enumeration value="CCube"/>
                    <xsd:enumeration value="Certifications services"/>
                    <xsd:enumeration value="Challenges et Incentives"/>
                    <xsd:enumeration value="Clients H24"/>
                    <xsd:enumeration value="Communication services"/>
                    <xsd:enumeration value="Comptes rendus"/>
                    <xsd:enumeration value="Configurateurs"/>
                    <xsd:enumeration value="Contrats"/>
                    <xsd:enumeration value="CSC"/>
                    <xsd:enumeration value="Descriptions de services"/>
                    <xsd:enumeration value="Devis commande services récurrents"/>
                    <xsd:enumeration value="Devis type"/>
                    <xsd:enumeration value="Documents IP Alliance ou SFR Prime"/>
                    <xsd:enumeration value="Documents Saphires et outils IT internes"/>
                    <xsd:enumeration value="E-bonding"/>
                    <xsd:enumeration value="Ecole des ventes"/>
                    <xsd:enumeration value="Escalades constructeurs et éditeurs"/>
                    <xsd:enumeration value="Escalades CSC"/>
                    <xsd:enumeration value="Escalades expertise haute"/>
                    <xsd:enumeration value="Escalades managériales"/>
                    <xsd:enumeration value="Escalades NOC"/>
                    <xsd:enumeration value="Escalades opérateurs"/>
                    <xsd:enumeration value="Etudes de cas"/>
                    <xsd:enumeration value="Expertise haute-TEC"/>
                    <xsd:enumeration value="Fees"/>
                    <xsd:enumeration value="Fiches références"/>
                    <xsd:enumeration value="Fiches services"/>
                    <xsd:enumeration value="Formations apprentis"/>
                    <xsd:enumeration value="Formations autre"/>
                    <xsd:enumeration value="Formations client"/>
                    <xsd:enumeration value="Formations commerciales"/>
                    <xsd:enumeration value="Formations consultants services"/>
                    <xsd:enumeration value="Formations autres populations services"/>
                    <xsd:enumeration value="Formations SAM/CM"/>
                    <xsd:enumeration value="Formations agents du welcome"/>
                    <xsd:enumeration value="Frais d'accès au service"/>
                    <xsd:enumeration value="Guichet Unique"/>
                    <xsd:enumeration value="Guides vendeurs"/>
                    <xsd:enumeration value="Guides de chiffrage"/>
                    <xsd:enumeration value="ITIL"/>
                    <xsd:enumeration value="Liste des clients NOC"/>
                    <xsd:enumeration value="Location services"/>
                    <xsd:enumeration value="Mécanismes de pénalité"/>
                    <xsd:enumeration value="Modèles templates"/>
                    <xsd:enumeration value="NextiraOne Europe"/>
                    <xsd:enumeration value="NOC"/>
                    <xsd:enumeration value="NOC Pricing Tool"/>
                    <xsd:enumeration value="One Cockpit"/>
                    <xsd:enumeration value="Outils de chiffrages"/>
                    <xsd:enumeration value="Packages SAM"/>
                    <xsd:enumeration value="Packages services"/>
                    <xsd:enumeration value="PACS"/>
                    <xsd:enumeration value="Partenaires financiers"/>
                    <xsd:enumeration value="Partenaires opérateurs"/>
                    <xsd:enumeration value="Partenaires services"/>
                    <xsd:enumeration value="Partenaires technologiques"/>
                    <xsd:enumeration value="Portail client"/>
                    <xsd:enumeration value="Portail ticket"/>
                    <xsd:enumeration value="PQS"/>
                    <xsd:enumeration value="Présentation organisationnelle NextiraOne"/>
                    <xsd:enumeration value="Présentations clients"/>
                    <xsd:enumeration value="Procédures de mise en exploitation"/>
                    <xsd:enumeration value="Processus"/>
                    <xsd:enumeration value="Programmes services"/>
                    <xsd:enumeration value="Promotions services"/>
                    <xsd:enumeration value="Propositions de valeurs services"/>
                    <xsd:enumeration value="QCM"/>
                    <xsd:enumeration value="Rapports de gestion des coûts"/>
                    <xsd:enumeration value="Rapports de gestion du trafic"/>
                    <xsd:enumeration value="Rapports de métrologie"/>
                    <xsd:enumeration value="Rapports d'exploitation"/>
                    <xsd:enumeration value="Rapports stratégiques et financiers"/>
                    <xsd:enumeration value="Rapports techniques"/>
                    <xsd:enumeration value="Rcube"/>
                    <xsd:enumeration value="Règlements"/>
                    <xsd:enumeration value="Règles de chiffrages services"/>
                    <xsd:enumeration value="Sales tool kits"/>
                    <xsd:enumeration value="SAM pricing tool"/>
                    <xsd:enumeration value="Service Desk"/>
                    <xsd:enumeration value="Service Improvement Plan"/>
                    <xsd:enumeration value="Supply chain cartographie depots"/>
                    <xsd:enumeration value="Supply chain catalogue et reférences pièces détachées"/>
                    <xsd:enumeration value="TAC"/>
                    <xsd:enumeration value="Transition"/>
                    <xsd:enumeration value="Vidéos services"/>
                    <xsd:enumeration value="Welcome desk"/>
                    <xsd:enumeration value="Whitepapers"/>
                    <xsd:enumeration value="zoom services"/>
                  </xsd:restriction>
                </xsd:simpleType>
              </xsd:element>
            </xsd:sequence>
          </xsd:extension>
        </xsd:complexContent>
      </xsd:complexType>
    </xsd:element>
    <xsd:element name="Population_x0020_Cible" ma:index="7" nillable="true" ma:displayName="Population Cible" ma:default="Tous Ingénieurs Commerciaux" ma:description="catégories RH concernées" ma:internalName="Population_x0020_Cib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eurs NOC"/>
                    <xsd:enumeration value="Apprentis"/>
                    <xsd:enumeration value="Architectes"/>
                    <xsd:enumeration value="Autre"/>
                    <xsd:enumeration value="Chargés d'exploitation NOC"/>
                    <xsd:enumeration value="Consultants Services"/>
                    <xsd:enumeration value="Consultants technologiques"/>
                    <xsd:enumeration value="Coordinateurs Supports"/>
                    <xsd:enumeration value="Experts"/>
                    <xsd:enumeration value="Experts Solutions Clients NOC"/>
                    <xsd:enumeration value="Experts TAC"/>
                    <xsd:enumeration value="Experts TEC"/>
                    <xsd:enumeration value="GAM"/>
                    <xsd:enumeration value="IC GE Privés"/>
                    <xsd:enumeration value="IC GE Public"/>
                    <xsd:enumeration value="IC Mid Market"/>
                    <xsd:enumeration value="IRC"/>
                    <xsd:enumeration value="ISF"/>
                    <xsd:enumeration value="Management Europe"/>
                    <xsd:enumeration value="Management NOC"/>
                    <xsd:enumeration value="Managers commerciaux"/>
                    <xsd:enumeration value="Managers services"/>
                    <xsd:enumeration value="Planificateurs"/>
                    <xsd:enumeration value="PM PL"/>
                    <xsd:enumeration value="Sales managers"/>
                    <xsd:enumeration value="SAM et CM"/>
                    <xsd:enumeration value="Services managers"/>
                    <xsd:enumeration value="Tous"/>
                    <xsd:enumeration value="Tous Ingénieurs Commerciaux"/>
                    <xsd:enumeration value="Vente en lign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9" nillable="true" ma:displayName="Évaluation (0-5)" ma:decimals="2" ma:description="Valeur moyenne de toutes les évaluations envoyées" ma:internalName="AverageRating" ma:readOnly="true">
      <xsd:simpleType>
        <xsd:restriction base="dms:Number"/>
      </xsd:simpleType>
    </xsd:element>
    <xsd:element name="RatingCount" ma:index="10" nillable="true" ma:displayName="Nombre d’évaluations" ma:decimals="0" ma:description="Nombre d’évaluations envoyées" ma:internalName="RatingCount" ma:readOnly="true">
      <xsd:simpleType>
        <xsd:restriction base="dms:Number"/>
      </xsd:simpleType>
    </xsd:element>
    <xsd:element name="PublishingStartDate" ma:index="12" nillable="true" ma:displayName="Date de début de planification" ma:internalName="PublishingStartDate">
      <xsd:simpleType>
        <xsd:restriction base="dms:Unknown"/>
      </xsd:simpleType>
    </xsd:element>
    <xsd:element name="PublishingExpirationDate" ma:index="13" nillable="true" ma:displayName="Date de fin de planification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1e23b-5850-4fa6-bec4-6a77d182915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025f434-b21c-432f-8385-747cee9a7a93}" ma:internalName="TaxCatchAll" ma:showField="CatchAllData" ma:web="cb3c4f4e-ad07-4de1-a66f-b862381688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2BB271-0925-4672-BCFA-4E7A83C34E22}">
  <ds:schemaRefs>
    <ds:schemaRef ds:uri="http://schemas.microsoft.com/office/2006/metadata/properties"/>
    <ds:schemaRef ds:uri="http://schemas.microsoft.com/office/infopath/2007/PartnerControls"/>
    <ds:schemaRef ds:uri="ac69c28c-d2d4-497a-81f1-b945ea52d0f8"/>
    <ds:schemaRef ds:uri="23bd3ba3-bb90-4424-b4ac-986107a42c5c"/>
    <ds:schemaRef ds:uri="http://schemas.microsoft.com/sharepoint/v3"/>
    <ds:schemaRef ds:uri="e221e23b-5850-4fa6-bec4-6a77d1829156"/>
  </ds:schemaRefs>
</ds:datastoreItem>
</file>

<file path=customXml/itemProps2.xml><?xml version="1.0" encoding="utf-8"?>
<ds:datastoreItem xmlns:ds="http://schemas.openxmlformats.org/officeDocument/2006/customXml" ds:itemID="{65F70381-DE16-4FD3-A8B9-DE8B2DFBC3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69c28c-d2d4-497a-81f1-b945ea52d0f8"/>
    <ds:schemaRef ds:uri="23bd3ba3-bb90-4424-b4ac-986107a42c5c"/>
    <ds:schemaRef ds:uri="http://schemas.microsoft.com/sharepoint/v3"/>
    <ds:schemaRef ds:uri="e221e23b-5850-4fa6-bec4-6a77d1829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6EE46-9EFD-427A-83DB-DA9A1DDC06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19224</TotalTime>
  <Words>1035</Words>
  <Application>Microsoft Office PowerPoint</Application>
  <PresentationFormat>Affichage à l'écran (4:3)</PresentationFormat>
  <Paragraphs>134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Cockpit en Bref (présentation interne)</dc:title>
  <dc:creator>VOGT</dc:creator>
  <cp:keywords>OneCockpit</cp:keywords>
  <cp:lastModifiedBy>yveshaddad53@gmail.com</cp:lastModifiedBy>
  <cp:revision>642</cp:revision>
  <cp:lastPrinted>2013-04-11T11:55:14Z</cp:lastPrinted>
  <dcterms:created xsi:type="dcterms:W3CDTF">2012-03-16T11:08:46Z</dcterms:created>
  <dcterms:modified xsi:type="dcterms:W3CDTF">2014-01-19T15:23:18Z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0x0101004662DE8B5236C24BB6A763FC7CA63D3D</vt:lpwstr>
  </property>
  <property fmtid="{D5CDD505-2E9C-101B-9397-08002B2CF9AE}" pid="3" name="TaxKeyword">
    <vt:lpwstr>286;#OneCockpit|634f8e84-a107-4d1a-8437-d9271f95b645</vt:lpwstr>
  </property>
</Properties>
</file>