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609" r:id="rId5"/>
    <p:sldId id="768" r:id="rId6"/>
    <p:sldId id="769" r:id="rId7"/>
    <p:sldId id="770" r:id="rId8"/>
    <p:sldId id="771" r:id="rId9"/>
    <p:sldId id="772" r:id="rId10"/>
    <p:sldId id="773" r:id="rId11"/>
    <p:sldId id="774" r:id="rId12"/>
    <p:sldId id="775" r:id="rId13"/>
    <p:sldId id="767" r:id="rId14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9900"/>
    <a:srgbClr val="6699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17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84"/>
      </p:cViewPr>
      <p:guideLst>
        <p:guide orient="horz" pos="3132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2CBB-BF39-47AD-A015-9341D7CCA3D4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D2A97-4C0C-4CE1-B297-15612633B76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41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8DE3-9B7F-4629-9D8A-5FF645929D6D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3D567-B66F-4A46-A631-3A896D56B4A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44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728192" cy="43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728192" cy="43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73" y="44624"/>
            <a:ext cx="1700015" cy="43204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27984" y="107340"/>
            <a:ext cx="329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Business Intelligence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Process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3635896" y="107340"/>
            <a:ext cx="7920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Copperplate Gothic Light"/>
                <a:cs typeface="Copperplate Gothic Light"/>
              </a:rPr>
              <a:t>B</a:t>
            </a:r>
            <a:r>
              <a:rPr lang="fr-FR" b="1" baseline="0" dirty="0" smtClean="0">
                <a:latin typeface="Copperplate Gothic Light"/>
                <a:cs typeface="Copperplate Gothic Light"/>
              </a:rPr>
              <a:t>.</a:t>
            </a:r>
            <a:r>
              <a:rPr lang="fr-FR" b="1" dirty="0" smtClean="0">
                <a:latin typeface="Copperplate Gothic Light"/>
                <a:cs typeface="Copperplate Gothic Light"/>
              </a:rPr>
              <a:t>I.P.</a:t>
            </a:r>
            <a:endParaRPr lang="fr-FR" b="1" dirty="0">
              <a:latin typeface="Copperplate Gothic Light"/>
              <a:cs typeface="Copperplate Gothic Light"/>
            </a:endParaRPr>
          </a:p>
        </p:txBody>
      </p:sp>
      <p:sp>
        <p:nvSpPr>
          <p:cNvPr id="9" name="Freeform 83"/>
          <p:cNvSpPr>
            <a:spLocks/>
          </p:cNvSpPr>
          <p:nvPr userDrawn="1"/>
        </p:nvSpPr>
        <p:spPr bwMode="auto">
          <a:xfrm>
            <a:off x="2483768" y="6525344"/>
            <a:ext cx="6682457" cy="211931"/>
          </a:xfrm>
          <a:custGeom>
            <a:avLst/>
            <a:gdLst/>
            <a:ahLst/>
            <a:cxnLst>
              <a:cxn ang="0">
                <a:pos x="47" y="92"/>
              </a:cxn>
              <a:cxn ang="0">
                <a:pos x="1226" y="91"/>
              </a:cxn>
              <a:cxn ang="0">
                <a:pos x="1221" y="3"/>
              </a:cxn>
              <a:cxn ang="0">
                <a:pos x="47" y="1"/>
              </a:cxn>
              <a:cxn ang="0">
                <a:pos x="0" y="47"/>
              </a:cxn>
              <a:cxn ang="0">
                <a:pos x="47" y="92"/>
              </a:cxn>
            </a:cxnLst>
            <a:rect l="0" t="0" r="r" b="b"/>
            <a:pathLst>
              <a:path w="1226" h="92">
                <a:moveTo>
                  <a:pt x="47" y="92"/>
                </a:moveTo>
                <a:cubicBezTo>
                  <a:pt x="1200" y="92"/>
                  <a:pt x="1226" y="91"/>
                  <a:pt x="1226" y="91"/>
                </a:cubicBezTo>
                <a:cubicBezTo>
                  <a:pt x="1226" y="0"/>
                  <a:pt x="1221" y="3"/>
                  <a:pt x="1221" y="3"/>
                </a:cubicBezTo>
                <a:cubicBezTo>
                  <a:pt x="68" y="3"/>
                  <a:pt x="47" y="1"/>
                  <a:pt x="47" y="1"/>
                </a:cubicBezTo>
                <a:cubicBezTo>
                  <a:pt x="20" y="1"/>
                  <a:pt x="0" y="22"/>
                  <a:pt x="0" y="47"/>
                </a:cubicBezTo>
                <a:cubicBezTo>
                  <a:pt x="0" y="72"/>
                  <a:pt x="20" y="92"/>
                  <a:pt x="47" y="92"/>
                </a:cubicBezTo>
                <a:close/>
              </a:path>
            </a:pathLst>
          </a:custGeom>
          <a:gradFill flip="none" rotWithShape="1">
            <a:gsLst>
              <a:gs pos="42000">
                <a:schemeClr val="accent4">
                  <a:lumMod val="60000"/>
                  <a:lumOff val="40000"/>
                </a:schemeClr>
              </a:gs>
              <a:gs pos="100000">
                <a:srgbClr val="F8F8F8"/>
              </a:gs>
            </a:gsLst>
            <a:lin ang="10800000" scaled="1"/>
            <a:tileRect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 rot="16200000">
            <a:off x="4714063" y="5675492"/>
            <a:ext cx="40011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 Black" pitchFamily="34" charset="0"/>
              </a:rPr>
              <a:t>www.oleweb.fr</a:t>
            </a:r>
          </a:p>
        </p:txBody>
      </p:sp>
      <p:sp>
        <p:nvSpPr>
          <p:cNvPr id="11" name="Freeform 62"/>
          <p:cNvSpPr>
            <a:spLocks/>
          </p:cNvSpPr>
          <p:nvPr userDrawn="1"/>
        </p:nvSpPr>
        <p:spPr bwMode="auto">
          <a:xfrm flipH="1">
            <a:off x="0" y="6586537"/>
            <a:ext cx="2339752" cy="155427"/>
          </a:xfrm>
          <a:custGeom>
            <a:avLst/>
            <a:gdLst/>
            <a:ahLst/>
            <a:cxnLst>
              <a:cxn ang="0">
                <a:pos x="26" y="51"/>
              </a:cxn>
              <a:cxn ang="0">
                <a:pos x="670" y="51"/>
              </a:cxn>
              <a:cxn ang="0">
                <a:pos x="670" y="0"/>
              </a:cxn>
              <a:cxn ang="0">
                <a:pos x="26" y="0"/>
              </a:cxn>
              <a:cxn ang="0">
                <a:pos x="0" y="26"/>
              </a:cxn>
              <a:cxn ang="0">
                <a:pos x="26" y="51"/>
              </a:cxn>
            </a:cxnLst>
            <a:rect l="0" t="0" r="r" b="b"/>
            <a:pathLst>
              <a:path w="670" h="51">
                <a:moveTo>
                  <a:pt x="26" y="51"/>
                </a:moveTo>
                <a:cubicBezTo>
                  <a:pt x="670" y="51"/>
                  <a:pt x="670" y="51"/>
                  <a:pt x="670" y="51"/>
                </a:cubicBezTo>
                <a:cubicBezTo>
                  <a:pt x="670" y="0"/>
                  <a:pt x="670" y="0"/>
                  <a:pt x="67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1" y="0"/>
                  <a:pt x="0" y="12"/>
                  <a:pt x="0" y="26"/>
                </a:cubicBezTo>
                <a:cubicBezTo>
                  <a:pt x="0" y="40"/>
                  <a:pt x="11" y="51"/>
                  <a:pt x="26" y="5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6556528"/>
            <a:ext cx="2339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 smtClean="0">
                <a:solidFill>
                  <a:srgbClr val="C00000"/>
                </a:solidFill>
              </a:rPr>
              <a:t>B.I.P.</a:t>
            </a:r>
            <a:r>
              <a:rPr lang="fr-FR" sz="800" b="1" baseline="0" dirty="0" smtClean="0">
                <a:solidFill>
                  <a:srgbClr val="C00000"/>
                </a:solidFill>
              </a:rPr>
              <a:t> V3 </a:t>
            </a:r>
            <a:r>
              <a:rPr lang="fr-FR" sz="800" b="1" dirty="0" smtClean="0">
                <a:solidFill>
                  <a:srgbClr val="002060"/>
                </a:solidFill>
              </a:rPr>
              <a:t>Copyright © </a:t>
            </a:r>
            <a:r>
              <a:rPr lang="fr-FR" sz="800" b="1" dirty="0" err="1" smtClean="0">
                <a:solidFill>
                  <a:srgbClr val="002060"/>
                </a:solidFill>
              </a:rPr>
              <a:t>OleWeb</a:t>
            </a:r>
            <a:r>
              <a:rPr lang="fr-FR" sz="800" b="1" dirty="0" smtClean="0">
                <a:solidFill>
                  <a:srgbClr val="002060"/>
                </a:solidFill>
              </a:rPr>
              <a:t> 2011</a:t>
            </a:r>
            <a:endParaRPr lang="fr-FR" sz="800" b="1" dirty="0">
              <a:solidFill>
                <a:srgbClr val="7030A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66584" y="6492875"/>
            <a:ext cx="477416" cy="365125"/>
          </a:xfrm>
        </p:spPr>
        <p:txBody>
          <a:bodyPr/>
          <a:lstStyle>
            <a:lvl1pPr>
              <a:defRPr b="1"/>
            </a:lvl1pPr>
          </a:lstStyle>
          <a:p>
            <a:fld id="{20D542A2-9659-41DB-A77C-3E4DFDF18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3"/>
          <p:cNvSpPr>
            <a:spLocks/>
          </p:cNvSpPr>
          <p:nvPr userDrawn="1"/>
        </p:nvSpPr>
        <p:spPr bwMode="auto">
          <a:xfrm>
            <a:off x="2483768" y="6525344"/>
            <a:ext cx="6682457" cy="211931"/>
          </a:xfrm>
          <a:custGeom>
            <a:avLst/>
            <a:gdLst/>
            <a:ahLst/>
            <a:cxnLst>
              <a:cxn ang="0">
                <a:pos x="47" y="92"/>
              </a:cxn>
              <a:cxn ang="0">
                <a:pos x="1226" y="91"/>
              </a:cxn>
              <a:cxn ang="0">
                <a:pos x="1221" y="3"/>
              </a:cxn>
              <a:cxn ang="0">
                <a:pos x="47" y="1"/>
              </a:cxn>
              <a:cxn ang="0">
                <a:pos x="0" y="47"/>
              </a:cxn>
              <a:cxn ang="0">
                <a:pos x="47" y="92"/>
              </a:cxn>
            </a:cxnLst>
            <a:rect l="0" t="0" r="r" b="b"/>
            <a:pathLst>
              <a:path w="1226" h="92">
                <a:moveTo>
                  <a:pt x="47" y="92"/>
                </a:moveTo>
                <a:cubicBezTo>
                  <a:pt x="1200" y="92"/>
                  <a:pt x="1226" y="91"/>
                  <a:pt x="1226" y="91"/>
                </a:cubicBezTo>
                <a:cubicBezTo>
                  <a:pt x="1226" y="0"/>
                  <a:pt x="1221" y="3"/>
                  <a:pt x="1221" y="3"/>
                </a:cubicBezTo>
                <a:cubicBezTo>
                  <a:pt x="68" y="3"/>
                  <a:pt x="47" y="1"/>
                  <a:pt x="47" y="1"/>
                </a:cubicBezTo>
                <a:cubicBezTo>
                  <a:pt x="20" y="1"/>
                  <a:pt x="0" y="22"/>
                  <a:pt x="0" y="47"/>
                </a:cubicBezTo>
                <a:cubicBezTo>
                  <a:pt x="0" y="72"/>
                  <a:pt x="20" y="92"/>
                  <a:pt x="47" y="92"/>
                </a:cubicBezTo>
                <a:close/>
              </a:path>
            </a:pathLst>
          </a:custGeom>
          <a:gradFill flip="none" rotWithShape="1">
            <a:gsLst>
              <a:gs pos="42000">
                <a:schemeClr val="accent4">
                  <a:lumMod val="60000"/>
                  <a:lumOff val="40000"/>
                </a:schemeClr>
              </a:gs>
              <a:gs pos="100000">
                <a:srgbClr val="F8F8F8"/>
              </a:gs>
            </a:gsLst>
            <a:lin ang="10800000" scaled="1"/>
            <a:tileRect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 rot="16200000">
            <a:off x="4714063" y="5675492"/>
            <a:ext cx="40011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2060"/>
                </a:solidFill>
                <a:latin typeface="Arial Black" pitchFamily="34" charset="0"/>
              </a:rPr>
              <a:t>www.oleweb.fr</a:t>
            </a:r>
          </a:p>
        </p:txBody>
      </p:sp>
      <p:sp>
        <p:nvSpPr>
          <p:cNvPr id="10" name="Freeform 62"/>
          <p:cNvSpPr>
            <a:spLocks/>
          </p:cNvSpPr>
          <p:nvPr userDrawn="1"/>
        </p:nvSpPr>
        <p:spPr bwMode="auto">
          <a:xfrm flipH="1">
            <a:off x="0" y="6586537"/>
            <a:ext cx="2339752" cy="155427"/>
          </a:xfrm>
          <a:custGeom>
            <a:avLst/>
            <a:gdLst/>
            <a:ahLst/>
            <a:cxnLst>
              <a:cxn ang="0">
                <a:pos x="26" y="51"/>
              </a:cxn>
              <a:cxn ang="0">
                <a:pos x="670" y="51"/>
              </a:cxn>
              <a:cxn ang="0">
                <a:pos x="670" y="0"/>
              </a:cxn>
              <a:cxn ang="0">
                <a:pos x="26" y="0"/>
              </a:cxn>
              <a:cxn ang="0">
                <a:pos x="0" y="26"/>
              </a:cxn>
              <a:cxn ang="0">
                <a:pos x="26" y="51"/>
              </a:cxn>
            </a:cxnLst>
            <a:rect l="0" t="0" r="r" b="b"/>
            <a:pathLst>
              <a:path w="670" h="51">
                <a:moveTo>
                  <a:pt x="26" y="51"/>
                </a:moveTo>
                <a:cubicBezTo>
                  <a:pt x="670" y="51"/>
                  <a:pt x="670" y="51"/>
                  <a:pt x="670" y="51"/>
                </a:cubicBezTo>
                <a:cubicBezTo>
                  <a:pt x="670" y="0"/>
                  <a:pt x="670" y="0"/>
                  <a:pt x="67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1" y="0"/>
                  <a:pt x="0" y="12"/>
                  <a:pt x="0" y="26"/>
                </a:cubicBezTo>
                <a:cubicBezTo>
                  <a:pt x="0" y="40"/>
                  <a:pt x="11" y="51"/>
                  <a:pt x="26" y="5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0" y="6556528"/>
            <a:ext cx="2339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 smtClean="0">
                <a:solidFill>
                  <a:srgbClr val="C00000"/>
                </a:solidFill>
              </a:rPr>
              <a:t>B.I.P.</a:t>
            </a:r>
            <a:r>
              <a:rPr lang="fr-FR" sz="800" b="1" baseline="0" dirty="0" smtClean="0">
                <a:solidFill>
                  <a:srgbClr val="C00000"/>
                </a:solidFill>
              </a:rPr>
              <a:t> V3 </a:t>
            </a:r>
            <a:r>
              <a:rPr lang="fr-FR" sz="800" b="1" dirty="0" smtClean="0">
                <a:solidFill>
                  <a:srgbClr val="002060"/>
                </a:solidFill>
              </a:rPr>
              <a:t>Copyright © </a:t>
            </a:r>
            <a:r>
              <a:rPr lang="fr-FR" sz="800" b="1" dirty="0" err="1" smtClean="0">
                <a:solidFill>
                  <a:srgbClr val="002060"/>
                </a:solidFill>
              </a:rPr>
              <a:t>OleWeb</a:t>
            </a:r>
            <a:r>
              <a:rPr lang="fr-FR" sz="800" b="1" dirty="0" smtClean="0">
                <a:solidFill>
                  <a:srgbClr val="002060"/>
                </a:solidFill>
              </a:rPr>
              <a:t> 2011</a:t>
            </a:r>
            <a:endParaRPr lang="fr-FR" sz="800" b="1" dirty="0">
              <a:solidFill>
                <a:srgbClr val="7030A0"/>
              </a:solidFill>
            </a:endParaRPr>
          </a:p>
        </p:txBody>
      </p:sp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66584" y="6492875"/>
            <a:ext cx="477416" cy="365125"/>
          </a:xfrm>
        </p:spPr>
        <p:txBody>
          <a:bodyPr/>
          <a:lstStyle>
            <a:lvl1pPr>
              <a:defRPr b="1"/>
            </a:lvl1pPr>
          </a:lstStyle>
          <a:p>
            <a:fld id="{20D542A2-9659-41DB-A77C-3E4DFDF180A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73" y="44624"/>
            <a:ext cx="1700015" cy="43204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4427984" y="107340"/>
            <a:ext cx="329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Business Intelligence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Process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3635896" y="107340"/>
            <a:ext cx="7920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latin typeface="Copperplate Gothic Light"/>
                <a:cs typeface="Copperplate Gothic Light"/>
              </a:rPr>
              <a:t>B</a:t>
            </a:r>
            <a:r>
              <a:rPr lang="fr-FR" b="1" baseline="0" dirty="0" smtClean="0">
                <a:latin typeface="Copperplate Gothic Light"/>
                <a:cs typeface="Copperplate Gothic Light"/>
              </a:rPr>
              <a:t>.</a:t>
            </a:r>
            <a:r>
              <a:rPr lang="fr-FR" b="1" dirty="0" smtClean="0">
                <a:latin typeface="Copperplate Gothic Light"/>
                <a:cs typeface="Copperplate Gothic Light"/>
              </a:rPr>
              <a:t>I.P.</a:t>
            </a:r>
            <a:endParaRPr lang="fr-FR" b="1" dirty="0">
              <a:latin typeface="Copperplate Gothic Light"/>
              <a:cs typeface="Copperplate Gothic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DE942-4763-4F7A-8AED-0587A9EFCCC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E942-4763-4F7A-8AED-0587A9EFCCC0}" type="datetimeFigureOut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542A2-9659-41DB-A77C-3E4DFDF180A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2483768" y="1900949"/>
            <a:ext cx="4040723" cy="2628904"/>
            <a:chOff x="1142976" y="2285992"/>
            <a:chExt cx="4040723" cy="26289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2285992"/>
              <a:ext cx="4040723" cy="262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à coins arrondis 5"/>
            <p:cNvSpPr/>
            <p:nvPr/>
          </p:nvSpPr>
          <p:spPr>
            <a:xfrm>
              <a:off x="2915816" y="2348880"/>
              <a:ext cx="2088232" cy="720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Piloter</a:t>
              </a:r>
            </a:p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Manager</a:t>
              </a:r>
            </a:p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Décider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907704" y="1036853"/>
            <a:ext cx="5153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REPRENNEZ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LE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CONTROLE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4853277"/>
            <a:ext cx="5904656" cy="1240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PROGICIEL COLLABORATIF</a:t>
            </a:r>
          </a:p>
          <a:p>
            <a:pPr algn="ctr">
              <a:lnSpc>
                <a:spcPct val="105000"/>
              </a:lnSpc>
            </a:pP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de</a:t>
            </a:r>
          </a:p>
          <a:p>
            <a:pPr algn="ctr">
              <a:lnSpc>
                <a:spcPct val="105000"/>
              </a:lnSpc>
            </a:pP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 SUIVI DE L’ACTIVITE DE VOTRE ENTREPRISE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8460432" y="6165304"/>
            <a:ext cx="5212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V1.0</a:t>
            </a:r>
            <a:endParaRPr lang="fr-FR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2529478"/>
            <a:ext cx="845039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Quelques écrans</a:t>
            </a:r>
          </a:p>
          <a:p>
            <a:pPr algn="ctr"/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du module DOSSIER</a:t>
            </a:r>
          </a:p>
          <a:p>
            <a:pPr algn="ctr"/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pour le métier </a:t>
            </a:r>
            <a:r>
              <a:rPr lang="fr-FR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EnR</a:t>
            </a:r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-Photovoltaïque</a:t>
            </a:r>
            <a:endParaRPr lang="fr-F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9"/>
          <p:cNvGrpSpPr/>
          <p:nvPr/>
        </p:nvGrpSpPr>
        <p:grpSpPr>
          <a:xfrm>
            <a:off x="2483768" y="1900949"/>
            <a:ext cx="4040723" cy="2628904"/>
            <a:chOff x="1142976" y="2285992"/>
            <a:chExt cx="4040723" cy="262890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2285992"/>
              <a:ext cx="4040723" cy="2628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à coins arrondis 3"/>
            <p:cNvSpPr/>
            <p:nvPr/>
          </p:nvSpPr>
          <p:spPr>
            <a:xfrm>
              <a:off x="2915816" y="2348880"/>
              <a:ext cx="2088232" cy="720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Piloter</a:t>
              </a:r>
            </a:p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Manager</a:t>
              </a:r>
            </a:p>
            <a:p>
              <a:r>
                <a:rPr lang="fr-FR" b="1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pperplate Gothic Light"/>
                  <a:cs typeface="Copperplate Gothic Light"/>
                </a:rPr>
                <a:t>Décider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907704" y="1036853"/>
            <a:ext cx="5153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REPRENNEZ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LE</a:t>
            </a:r>
            <a:r>
              <a:rPr lang="fr-FR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CONTROLE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4725144"/>
            <a:ext cx="422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yveshaddad@oleweb.fr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43808" y="5373216"/>
            <a:ext cx="340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+33 (1) 84 16 08 30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560840" cy="492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548680"/>
            <a:ext cx="3488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Liste des dossiers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48680"/>
            <a:ext cx="1174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Filtre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2520280" cy="37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2976"/>
            <a:ext cx="1334989" cy="33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4868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Fiche d’un DOSSIER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3858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461323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4272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60032" y="620688"/>
            <a:ext cx="3847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Quelques onglets…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0032" y="620688"/>
            <a:ext cx="3847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</a:rPr>
              <a:t>Quelques onglets…</a:t>
            </a:r>
            <a:endParaRPr lang="en-US" sz="3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6119071" cy="116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6300192" cy="231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1052736"/>
            <a:ext cx="3377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smtClean="0">
                <a:solidFill>
                  <a:schemeClr val="bg2">
                    <a:lumMod val="25000"/>
                  </a:schemeClr>
                </a:solidFill>
              </a:rPr>
              <a:t>Attachement de document au dossier</a:t>
            </a:r>
            <a:endParaRPr lang="en-US" sz="16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3140968"/>
            <a:ext cx="29638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smtClean="0">
                <a:solidFill>
                  <a:schemeClr val="bg2">
                    <a:lumMod val="25000"/>
                  </a:schemeClr>
                </a:solidFill>
              </a:rPr>
              <a:t>Suivi des évènements </a:t>
            </a:r>
            <a:r>
              <a:rPr lang="fr-FR" sz="1600" b="1" i="1" dirty="0" smtClean="0">
                <a:solidFill>
                  <a:schemeClr val="bg2">
                    <a:lumMod val="25000"/>
                  </a:schemeClr>
                </a:solidFill>
              </a:rPr>
              <a:t>d</a:t>
            </a:r>
            <a:r>
              <a:rPr lang="fr-FR" sz="1600" b="1" i="1" dirty="0" smtClean="0">
                <a:solidFill>
                  <a:schemeClr val="bg2">
                    <a:lumMod val="25000"/>
                  </a:schemeClr>
                </a:solidFill>
              </a:rPr>
              <a:t>u dossier</a:t>
            </a:r>
            <a:endParaRPr lang="en-US" sz="16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764704"/>
            <a:ext cx="8830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Vue globale d’avancement des dossiers &amp; STATUT…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660232" cy="453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764704"/>
            <a:ext cx="613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Suivi de la ventilation des dossier…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55817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48680"/>
            <a:ext cx="4213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Exemple de </a:t>
            </a:r>
            <a:r>
              <a:rPr lang="fr-FR" sz="3200" b="1" dirty="0" err="1" smtClean="0">
                <a:solidFill>
                  <a:schemeClr val="bg2">
                    <a:lumMod val="25000"/>
                  </a:schemeClr>
                </a:solidFill>
              </a:rPr>
              <a:t>Workflow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346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algn="ctr">
          <a:defRPr sz="2400" b="1" dirty="0" smtClean="0">
            <a:solidFill>
              <a:srgbClr val="C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62DE8B5236C24BB6A763FC7CA63D3D" ma:contentTypeVersion="14" ma:contentTypeDescription="Crée un document." ma:contentTypeScope="" ma:versionID="500cf70adb765bbbc12bbecf0a15849a">
  <xsd:schema xmlns:xsd="http://www.w3.org/2001/XMLSchema" xmlns:xs="http://www.w3.org/2001/XMLSchema" xmlns:p="http://schemas.microsoft.com/office/2006/metadata/properties" xmlns:ns1="ac69c28c-d2d4-497a-81f1-b945ea52d0f8" xmlns:ns2="23bd3ba3-bb90-4424-b4ac-986107a42c5c" xmlns:ns3="http://schemas.microsoft.com/sharepoint/v3" xmlns:ns4="e221e23b-5850-4fa6-bec4-6a77d1829156" targetNamespace="http://schemas.microsoft.com/office/2006/metadata/properties" ma:root="true" ma:fieldsID="951eabd98360bc0110714db285f3483c" ns1:_="" ns2:_="" ns3:_="" ns4:_="">
    <xsd:import namespace="ac69c28c-d2d4-497a-81f1-b945ea52d0f8"/>
    <xsd:import namespace="23bd3ba3-bb90-4424-b4ac-986107a42c5c"/>
    <xsd:import namespace="http://schemas.microsoft.com/sharepoint/v3"/>
    <xsd:import namespace="e221e23b-5850-4fa6-bec4-6a77d1829156"/>
    <xsd:element name="properties">
      <xsd:complexType>
        <xsd:sequence>
          <xsd:element name="documentManagement">
            <xsd:complexType>
              <xsd:all>
                <xsd:element ref="ns1:Services" minOccurs="0"/>
                <xsd:element ref="ns2:Phase" minOccurs="0"/>
                <xsd:element ref="ns1:Type_x0020_Services" minOccurs="0"/>
                <xsd:element ref="ns2:Sous_x0020_chapitre" minOccurs="0"/>
                <xsd:element ref="ns2:Cat_x00e9_gorie_x0020_de_x0020_documents" minOccurs="0"/>
                <xsd:element ref="ns1:Type_x0020_document" minOccurs="0"/>
                <xsd:element ref="ns2:Population_x0020_Cible" minOccurs="0"/>
                <xsd:element ref="ns3:AverageRating" minOccurs="0"/>
                <xsd:element ref="ns3:RatingCount" minOccurs="0"/>
                <xsd:element ref="ns3:PublishingStartDate" minOccurs="0"/>
                <xsd:element ref="ns3:PublishingExpirationDate" minOccurs="0"/>
                <xsd:element ref="ns1:TaxKeywordTaxHTField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9c28c-d2d4-497a-81f1-b945ea52d0f8" elementFormDefault="qualified">
    <xsd:import namespace="http://schemas.microsoft.com/office/2006/documentManagement/types"/>
    <xsd:import namespace="http://schemas.microsoft.com/office/infopath/2007/PartnerControls"/>
    <xsd:element name="Services" ma:index="0" nillable="true" ma:displayName="Sujet" ma:internalName="Servic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ivrables Clients"/>
                    <xsd:enumeration value="Catalogue de Services"/>
                    <xsd:enumeration value="Outils Services"/>
                    <xsd:enumeration value="Organisation Services"/>
                    <xsd:enumeration value="Formations et Certifications"/>
                    <xsd:enumeration value="Modèles de documents"/>
                    <xsd:enumeration value="Location Services"/>
                    <xsd:enumeration value="Evènements"/>
                    <xsd:enumeration value="Multimedia"/>
                    <xsd:enumeration value="Zoom Services et descriptions de Services"/>
                    <xsd:enumeration value="Bibliothèques"/>
                    <xsd:enumeration value="Pôle Consultants Services"/>
                    <xsd:enumeration value="Pôle SAM/CM"/>
                    <xsd:enumeration value="Autres"/>
                  </xsd:restriction>
                </xsd:simpleType>
              </xsd:element>
            </xsd:sequence>
          </xsd:extension>
        </xsd:complexContent>
      </xsd:complexType>
    </xsd:element>
    <xsd:element name="Type_x0020_Services" ma:index="2" nillable="true" ma:displayName="Catégorie de Services (catalogue)" ma:internalName="Type_x0020_Service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ous services"/>
                        <xsd:enumeration value="Gestion des incidents et problèmes"/>
                        <xsd:enumeration value="Gestion des changements"/>
                        <xsd:enumeration value="Services NOC"/>
                        <xsd:enumeration value="Services de Pilotage (SAM/CM)"/>
                        <xsd:enumeration value="Opérations dédiées (ESC; Assistance sur site)"/>
                        <xsd:enumeration value="Autre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Type_x0020_document" ma:index="6" nillable="true" ma:displayName="Type document" ma:format="Dropdown" ma:indexed="true" ma:internalName="Type_x0020_document">
      <xsd:simpleType>
        <xsd:union memberTypes="dms:Text">
          <xsd:simpleType>
            <xsd:restriction base="dms:Choice">
              <xsd:enumeration value="Audit report"/>
              <xsd:enumeration value="Brochure"/>
              <xsd:enumeration value="Business plan"/>
              <xsd:enumeration value="Checklists"/>
              <xsd:enumeration value="Challenges"/>
              <xsd:enumeration value="Communication"/>
              <xsd:enumeration value="Contacts"/>
              <xsd:enumeration value="Correspondence"/>
              <xsd:enumeration value="Campaign"/>
              <xsd:enumeration value="Certifications"/>
              <xsd:enumeration value="Certificates"/>
              <xsd:enumeration value="Contracts"/>
              <xsd:enumeration value="Convention"/>
              <xsd:enumeration value="Datasheet"/>
              <xsd:enumeration value="Description"/>
              <xsd:enumeration value="Delivery papers"/>
              <xsd:enumeration value="Event"/>
              <xsd:enumeration value="Facts &amp; Figures"/>
              <xsd:enumeration value="Forms"/>
              <xsd:enumeration value="Generic document"/>
              <xsd:enumeration value="Guideline"/>
              <xsd:enumeration value="Image"/>
              <xsd:enumeration value="Instructions"/>
              <xsd:enumeration value="Invoices"/>
              <xsd:enumeration value="ISO documents"/>
              <xsd:enumeration value="Lists"/>
              <xsd:enumeration value="Maintenance contracts"/>
              <xsd:enumeration value="Internal memos"/>
              <xsd:enumeration value="Minutes"/>
              <xsd:enumeration value="Movie"/>
              <xsd:enumeration value="Proposals"/>
              <xsd:enumeration value="Orders"/>
              <xsd:enumeration value="Presentation"/>
              <xsd:enumeration value="Rules &amp; procedures"/>
              <xsd:enumeration value="Price list"/>
              <xsd:enumeration value="Promotion"/>
              <xsd:enumeration value="Project documentation"/>
              <xsd:enumeration value="Reference"/>
              <xsd:enumeration value="Regulations"/>
              <xsd:enumeration value="Reports"/>
              <xsd:enumeration value="shareholder"/>
              <xsd:enumeration value="Solution sheet"/>
              <xsd:enumeration value="Strategy"/>
              <xsd:enumeration value="Technic"/>
              <xsd:enumeration value="Tools"/>
              <xsd:enumeration value="Templates"/>
              <xsd:enumeration value="Training"/>
              <xsd:enumeration value="White paper"/>
              <xsd:enumeration value="Autre"/>
            </xsd:restriction>
          </xsd:simpleType>
        </xsd:union>
      </xsd:simpleType>
    </xsd:element>
    <xsd:element name="TaxKeywordTaxHTField" ma:index="16" nillable="true" ma:taxonomy="true" ma:internalName="TaxKeywordTaxHTField" ma:taxonomyFieldName="TaxKeyword" ma:displayName="Mots clés d’entreprise" ma:fieldId="{23f27201-bee3-471e-b2e7-b64fd8b7ca38}" ma:taxonomyMulti="true" ma:sspId="794552d8-ff7f-435c-a682-bf8f1989ff5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d3ba3-bb90-4424-b4ac-986107a42c5c" elementFormDefault="qualified">
    <xsd:import namespace="http://schemas.microsoft.com/office/2006/documentManagement/types"/>
    <xsd:import namespace="http://schemas.microsoft.com/office/infopath/2007/PartnerControls"/>
    <xsd:element name="Phase" ma:index="1" nillable="true" ma:displayName="Phase" ma:internalName="Pha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rendre"/>
                    <xsd:enumeration value="Vendre"/>
                    <xsd:enumeration value="Produire"/>
                    <xsd:enumeration value="Transverse"/>
                  </xsd:restriction>
                </xsd:simpleType>
              </xsd:element>
            </xsd:sequence>
          </xsd:extension>
        </xsd:complexContent>
      </xsd:complexType>
    </xsd:element>
    <xsd:element name="Sous_x0020_chapitre" ma:index="4" nillable="true" ma:displayName="Catégorie de documents" ma:default="Documents commerciaux génériques" ma:description="Tiroirs pour classer les documents" ma:internalName="Sous_x0020_chapitr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f"/>
                    <xsd:enumeration value="Argumentaires"/>
                    <xsd:enumeration value="Catalogue"/>
                    <xsd:enumeration value="Chiffrages"/>
                    <xsd:enumeration value="Documents commerciaux génériques"/>
                    <xsd:enumeration value="Modules de formation"/>
                    <xsd:enumeration value="Outils"/>
                    <xsd:enumeration value="Partenaires"/>
                    <xsd:enumeration value="Propositions client"/>
                    <xsd:enumeration value="Références client"/>
                    <xsd:enumeration value="Autre"/>
                  </xsd:restriction>
                </xsd:simpleType>
              </xsd:element>
            </xsd:sequence>
          </xsd:extension>
        </xsd:complexContent>
      </xsd:complexType>
    </xsd:element>
    <xsd:element name="Cat_x00e9_gorie_x0020_de_x0020_documents" ma:index="5" nillable="true" ma:displayName="Type de livrable" ma:default="Propositions de valeurs services" ma:description="catégorie de documents" ma:internalName="Cat_x00e9_gorie_x0020_de_x0020_documen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tualité du pôle service"/>
                    <xsd:enumeration value="Ambition Services"/>
                    <xsd:enumeration value="Analyse de besoins"/>
                    <xsd:enumeration value="Argumentaires financiers"/>
                    <xsd:enumeration value="Autres outils"/>
                    <xsd:enumeration value="Autres partenaires"/>
                    <xsd:enumeration value="Autres rapports"/>
                    <xsd:enumeration value="Avis d'experts"/>
                    <xsd:enumeration value="Barèmes financiers"/>
                    <xsd:enumeration value="Brochures"/>
                    <xsd:enumeration value="Business international IBU"/>
                    <xsd:enumeration value="Business international ISD"/>
                    <xsd:enumeration value="Business international ISF"/>
                    <xsd:enumeration value="Cartographie des services"/>
                    <xsd:enumeration value="Cas clients"/>
                    <xsd:enumeration value="Catalogue services Récurrents et SRM"/>
                    <xsd:enumeration value="CCTP type"/>
                    <xsd:enumeration value="CCube"/>
                    <xsd:enumeration value="Certifications services"/>
                    <xsd:enumeration value="Challenges et Incentives"/>
                    <xsd:enumeration value="Clients H24"/>
                    <xsd:enumeration value="Communication services"/>
                    <xsd:enumeration value="Comptes rendus"/>
                    <xsd:enumeration value="Configurateurs"/>
                    <xsd:enumeration value="Contrats"/>
                    <xsd:enumeration value="CSC"/>
                    <xsd:enumeration value="Descriptions de services"/>
                    <xsd:enumeration value="Devis commande services récurrents"/>
                    <xsd:enumeration value="Devis type"/>
                    <xsd:enumeration value="Documents IP Alliance ou SFR Prime"/>
                    <xsd:enumeration value="Documents Saphires et outils IT internes"/>
                    <xsd:enumeration value="E-bonding"/>
                    <xsd:enumeration value="Ecole des ventes"/>
                    <xsd:enumeration value="Escalades constructeurs et éditeurs"/>
                    <xsd:enumeration value="Escalades CSC"/>
                    <xsd:enumeration value="Escalades expertise haute"/>
                    <xsd:enumeration value="Escalades managériales"/>
                    <xsd:enumeration value="Escalades NOC"/>
                    <xsd:enumeration value="Escalades opérateurs"/>
                    <xsd:enumeration value="Etudes de cas"/>
                    <xsd:enumeration value="Expertise haute-TEC"/>
                    <xsd:enumeration value="Fees"/>
                    <xsd:enumeration value="Fiches références"/>
                    <xsd:enumeration value="Fiches services"/>
                    <xsd:enumeration value="Formations apprentis"/>
                    <xsd:enumeration value="Formations autre"/>
                    <xsd:enumeration value="Formations client"/>
                    <xsd:enumeration value="Formations commerciales"/>
                    <xsd:enumeration value="Formations consultants services"/>
                    <xsd:enumeration value="Formations autres populations services"/>
                    <xsd:enumeration value="Formations SAM/CM"/>
                    <xsd:enumeration value="Formations agents du welcome"/>
                    <xsd:enumeration value="Frais d'accès au service"/>
                    <xsd:enumeration value="Guichet Unique"/>
                    <xsd:enumeration value="Guides vendeurs"/>
                    <xsd:enumeration value="Guides de chiffrage"/>
                    <xsd:enumeration value="ITIL"/>
                    <xsd:enumeration value="Liste des clients NOC"/>
                    <xsd:enumeration value="Location services"/>
                    <xsd:enumeration value="Mécanismes de pénalité"/>
                    <xsd:enumeration value="Modèles templates"/>
                    <xsd:enumeration value="NextiraOne Europe"/>
                    <xsd:enumeration value="NOC"/>
                    <xsd:enumeration value="NOC Pricing Tool"/>
                    <xsd:enumeration value="One Cockpit"/>
                    <xsd:enumeration value="Outils de chiffrages"/>
                    <xsd:enumeration value="Packages SAM"/>
                    <xsd:enumeration value="Packages services"/>
                    <xsd:enumeration value="PACS"/>
                    <xsd:enumeration value="Partenaires financiers"/>
                    <xsd:enumeration value="Partenaires opérateurs"/>
                    <xsd:enumeration value="Partenaires services"/>
                    <xsd:enumeration value="Partenaires technologiques"/>
                    <xsd:enumeration value="Portail client"/>
                    <xsd:enumeration value="Portail ticket"/>
                    <xsd:enumeration value="PQS"/>
                    <xsd:enumeration value="Présentation organisationnelle NextiraOne"/>
                    <xsd:enumeration value="Présentations clients"/>
                    <xsd:enumeration value="Procédures de mise en exploitation"/>
                    <xsd:enumeration value="Processus"/>
                    <xsd:enumeration value="Programmes services"/>
                    <xsd:enumeration value="Promotions services"/>
                    <xsd:enumeration value="Propositions de valeurs services"/>
                    <xsd:enumeration value="QCM"/>
                    <xsd:enumeration value="Rapports de gestion des coûts"/>
                    <xsd:enumeration value="Rapports de gestion du trafic"/>
                    <xsd:enumeration value="Rapports de métrologie"/>
                    <xsd:enumeration value="Rapports d'exploitation"/>
                    <xsd:enumeration value="Rapports stratégiques et financiers"/>
                    <xsd:enumeration value="Rapports techniques"/>
                    <xsd:enumeration value="Rcube"/>
                    <xsd:enumeration value="Règlements"/>
                    <xsd:enumeration value="Règles de chiffrages services"/>
                    <xsd:enumeration value="Sales tool kits"/>
                    <xsd:enumeration value="SAM pricing tool"/>
                    <xsd:enumeration value="Service Desk"/>
                    <xsd:enumeration value="Service Improvement Plan"/>
                    <xsd:enumeration value="Supply chain cartographie depots"/>
                    <xsd:enumeration value="Supply chain catalogue et reférences pièces détachées"/>
                    <xsd:enumeration value="TAC"/>
                    <xsd:enumeration value="Transition"/>
                    <xsd:enumeration value="Vidéos services"/>
                    <xsd:enumeration value="Welcome desk"/>
                    <xsd:enumeration value="Whitepapers"/>
                    <xsd:enumeration value="zoom services"/>
                  </xsd:restriction>
                </xsd:simpleType>
              </xsd:element>
            </xsd:sequence>
          </xsd:extension>
        </xsd:complexContent>
      </xsd:complexType>
    </xsd:element>
    <xsd:element name="Population_x0020_Cible" ma:index="7" nillable="true" ma:displayName="Population Cible" ma:default="Tous Ingénieurs Commerciaux" ma:description="catégories RH concernées" ma:internalName="Population_x0020_Cibl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eurs NOC"/>
                    <xsd:enumeration value="Apprentis"/>
                    <xsd:enumeration value="Architectes"/>
                    <xsd:enumeration value="Autre"/>
                    <xsd:enumeration value="Chargés d'exploitation NOC"/>
                    <xsd:enumeration value="Consultants Services"/>
                    <xsd:enumeration value="Consultants technologiques"/>
                    <xsd:enumeration value="Coordinateurs Supports"/>
                    <xsd:enumeration value="Experts"/>
                    <xsd:enumeration value="Experts Solutions Clients NOC"/>
                    <xsd:enumeration value="Experts TAC"/>
                    <xsd:enumeration value="Experts TEC"/>
                    <xsd:enumeration value="GAM"/>
                    <xsd:enumeration value="IC GE Privés"/>
                    <xsd:enumeration value="IC GE Public"/>
                    <xsd:enumeration value="IC Mid Market"/>
                    <xsd:enumeration value="IRC"/>
                    <xsd:enumeration value="ISF"/>
                    <xsd:enumeration value="Management Europe"/>
                    <xsd:enumeration value="Management NOC"/>
                    <xsd:enumeration value="Managers commerciaux"/>
                    <xsd:enumeration value="Managers services"/>
                    <xsd:enumeration value="Planificateurs"/>
                    <xsd:enumeration value="PM PL"/>
                    <xsd:enumeration value="Sales managers"/>
                    <xsd:enumeration value="SAM et CM"/>
                    <xsd:enumeration value="Services managers"/>
                    <xsd:enumeration value="Tous"/>
                    <xsd:enumeration value="Tous Ingénieurs Commerciaux"/>
                    <xsd:enumeration value="Vente en lign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9" nillable="true" ma:displayName="Évaluation (0-5)" ma:decimals="2" ma:description="Valeur moyenne de toutes les évaluations envoyées" ma:internalName="AverageRating" ma:readOnly="true">
      <xsd:simpleType>
        <xsd:restriction base="dms:Number"/>
      </xsd:simpleType>
    </xsd:element>
    <xsd:element name="RatingCount" ma:index="10" nillable="true" ma:displayName="Nombre d’évaluations" ma:decimals="0" ma:description="Nombre d’évaluations envoyées" ma:internalName="RatingCount" ma:readOnly="true">
      <xsd:simpleType>
        <xsd:restriction base="dms:Number"/>
      </xsd:simpleType>
    </xsd:element>
    <xsd:element name="PublishingStartDate" ma:index="12" nillable="true" ma:displayName="Date de début de planification" ma:internalName="PublishingStartDate">
      <xsd:simpleType>
        <xsd:restriction base="dms:Unknown"/>
      </xsd:simpleType>
    </xsd:element>
    <xsd:element name="PublishingExpirationDate" ma:index="13" nillable="true" ma:displayName="Date de fin de planification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1e23b-5850-4fa6-bec4-6a77d182915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025f434-b21c-432f-8385-747cee9a7a93}" ma:internalName="TaxCatchAll" ma:showField="CatchAllData" ma:web="cb3c4f4e-ad07-4de1-a66f-b862381688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Services xmlns="ac69c28c-d2d4-497a-81f1-b945ea52d0f8">
      <Value>Services NOC</Value>
    </Type_x0020_Services>
    <TaxKeywordTaxHTField xmlns="ac69c28c-d2d4-497a-81f1-b945ea52d0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OneCockpit</TermName>
          <TermId xmlns="http://schemas.microsoft.com/office/infopath/2007/PartnerControls">634f8e84-a107-4d1a-8437-d9271f95b645</TermId>
        </TermInfo>
      </Terms>
    </TaxKeywordTaxHTField>
    <Population_x0020_Cible xmlns="23bd3ba3-bb90-4424-b4ac-986107a42c5c">
      <Value>Consultants Services</Value>
      <Value>Consultants technologiques</Value>
      <Value>Experts</Value>
      <Value>Managers commerciaux</Value>
      <Value>Managers services</Value>
      <Value>PM PL</Value>
      <Value>SAM et CM</Value>
      <Value>Tous Ingénieurs Commerciaux</Value>
    </Population_x0020_Cible>
    <Services xmlns="ac69c28c-d2d4-497a-81f1-b945ea52d0f8">
      <Value>Formations et Certifications</Value>
    </Services>
    <Type_x0020_document xmlns="ac69c28c-d2d4-497a-81f1-b945ea52d0f8">Presentation</Type_x0020_document>
    <PublishingExpirationDate xmlns="http://schemas.microsoft.com/sharepoint/v3" xsi:nil="true"/>
    <Cat_x00e9_gorie_x0020_de_x0020_documents xmlns="23bd3ba3-bb90-4424-b4ac-986107a42c5c">
      <Value>Formations commerciales</Value>
      <Value>Formations consultants services</Value>
      <Value>Formations autres populations services</Value>
      <Value>Formations SAM/CM</Value>
      <Value>Formations agents du welcome</Value>
    </Cat_x00e9_gorie_x0020_de_x0020_documents>
    <PublishingStartDate xmlns="http://schemas.microsoft.com/sharepoint/v3" xsi:nil="true"/>
    <TaxCatchAll xmlns="e221e23b-5850-4fa6-bec4-6a77d1829156">
      <Value>286</Value>
    </TaxCatchAll>
    <Phase xmlns="23bd3ba3-bb90-4424-b4ac-986107a42c5c">
      <Value>Comprendre</Value>
    </Phase>
    <Sous_x0020_chapitre xmlns="23bd3ba3-bb90-4424-b4ac-986107a42c5c">
      <Value>Modules de formation</Value>
    </Sous_x0020_chapitre>
    <AverageRating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A6EE46-9EFD-427A-83DB-DA9A1DDC06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F70381-DE16-4FD3-A8B9-DE8B2DFBC3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69c28c-d2d4-497a-81f1-b945ea52d0f8"/>
    <ds:schemaRef ds:uri="23bd3ba3-bb90-4424-b4ac-986107a42c5c"/>
    <ds:schemaRef ds:uri="http://schemas.microsoft.com/sharepoint/v3"/>
    <ds:schemaRef ds:uri="e221e23b-5850-4fa6-bec4-6a77d18291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2BB271-0925-4672-BCFA-4E7A83C34E22}">
  <ds:schemaRefs>
    <ds:schemaRef ds:uri="http://schemas.microsoft.com/office/2006/metadata/properties"/>
    <ds:schemaRef ds:uri="http://schemas.microsoft.com/office/infopath/2007/PartnerControls"/>
    <ds:schemaRef ds:uri="ac69c28c-d2d4-497a-81f1-b945ea52d0f8"/>
    <ds:schemaRef ds:uri="23bd3ba3-bb90-4424-b4ac-986107a42c5c"/>
    <ds:schemaRef ds:uri="http://schemas.microsoft.com/sharepoint/v3"/>
    <ds:schemaRef ds:uri="e221e23b-5850-4fa6-bec4-6a77d18291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19138</TotalTime>
  <Words>86</Words>
  <Application>Microsoft Office PowerPoint</Application>
  <PresentationFormat>Affichage à l'écran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Cockpit en Bref (présentation interne)</dc:title>
  <dc:creator>VOGT</dc:creator>
  <cp:keywords>OneCockpit</cp:keywords>
  <cp:lastModifiedBy>aa</cp:lastModifiedBy>
  <cp:revision>626</cp:revision>
  <cp:lastPrinted>2013-04-11T11:55:14Z</cp:lastPrinted>
  <dcterms:created xsi:type="dcterms:W3CDTF">2012-03-16T11:08:46Z</dcterms:created>
  <dcterms:modified xsi:type="dcterms:W3CDTF">2013-06-10T09:04:15Z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0x0101004662DE8B5236C24BB6A763FC7CA63D3D</vt:lpwstr>
  </property>
  <property fmtid="{D5CDD505-2E9C-101B-9397-08002B2CF9AE}" pid="3" name="TaxKeyword">
    <vt:lpwstr>286;#OneCockpit|634f8e84-a107-4d1a-8437-d9271f95b645</vt:lpwstr>
  </property>
</Properties>
</file>