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609" r:id="rId5"/>
    <p:sldId id="759" r:id="rId6"/>
    <p:sldId id="770" r:id="rId7"/>
    <p:sldId id="771" r:id="rId8"/>
    <p:sldId id="767" r:id="rId9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0000FF"/>
    <a:srgbClr val="000000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17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84"/>
      </p:cViewPr>
      <p:guideLst>
        <p:guide orient="horz" pos="3132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52CBB-BF39-47AD-A015-9341D7CCA3D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D2A97-4C0C-4CE1-B297-15612633B76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413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08DE3-9B7F-4629-9D8A-5FF645929D6D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3D567-B66F-4A46-A631-3A896D56B4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44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728192" cy="439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728192" cy="439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673" y="44624"/>
            <a:ext cx="1700015" cy="43204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427984" y="107340"/>
            <a:ext cx="3292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Business Intelligence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Process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3635896" y="107340"/>
            <a:ext cx="79208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atin typeface="Copperplate Gothic Light"/>
                <a:cs typeface="Copperplate Gothic Light"/>
              </a:rPr>
              <a:t>B</a:t>
            </a:r>
            <a:r>
              <a:rPr lang="fr-FR" b="1" baseline="0" dirty="0" smtClean="0">
                <a:latin typeface="Copperplate Gothic Light"/>
                <a:cs typeface="Copperplate Gothic Light"/>
              </a:rPr>
              <a:t>.</a:t>
            </a:r>
            <a:r>
              <a:rPr lang="fr-FR" b="1" dirty="0" smtClean="0">
                <a:latin typeface="Copperplate Gothic Light"/>
                <a:cs typeface="Copperplate Gothic Light"/>
              </a:rPr>
              <a:t>I.P.</a:t>
            </a:r>
            <a:endParaRPr lang="fr-FR" b="1" dirty="0">
              <a:latin typeface="Copperplate Gothic Light"/>
              <a:cs typeface="Copperplate Gothic Light"/>
            </a:endParaRPr>
          </a:p>
        </p:txBody>
      </p:sp>
      <p:sp>
        <p:nvSpPr>
          <p:cNvPr id="9" name="Freeform 83"/>
          <p:cNvSpPr>
            <a:spLocks/>
          </p:cNvSpPr>
          <p:nvPr userDrawn="1"/>
        </p:nvSpPr>
        <p:spPr bwMode="auto">
          <a:xfrm>
            <a:off x="2483768" y="6525344"/>
            <a:ext cx="6682457" cy="211931"/>
          </a:xfrm>
          <a:custGeom>
            <a:avLst/>
            <a:gdLst/>
            <a:ahLst/>
            <a:cxnLst>
              <a:cxn ang="0">
                <a:pos x="47" y="92"/>
              </a:cxn>
              <a:cxn ang="0">
                <a:pos x="1226" y="91"/>
              </a:cxn>
              <a:cxn ang="0">
                <a:pos x="1221" y="3"/>
              </a:cxn>
              <a:cxn ang="0">
                <a:pos x="47" y="1"/>
              </a:cxn>
              <a:cxn ang="0">
                <a:pos x="0" y="47"/>
              </a:cxn>
              <a:cxn ang="0">
                <a:pos x="47" y="92"/>
              </a:cxn>
            </a:cxnLst>
            <a:rect l="0" t="0" r="r" b="b"/>
            <a:pathLst>
              <a:path w="1226" h="92">
                <a:moveTo>
                  <a:pt x="47" y="92"/>
                </a:moveTo>
                <a:cubicBezTo>
                  <a:pt x="1200" y="92"/>
                  <a:pt x="1226" y="91"/>
                  <a:pt x="1226" y="91"/>
                </a:cubicBezTo>
                <a:cubicBezTo>
                  <a:pt x="1226" y="0"/>
                  <a:pt x="1221" y="3"/>
                  <a:pt x="1221" y="3"/>
                </a:cubicBezTo>
                <a:cubicBezTo>
                  <a:pt x="68" y="3"/>
                  <a:pt x="47" y="1"/>
                  <a:pt x="47" y="1"/>
                </a:cubicBezTo>
                <a:cubicBezTo>
                  <a:pt x="20" y="1"/>
                  <a:pt x="0" y="22"/>
                  <a:pt x="0" y="47"/>
                </a:cubicBezTo>
                <a:cubicBezTo>
                  <a:pt x="0" y="72"/>
                  <a:pt x="20" y="92"/>
                  <a:pt x="47" y="92"/>
                </a:cubicBezTo>
                <a:close/>
              </a:path>
            </a:pathLst>
          </a:custGeom>
          <a:gradFill flip="none" rotWithShape="1">
            <a:gsLst>
              <a:gs pos="42000">
                <a:schemeClr val="accent4">
                  <a:lumMod val="60000"/>
                  <a:lumOff val="40000"/>
                </a:schemeClr>
              </a:gs>
              <a:gs pos="100000">
                <a:srgbClr val="F8F8F8"/>
              </a:gs>
            </a:gsLst>
            <a:lin ang="10800000" scaled="1"/>
            <a:tileRect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 rot="16200000">
            <a:off x="4714063" y="5675492"/>
            <a:ext cx="40011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002060"/>
                </a:solidFill>
                <a:latin typeface="Arial Black" pitchFamily="34" charset="0"/>
              </a:rPr>
              <a:t>www.oleweb.fr</a:t>
            </a:r>
          </a:p>
        </p:txBody>
      </p:sp>
      <p:sp>
        <p:nvSpPr>
          <p:cNvPr id="11" name="Freeform 62"/>
          <p:cNvSpPr>
            <a:spLocks/>
          </p:cNvSpPr>
          <p:nvPr userDrawn="1"/>
        </p:nvSpPr>
        <p:spPr bwMode="auto">
          <a:xfrm flipH="1">
            <a:off x="0" y="6586537"/>
            <a:ext cx="2339752" cy="155427"/>
          </a:xfrm>
          <a:custGeom>
            <a:avLst/>
            <a:gdLst/>
            <a:ahLst/>
            <a:cxnLst>
              <a:cxn ang="0">
                <a:pos x="26" y="51"/>
              </a:cxn>
              <a:cxn ang="0">
                <a:pos x="670" y="51"/>
              </a:cxn>
              <a:cxn ang="0">
                <a:pos x="670" y="0"/>
              </a:cxn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</a:cxnLst>
            <a:rect l="0" t="0" r="r" b="b"/>
            <a:pathLst>
              <a:path w="670" h="51">
                <a:moveTo>
                  <a:pt x="26" y="51"/>
                </a:moveTo>
                <a:cubicBezTo>
                  <a:pt x="670" y="51"/>
                  <a:pt x="670" y="51"/>
                  <a:pt x="670" y="51"/>
                </a:cubicBezTo>
                <a:cubicBezTo>
                  <a:pt x="670" y="0"/>
                  <a:pt x="670" y="0"/>
                  <a:pt x="67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2"/>
                  <a:pt x="0" y="26"/>
                </a:cubicBezTo>
                <a:cubicBezTo>
                  <a:pt x="0" y="40"/>
                  <a:pt x="11" y="51"/>
                  <a:pt x="26" y="5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0" y="6556528"/>
            <a:ext cx="2339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dirty="0" smtClean="0">
                <a:solidFill>
                  <a:srgbClr val="C00000"/>
                </a:solidFill>
              </a:rPr>
              <a:t>B.I.P.</a:t>
            </a:r>
            <a:r>
              <a:rPr lang="fr-FR" sz="800" b="1" baseline="0" dirty="0" smtClean="0">
                <a:solidFill>
                  <a:srgbClr val="C00000"/>
                </a:solidFill>
              </a:rPr>
              <a:t> V3 </a:t>
            </a:r>
            <a:r>
              <a:rPr lang="fr-FR" sz="800" b="1" dirty="0" smtClean="0">
                <a:solidFill>
                  <a:srgbClr val="002060"/>
                </a:solidFill>
              </a:rPr>
              <a:t>Copyright © </a:t>
            </a:r>
            <a:r>
              <a:rPr lang="fr-FR" sz="800" b="1" dirty="0" err="1" smtClean="0">
                <a:solidFill>
                  <a:srgbClr val="002060"/>
                </a:solidFill>
              </a:rPr>
              <a:t>OleWeb</a:t>
            </a:r>
            <a:r>
              <a:rPr lang="fr-FR" sz="800" b="1" dirty="0" smtClean="0">
                <a:solidFill>
                  <a:srgbClr val="002060"/>
                </a:solidFill>
              </a:rPr>
              <a:t> 2011</a:t>
            </a:r>
            <a:endParaRPr lang="fr-FR" sz="800" b="1" dirty="0">
              <a:solidFill>
                <a:srgbClr val="7030A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66584" y="6492875"/>
            <a:ext cx="477416" cy="365125"/>
          </a:xfrm>
        </p:spPr>
        <p:txBody>
          <a:bodyPr/>
          <a:lstStyle>
            <a:lvl1pPr>
              <a:defRPr b="1"/>
            </a:lvl1pPr>
          </a:lstStyle>
          <a:p>
            <a:fld id="{20D542A2-9659-41DB-A77C-3E4DFDF180A7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3"/>
          <p:cNvSpPr>
            <a:spLocks/>
          </p:cNvSpPr>
          <p:nvPr userDrawn="1"/>
        </p:nvSpPr>
        <p:spPr bwMode="auto">
          <a:xfrm>
            <a:off x="2483768" y="6525344"/>
            <a:ext cx="6682457" cy="211931"/>
          </a:xfrm>
          <a:custGeom>
            <a:avLst/>
            <a:gdLst/>
            <a:ahLst/>
            <a:cxnLst>
              <a:cxn ang="0">
                <a:pos x="47" y="92"/>
              </a:cxn>
              <a:cxn ang="0">
                <a:pos x="1226" y="91"/>
              </a:cxn>
              <a:cxn ang="0">
                <a:pos x="1221" y="3"/>
              </a:cxn>
              <a:cxn ang="0">
                <a:pos x="47" y="1"/>
              </a:cxn>
              <a:cxn ang="0">
                <a:pos x="0" y="47"/>
              </a:cxn>
              <a:cxn ang="0">
                <a:pos x="47" y="92"/>
              </a:cxn>
            </a:cxnLst>
            <a:rect l="0" t="0" r="r" b="b"/>
            <a:pathLst>
              <a:path w="1226" h="92">
                <a:moveTo>
                  <a:pt x="47" y="92"/>
                </a:moveTo>
                <a:cubicBezTo>
                  <a:pt x="1200" y="92"/>
                  <a:pt x="1226" y="91"/>
                  <a:pt x="1226" y="91"/>
                </a:cubicBezTo>
                <a:cubicBezTo>
                  <a:pt x="1226" y="0"/>
                  <a:pt x="1221" y="3"/>
                  <a:pt x="1221" y="3"/>
                </a:cubicBezTo>
                <a:cubicBezTo>
                  <a:pt x="68" y="3"/>
                  <a:pt x="47" y="1"/>
                  <a:pt x="47" y="1"/>
                </a:cubicBezTo>
                <a:cubicBezTo>
                  <a:pt x="20" y="1"/>
                  <a:pt x="0" y="22"/>
                  <a:pt x="0" y="47"/>
                </a:cubicBezTo>
                <a:cubicBezTo>
                  <a:pt x="0" y="72"/>
                  <a:pt x="20" y="92"/>
                  <a:pt x="47" y="92"/>
                </a:cubicBezTo>
                <a:close/>
              </a:path>
            </a:pathLst>
          </a:custGeom>
          <a:gradFill flip="none" rotWithShape="1">
            <a:gsLst>
              <a:gs pos="42000">
                <a:schemeClr val="accent4">
                  <a:lumMod val="60000"/>
                  <a:lumOff val="40000"/>
                </a:schemeClr>
              </a:gs>
              <a:gs pos="100000">
                <a:srgbClr val="F8F8F8"/>
              </a:gs>
            </a:gsLst>
            <a:lin ang="10800000" scaled="1"/>
            <a:tileRect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 rot="16200000">
            <a:off x="4714063" y="5675492"/>
            <a:ext cx="40011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002060"/>
                </a:solidFill>
                <a:latin typeface="Arial Black" pitchFamily="34" charset="0"/>
              </a:rPr>
              <a:t>www.oleweb.fr</a:t>
            </a:r>
          </a:p>
        </p:txBody>
      </p:sp>
      <p:sp>
        <p:nvSpPr>
          <p:cNvPr id="10" name="Freeform 62"/>
          <p:cNvSpPr>
            <a:spLocks/>
          </p:cNvSpPr>
          <p:nvPr userDrawn="1"/>
        </p:nvSpPr>
        <p:spPr bwMode="auto">
          <a:xfrm flipH="1">
            <a:off x="0" y="6586537"/>
            <a:ext cx="2339752" cy="155427"/>
          </a:xfrm>
          <a:custGeom>
            <a:avLst/>
            <a:gdLst/>
            <a:ahLst/>
            <a:cxnLst>
              <a:cxn ang="0">
                <a:pos x="26" y="51"/>
              </a:cxn>
              <a:cxn ang="0">
                <a:pos x="670" y="51"/>
              </a:cxn>
              <a:cxn ang="0">
                <a:pos x="670" y="0"/>
              </a:cxn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</a:cxnLst>
            <a:rect l="0" t="0" r="r" b="b"/>
            <a:pathLst>
              <a:path w="670" h="51">
                <a:moveTo>
                  <a:pt x="26" y="51"/>
                </a:moveTo>
                <a:cubicBezTo>
                  <a:pt x="670" y="51"/>
                  <a:pt x="670" y="51"/>
                  <a:pt x="670" y="51"/>
                </a:cubicBezTo>
                <a:cubicBezTo>
                  <a:pt x="670" y="0"/>
                  <a:pt x="670" y="0"/>
                  <a:pt x="67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2"/>
                  <a:pt x="0" y="26"/>
                </a:cubicBezTo>
                <a:cubicBezTo>
                  <a:pt x="0" y="40"/>
                  <a:pt x="11" y="51"/>
                  <a:pt x="26" y="5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0" y="6556528"/>
            <a:ext cx="2339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dirty="0" smtClean="0">
                <a:solidFill>
                  <a:srgbClr val="C00000"/>
                </a:solidFill>
              </a:rPr>
              <a:t>B.I.P.</a:t>
            </a:r>
            <a:r>
              <a:rPr lang="fr-FR" sz="800" b="1" baseline="0" dirty="0" smtClean="0">
                <a:solidFill>
                  <a:srgbClr val="C00000"/>
                </a:solidFill>
              </a:rPr>
              <a:t> V3 </a:t>
            </a:r>
            <a:r>
              <a:rPr lang="fr-FR" sz="800" b="1" dirty="0" smtClean="0">
                <a:solidFill>
                  <a:srgbClr val="002060"/>
                </a:solidFill>
              </a:rPr>
              <a:t>Copyright © </a:t>
            </a:r>
            <a:r>
              <a:rPr lang="fr-FR" sz="800" b="1" dirty="0" err="1" smtClean="0">
                <a:solidFill>
                  <a:srgbClr val="002060"/>
                </a:solidFill>
              </a:rPr>
              <a:t>OleWeb</a:t>
            </a:r>
            <a:r>
              <a:rPr lang="fr-FR" sz="800" b="1" dirty="0" smtClean="0">
                <a:solidFill>
                  <a:srgbClr val="002060"/>
                </a:solidFill>
              </a:rPr>
              <a:t> 2011</a:t>
            </a:r>
            <a:endParaRPr lang="fr-FR" sz="800" b="1" dirty="0">
              <a:solidFill>
                <a:srgbClr val="7030A0"/>
              </a:solidFill>
            </a:endParaRPr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66584" y="6492875"/>
            <a:ext cx="477416" cy="365125"/>
          </a:xfrm>
        </p:spPr>
        <p:txBody>
          <a:bodyPr/>
          <a:lstStyle>
            <a:lvl1pPr>
              <a:defRPr b="1"/>
            </a:lvl1pPr>
          </a:lstStyle>
          <a:p>
            <a:fld id="{20D542A2-9659-41DB-A77C-3E4DFDF180A7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673" y="44624"/>
            <a:ext cx="1700015" cy="432048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4427984" y="107340"/>
            <a:ext cx="3292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Business Intelligence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Process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3635896" y="107340"/>
            <a:ext cx="79208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atin typeface="Copperplate Gothic Light"/>
                <a:cs typeface="Copperplate Gothic Light"/>
              </a:rPr>
              <a:t>B</a:t>
            </a:r>
            <a:r>
              <a:rPr lang="fr-FR" b="1" baseline="0" dirty="0" smtClean="0">
                <a:latin typeface="Copperplate Gothic Light"/>
                <a:cs typeface="Copperplate Gothic Light"/>
              </a:rPr>
              <a:t>.</a:t>
            </a:r>
            <a:r>
              <a:rPr lang="fr-FR" b="1" dirty="0" smtClean="0">
                <a:latin typeface="Copperplate Gothic Light"/>
                <a:cs typeface="Copperplate Gothic Light"/>
              </a:rPr>
              <a:t>I.P.</a:t>
            </a:r>
            <a:endParaRPr lang="fr-FR" b="1" dirty="0">
              <a:latin typeface="Copperplate Gothic Light"/>
              <a:cs typeface="Copperplate Gothic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E942-4763-4F7A-8AED-0587A9EFCCC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542A2-9659-41DB-A77C-3E4DFDF180A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/>
        </p:nvGrpSpPr>
        <p:grpSpPr>
          <a:xfrm>
            <a:off x="2483768" y="1900949"/>
            <a:ext cx="4040723" cy="2628904"/>
            <a:chOff x="1142976" y="2285992"/>
            <a:chExt cx="4040723" cy="262890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2976" y="2285992"/>
              <a:ext cx="4040723" cy="2628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à coins arrondis 5"/>
            <p:cNvSpPr/>
            <p:nvPr/>
          </p:nvSpPr>
          <p:spPr>
            <a:xfrm>
              <a:off x="2915816" y="2348880"/>
              <a:ext cx="2088232" cy="7200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fr-FR" b="1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pperplate Gothic Light"/>
                  <a:cs typeface="Copperplate Gothic Light"/>
                </a:rPr>
                <a:t>Piloter</a:t>
              </a:r>
            </a:p>
            <a:p>
              <a:r>
                <a:rPr lang="fr-FR" b="1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pperplate Gothic Light"/>
                  <a:cs typeface="Copperplate Gothic Light"/>
                </a:rPr>
                <a:t>Manager</a:t>
              </a:r>
            </a:p>
            <a:p>
              <a:r>
                <a:rPr lang="fr-FR" b="1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pperplate Gothic Light"/>
                  <a:cs typeface="Copperplate Gothic Light"/>
                </a:rPr>
                <a:t>Décider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907704" y="1036853"/>
            <a:ext cx="4848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</a:rPr>
              <a:t>REPRENEZ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</a:rPr>
              <a:t>LE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</a:rPr>
              <a:t>CONTROLE</a:t>
            </a:r>
            <a:endParaRPr lang="en-US" sz="36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35696" y="4853277"/>
            <a:ext cx="5904656" cy="124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PROGICIEL COLLABORATIF</a:t>
            </a:r>
          </a:p>
          <a:p>
            <a:pPr algn="ctr">
              <a:lnSpc>
                <a:spcPct val="105000"/>
              </a:lnSpc>
            </a:pP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de</a:t>
            </a:r>
          </a:p>
          <a:p>
            <a:pPr algn="ctr">
              <a:lnSpc>
                <a:spcPct val="105000"/>
              </a:lnSpc>
            </a:pPr>
            <a:r>
              <a:rPr lang="fr-FR" sz="2400" b="1" dirty="0" smtClean="0">
                <a:solidFill>
                  <a:schemeClr val="bg2">
                    <a:lumMod val="25000"/>
                  </a:schemeClr>
                </a:solidFill>
              </a:rPr>
              <a:t> SUIVI DE L’ACTIVITE DE VOTRE ENTREPRISE</a:t>
            </a:r>
          </a:p>
        </p:txBody>
      </p:sp>
      <p:sp>
        <p:nvSpPr>
          <p:cNvPr id="7" name="Rectangle 6"/>
          <p:cNvSpPr/>
          <p:nvPr/>
        </p:nvSpPr>
        <p:spPr>
          <a:xfrm>
            <a:off x="8460432" y="6165304"/>
            <a:ext cx="52129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1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V1.0</a:t>
            </a:r>
            <a:endParaRPr lang="fr-FR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3667" y="2610778"/>
            <a:ext cx="21112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FOCUS</a:t>
            </a:r>
          </a:p>
          <a:p>
            <a:pPr algn="ctr"/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Target</a:t>
            </a:r>
            <a:endParaRPr lang="fr-F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764704"/>
            <a:ext cx="8251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Aujourd’hui: Modèle collaboratif en </a:t>
            </a:r>
            <a:r>
              <a:rPr lang="fr-FR" sz="36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étoile</a:t>
            </a:r>
            <a:endParaRPr lang="en-US" sz="3600" b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259632" y="2564904"/>
            <a:ext cx="1654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chemeClr val="bg2">
                    <a:lumMod val="25000"/>
                  </a:schemeClr>
                </a:solidFill>
              </a:rPr>
              <a:t>Mon Entreprise</a:t>
            </a:r>
            <a:endParaRPr lang="en-US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660232" y="3789040"/>
            <a:ext cx="2054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dirty="0" smtClean="0">
                <a:solidFill>
                  <a:schemeClr val="bg2">
                    <a:lumMod val="25000"/>
                  </a:schemeClr>
                </a:solidFill>
              </a:rPr>
              <a:t>Mes Collaborateurs</a:t>
            </a:r>
          </a:p>
          <a:p>
            <a:pPr algn="ctr"/>
            <a:r>
              <a:rPr lang="fr-FR" b="1" i="1" dirty="0" smtClean="0">
                <a:solidFill>
                  <a:schemeClr val="bg2">
                    <a:lumMod val="25000"/>
                  </a:schemeClr>
                </a:solidFill>
              </a:rPr>
              <a:t> &amp;</a:t>
            </a:r>
          </a:p>
          <a:p>
            <a:pPr algn="ctr"/>
            <a:r>
              <a:rPr lang="fr-FR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FR" b="1" i="1" dirty="0" err="1" smtClean="0">
                <a:solidFill>
                  <a:schemeClr val="bg2">
                    <a:lumMod val="25000"/>
                  </a:schemeClr>
                </a:solidFill>
              </a:rPr>
              <a:t>Sous-Traitants</a:t>
            </a:r>
            <a:endParaRPr lang="en-US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46" name="Groupe 45"/>
          <p:cNvGrpSpPr/>
          <p:nvPr/>
        </p:nvGrpSpPr>
        <p:grpSpPr>
          <a:xfrm rot="2199443">
            <a:off x="2881871" y="2694771"/>
            <a:ext cx="1078033" cy="484632"/>
            <a:chOff x="827584" y="5157192"/>
            <a:chExt cx="1368152" cy="484632"/>
          </a:xfrm>
        </p:grpSpPr>
        <p:sp>
          <p:nvSpPr>
            <p:cNvPr id="44" name="Flèche droite rayée 43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45" name="Flèche droite rayée 44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1835696" y="4941168"/>
            <a:ext cx="1282210" cy="1017404"/>
            <a:chOff x="1331640" y="4941168"/>
            <a:chExt cx="1282210" cy="1017404"/>
          </a:xfrm>
        </p:grpSpPr>
        <p:pic>
          <p:nvPicPr>
            <p:cNvPr id="57" name="Image 56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7704" y="4941168"/>
              <a:ext cx="685896" cy="685896"/>
            </a:xfrm>
            <a:prstGeom prst="rect">
              <a:avLst/>
            </a:prstGeom>
          </p:spPr>
        </p:pic>
        <p:pic>
          <p:nvPicPr>
            <p:cNvPr id="56" name="Image 55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672" y="4941168"/>
              <a:ext cx="685896" cy="685896"/>
            </a:xfrm>
            <a:prstGeom prst="rect">
              <a:avLst/>
            </a:prstGeom>
          </p:spPr>
        </p:pic>
        <p:sp>
          <p:nvSpPr>
            <p:cNvPr id="54" name="ZoneTexte 53"/>
            <p:cNvSpPr txBox="1"/>
            <p:nvPr/>
          </p:nvSpPr>
          <p:spPr>
            <a:xfrm>
              <a:off x="1331640" y="5589240"/>
              <a:ext cx="12822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i="1" dirty="0" smtClean="0">
                  <a:solidFill>
                    <a:schemeClr val="bg2">
                      <a:lumMod val="25000"/>
                    </a:schemeClr>
                  </a:solidFill>
                </a:rPr>
                <a:t>Mes Clients</a:t>
              </a:r>
              <a:endParaRPr lang="en-US" b="1" i="1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pic>
          <p:nvPicPr>
            <p:cNvPr id="55" name="Image 54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1640" y="4941168"/>
              <a:ext cx="685896" cy="685896"/>
            </a:xfrm>
            <a:prstGeom prst="rect">
              <a:avLst/>
            </a:prstGeom>
          </p:spPr>
        </p:pic>
      </p:grpSp>
      <p:grpSp>
        <p:nvGrpSpPr>
          <p:cNvPr id="64" name="Groupe 63"/>
          <p:cNvGrpSpPr/>
          <p:nvPr/>
        </p:nvGrpSpPr>
        <p:grpSpPr>
          <a:xfrm>
            <a:off x="1835696" y="1700808"/>
            <a:ext cx="1808584" cy="838296"/>
            <a:chOff x="395536" y="4077072"/>
            <a:chExt cx="1808584" cy="838296"/>
          </a:xfrm>
        </p:grpSpPr>
        <p:pic>
          <p:nvPicPr>
            <p:cNvPr id="58" name="Image 57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5824" y="4077072"/>
              <a:ext cx="685896" cy="685896"/>
            </a:xfrm>
            <a:prstGeom prst="rect">
              <a:avLst/>
            </a:prstGeom>
          </p:spPr>
        </p:pic>
        <p:pic>
          <p:nvPicPr>
            <p:cNvPr id="59" name="Image 58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3608" y="4077072"/>
              <a:ext cx="685896" cy="685896"/>
            </a:xfrm>
            <a:prstGeom prst="rect">
              <a:avLst/>
            </a:prstGeom>
          </p:spPr>
        </p:pic>
        <p:pic>
          <p:nvPicPr>
            <p:cNvPr id="43" name="Image 42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752" y="4077072"/>
              <a:ext cx="685896" cy="685896"/>
            </a:xfrm>
            <a:prstGeom prst="rect">
              <a:avLst/>
            </a:prstGeom>
          </p:spPr>
        </p:pic>
        <p:pic>
          <p:nvPicPr>
            <p:cNvPr id="29" name="Image 28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4077072"/>
              <a:ext cx="685896" cy="685896"/>
            </a:xfrm>
            <a:prstGeom prst="rect">
              <a:avLst/>
            </a:prstGeom>
          </p:spPr>
        </p:pic>
        <p:pic>
          <p:nvPicPr>
            <p:cNvPr id="60" name="Image 59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8224" y="4229472"/>
              <a:ext cx="685896" cy="685896"/>
            </a:xfrm>
            <a:prstGeom prst="rect">
              <a:avLst/>
            </a:prstGeom>
          </p:spPr>
        </p:pic>
        <p:pic>
          <p:nvPicPr>
            <p:cNvPr id="61" name="Image 60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6008" y="4229472"/>
              <a:ext cx="685896" cy="685896"/>
            </a:xfrm>
            <a:prstGeom prst="rect">
              <a:avLst/>
            </a:prstGeom>
          </p:spPr>
        </p:pic>
        <p:pic>
          <p:nvPicPr>
            <p:cNvPr id="62" name="Image 61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0152" y="4229472"/>
              <a:ext cx="685896" cy="685896"/>
            </a:xfrm>
            <a:prstGeom prst="rect">
              <a:avLst/>
            </a:prstGeom>
          </p:spPr>
        </p:pic>
        <p:pic>
          <p:nvPicPr>
            <p:cNvPr id="63" name="Image 62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936" y="4229472"/>
              <a:ext cx="685896" cy="685896"/>
            </a:xfrm>
            <a:prstGeom prst="rect">
              <a:avLst/>
            </a:prstGeom>
          </p:spPr>
        </p:pic>
      </p:grpSp>
      <p:grpSp>
        <p:nvGrpSpPr>
          <p:cNvPr id="67" name="Groupe 66"/>
          <p:cNvGrpSpPr/>
          <p:nvPr/>
        </p:nvGrpSpPr>
        <p:grpSpPr>
          <a:xfrm rot="18952959">
            <a:off x="2860445" y="4671976"/>
            <a:ext cx="1078033" cy="484632"/>
            <a:chOff x="827584" y="5157192"/>
            <a:chExt cx="1368152" cy="484632"/>
          </a:xfrm>
        </p:grpSpPr>
        <p:sp>
          <p:nvSpPr>
            <p:cNvPr id="68" name="Flèche droite rayée 67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69" name="Flèche droite rayée 68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pic>
        <p:nvPicPr>
          <p:cNvPr id="72" name="Image 71" descr="user_72x7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492896"/>
            <a:ext cx="685896" cy="685896"/>
          </a:xfrm>
          <a:prstGeom prst="rect">
            <a:avLst/>
          </a:prstGeom>
        </p:spPr>
      </p:pic>
      <p:pic>
        <p:nvPicPr>
          <p:cNvPr id="73" name="Image 72" descr="user_72x7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8616" y="2645296"/>
            <a:ext cx="685896" cy="685896"/>
          </a:xfrm>
          <a:prstGeom prst="rect">
            <a:avLst/>
          </a:prstGeom>
        </p:spPr>
      </p:pic>
      <p:pic>
        <p:nvPicPr>
          <p:cNvPr id="74" name="Image 73" descr="user_72x7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21016" y="2797696"/>
            <a:ext cx="685896" cy="685896"/>
          </a:xfrm>
          <a:prstGeom prst="rect">
            <a:avLst/>
          </a:prstGeom>
        </p:spPr>
      </p:pic>
      <p:pic>
        <p:nvPicPr>
          <p:cNvPr id="75" name="Image 74" descr="user_72x7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416" y="2950096"/>
            <a:ext cx="685896" cy="685896"/>
          </a:xfrm>
          <a:prstGeom prst="rect">
            <a:avLst/>
          </a:prstGeom>
        </p:spPr>
      </p:pic>
      <p:pic>
        <p:nvPicPr>
          <p:cNvPr id="76" name="Image 75" descr="user_72x7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25816" y="3102496"/>
            <a:ext cx="685896" cy="685896"/>
          </a:xfrm>
          <a:prstGeom prst="rect">
            <a:avLst/>
          </a:prstGeom>
        </p:spPr>
      </p:pic>
      <p:grpSp>
        <p:nvGrpSpPr>
          <p:cNvPr id="77" name="Groupe 76"/>
          <p:cNvGrpSpPr/>
          <p:nvPr/>
        </p:nvGrpSpPr>
        <p:grpSpPr>
          <a:xfrm rot="19877775">
            <a:off x="5918287" y="3370071"/>
            <a:ext cx="1078033" cy="484632"/>
            <a:chOff x="827584" y="5157192"/>
            <a:chExt cx="1368152" cy="484632"/>
          </a:xfrm>
        </p:grpSpPr>
        <p:sp>
          <p:nvSpPr>
            <p:cNvPr id="78" name="Flèche droite rayée 77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79" name="Flèche droite rayée 78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80" name="ZoneTexte 79"/>
          <p:cNvSpPr txBox="1"/>
          <p:nvPr/>
        </p:nvSpPr>
        <p:spPr>
          <a:xfrm>
            <a:off x="5148064" y="2924944"/>
            <a:ext cx="79208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atin typeface="Copperplate Gothic Light"/>
                <a:cs typeface="Copperplate Gothic Light"/>
              </a:rPr>
              <a:t>B</a:t>
            </a:r>
            <a:r>
              <a:rPr lang="fr-FR" b="1" baseline="0" dirty="0" smtClean="0">
                <a:latin typeface="Copperplate Gothic Light"/>
                <a:cs typeface="Copperplate Gothic Light"/>
              </a:rPr>
              <a:t>.</a:t>
            </a:r>
            <a:r>
              <a:rPr lang="fr-FR" b="1" dirty="0" smtClean="0">
                <a:latin typeface="Copperplate Gothic Light"/>
                <a:cs typeface="Copperplate Gothic Light"/>
              </a:rPr>
              <a:t>I.P.</a:t>
            </a:r>
            <a:endParaRPr lang="fr-FR" b="1" dirty="0">
              <a:latin typeface="Copperplate Gothic Light"/>
              <a:cs typeface="Copperplate Gothic Light"/>
            </a:endParaRPr>
          </a:p>
        </p:txBody>
      </p:sp>
      <p:sp>
        <p:nvSpPr>
          <p:cNvPr id="48" name="Nuage 47"/>
          <p:cNvSpPr/>
          <p:nvPr/>
        </p:nvSpPr>
        <p:spPr>
          <a:xfrm>
            <a:off x="3419872" y="3212976"/>
            <a:ext cx="2376264" cy="1224136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707904" y="3429000"/>
            <a:ext cx="20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solidFill>
                  <a:schemeClr val="bg2">
                    <a:lumMod val="25000"/>
                  </a:schemeClr>
                </a:solidFill>
              </a:rPr>
              <a:t>ECHOSystème</a:t>
            </a:r>
            <a:endParaRPr lang="fr-FR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i="1" dirty="0" smtClean="0">
                <a:solidFill>
                  <a:schemeClr val="bg2">
                    <a:lumMod val="25000"/>
                  </a:schemeClr>
                </a:solidFill>
              </a:rPr>
              <a:t>« Mon entreprise »</a:t>
            </a:r>
            <a:endParaRPr lang="en-US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92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764704"/>
            <a:ext cx="7538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Demain: Modèle collaboratif en </a:t>
            </a:r>
            <a:r>
              <a:rPr lang="fr-FR" sz="36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nuage</a:t>
            </a:r>
            <a:endParaRPr lang="en-US" sz="3600" b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5" name="Groupe 104"/>
          <p:cNvGrpSpPr/>
          <p:nvPr/>
        </p:nvGrpSpPr>
        <p:grpSpPr>
          <a:xfrm>
            <a:off x="827584" y="2136984"/>
            <a:ext cx="2376264" cy="2372136"/>
            <a:chOff x="827584" y="2136984"/>
            <a:chExt cx="2376264" cy="2372136"/>
          </a:xfrm>
        </p:grpSpPr>
        <p:sp>
          <p:nvSpPr>
            <p:cNvPr id="33" name="ZoneTexte 32"/>
            <p:cNvSpPr txBox="1"/>
            <p:nvPr/>
          </p:nvSpPr>
          <p:spPr>
            <a:xfrm>
              <a:off x="827584" y="2497024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>
                  <a:solidFill>
                    <a:schemeClr val="bg2">
                      <a:lumMod val="25000"/>
                    </a:schemeClr>
                  </a:solidFill>
                </a:rPr>
                <a:t>Mon Entreprise</a:t>
              </a:r>
              <a:endParaRPr lang="en-US" sz="1200" b="1" i="1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grpSp>
          <p:nvGrpSpPr>
            <p:cNvPr id="2" name="Groupe 45"/>
            <p:cNvGrpSpPr/>
            <p:nvPr/>
          </p:nvGrpSpPr>
          <p:grpSpPr>
            <a:xfrm rot="2199443">
              <a:off x="1407758" y="2841365"/>
              <a:ext cx="487961" cy="175415"/>
              <a:chOff x="827584" y="5157192"/>
              <a:chExt cx="1368152" cy="484632"/>
            </a:xfrm>
          </p:grpSpPr>
          <p:sp>
            <p:nvSpPr>
              <p:cNvPr id="44" name="Flèche droite rayée 43"/>
              <p:cNvSpPr/>
              <p:nvPr/>
            </p:nvSpPr>
            <p:spPr>
              <a:xfrm>
                <a:off x="154766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5" name="Flèche droite rayée 44"/>
              <p:cNvSpPr/>
              <p:nvPr/>
            </p:nvSpPr>
            <p:spPr>
              <a:xfrm rot="10800000">
                <a:off x="82758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" name="Groupe 69"/>
            <p:cNvGrpSpPr/>
            <p:nvPr/>
          </p:nvGrpSpPr>
          <p:grpSpPr>
            <a:xfrm>
              <a:off x="899592" y="3865176"/>
              <a:ext cx="917431" cy="643944"/>
              <a:chOff x="1331640" y="4941168"/>
              <a:chExt cx="1485112" cy="1137289"/>
            </a:xfrm>
          </p:grpSpPr>
          <p:pic>
            <p:nvPicPr>
              <p:cNvPr id="57" name="Image 56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907704" y="4941168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56" name="Image 55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19672" y="4941168"/>
                <a:ext cx="685896" cy="685896"/>
              </a:xfrm>
              <a:prstGeom prst="rect">
                <a:avLst/>
              </a:prstGeom>
            </p:spPr>
          </p:pic>
          <p:sp>
            <p:nvSpPr>
              <p:cNvPr id="54" name="ZoneTexte 53"/>
              <p:cNvSpPr txBox="1"/>
              <p:nvPr/>
            </p:nvSpPr>
            <p:spPr>
              <a:xfrm>
                <a:off x="1331640" y="5589241"/>
                <a:ext cx="1485112" cy="489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i="1" dirty="0" smtClean="0">
                    <a:solidFill>
                      <a:schemeClr val="bg2">
                        <a:lumMod val="25000"/>
                      </a:schemeClr>
                    </a:solidFill>
                  </a:rPr>
                  <a:t>Mes Clients</a:t>
                </a:r>
                <a:endParaRPr lang="en-US" sz="1200" b="1" i="1" dirty="0" smtClean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pic>
            <p:nvPicPr>
              <p:cNvPr id="55" name="Image 54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331640" y="4941168"/>
                <a:ext cx="685896" cy="685896"/>
              </a:xfrm>
              <a:prstGeom prst="rect">
                <a:avLst/>
              </a:prstGeom>
            </p:spPr>
          </p:pic>
        </p:grpSp>
        <p:grpSp>
          <p:nvGrpSpPr>
            <p:cNvPr id="5" name="Groupe 63"/>
            <p:cNvGrpSpPr/>
            <p:nvPr/>
          </p:nvGrpSpPr>
          <p:grpSpPr>
            <a:xfrm>
              <a:off x="1043608" y="2136984"/>
              <a:ext cx="792088" cy="432048"/>
              <a:chOff x="395536" y="4077072"/>
              <a:chExt cx="1808584" cy="838296"/>
            </a:xfrm>
          </p:grpSpPr>
          <p:pic>
            <p:nvPicPr>
              <p:cNvPr id="58" name="Image 57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365824" y="40770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59" name="Image 58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43608" y="40770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43" name="Image 42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17752" y="40770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29" name="Image 28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95536" y="40770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60" name="Image 59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18224" y="42294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61" name="Image 60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196008" y="42294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62" name="Image 61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870152" y="42294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63" name="Image 62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47936" y="4229472"/>
                <a:ext cx="685896" cy="685896"/>
              </a:xfrm>
              <a:prstGeom prst="rect">
                <a:avLst/>
              </a:prstGeom>
            </p:spPr>
          </p:pic>
        </p:grpSp>
        <p:grpSp>
          <p:nvGrpSpPr>
            <p:cNvPr id="6" name="Groupe 66"/>
            <p:cNvGrpSpPr/>
            <p:nvPr/>
          </p:nvGrpSpPr>
          <p:grpSpPr>
            <a:xfrm rot="18952959">
              <a:off x="1484139" y="3789118"/>
              <a:ext cx="492946" cy="224123"/>
              <a:chOff x="827584" y="5157192"/>
              <a:chExt cx="1368152" cy="484632"/>
            </a:xfrm>
          </p:grpSpPr>
          <p:sp>
            <p:nvSpPr>
              <p:cNvPr id="68" name="Flèche droite rayée 67"/>
              <p:cNvSpPr/>
              <p:nvPr/>
            </p:nvSpPr>
            <p:spPr>
              <a:xfrm>
                <a:off x="154766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9" name="Flèche droite rayée 68"/>
              <p:cNvSpPr/>
              <p:nvPr/>
            </p:nvSpPr>
            <p:spPr>
              <a:xfrm rot="10800000">
                <a:off x="82758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6" name="Groupe 35"/>
            <p:cNvGrpSpPr/>
            <p:nvPr/>
          </p:nvGrpSpPr>
          <p:grpSpPr>
            <a:xfrm>
              <a:off x="2267744" y="2281000"/>
              <a:ext cx="648072" cy="648072"/>
              <a:chOff x="6516216" y="2492896"/>
              <a:chExt cx="1295496" cy="1295496"/>
            </a:xfrm>
          </p:grpSpPr>
          <p:pic>
            <p:nvPicPr>
              <p:cNvPr id="72" name="Image 71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516216" y="2492896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73" name="Image 72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668616" y="2645296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74" name="Image 73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21016" y="2797696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75" name="Image 74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973416" y="2950096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76" name="Image 75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125816" y="3102496"/>
                <a:ext cx="685896" cy="685896"/>
              </a:xfrm>
              <a:prstGeom prst="rect">
                <a:avLst/>
              </a:prstGeom>
            </p:spPr>
          </p:pic>
        </p:grpSp>
        <p:grpSp>
          <p:nvGrpSpPr>
            <p:cNvPr id="7" name="Groupe 76"/>
            <p:cNvGrpSpPr/>
            <p:nvPr/>
          </p:nvGrpSpPr>
          <p:grpSpPr>
            <a:xfrm rot="18111325">
              <a:off x="2079631" y="2739025"/>
              <a:ext cx="468433" cy="236080"/>
              <a:chOff x="827584" y="5157192"/>
              <a:chExt cx="1368152" cy="484632"/>
            </a:xfrm>
          </p:grpSpPr>
          <p:sp>
            <p:nvSpPr>
              <p:cNvPr id="78" name="Flèche droite rayée 77"/>
              <p:cNvSpPr/>
              <p:nvPr/>
            </p:nvSpPr>
            <p:spPr>
              <a:xfrm>
                <a:off x="154766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9" name="Flèche droite rayée 78"/>
              <p:cNvSpPr/>
              <p:nvPr/>
            </p:nvSpPr>
            <p:spPr>
              <a:xfrm rot="10800000">
                <a:off x="82758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80" name="ZoneTexte 79"/>
            <p:cNvSpPr txBox="1"/>
            <p:nvPr/>
          </p:nvSpPr>
          <p:spPr>
            <a:xfrm>
              <a:off x="2699792" y="3001080"/>
              <a:ext cx="504056" cy="21602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latin typeface="Copperplate Gothic Light"/>
                  <a:cs typeface="Copperplate Gothic Light"/>
                </a:rPr>
                <a:t>B</a:t>
              </a:r>
              <a:r>
                <a:rPr lang="fr-FR" sz="800" b="1" baseline="0" dirty="0" smtClean="0">
                  <a:latin typeface="Copperplate Gothic Light"/>
                  <a:cs typeface="Copperplate Gothic Light"/>
                </a:rPr>
                <a:t>.</a:t>
              </a:r>
              <a:r>
                <a:rPr lang="fr-FR" sz="800" b="1" dirty="0" smtClean="0">
                  <a:latin typeface="Copperplate Gothic Light"/>
                  <a:cs typeface="Copperplate Gothic Light"/>
                </a:rPr>
                <a:t>I.P.</a:t>
              </a:r>
              <a:endParaRPr lang="fr-FR" sz="800" b="1" dirty="0">
                <a:latin typeface="Copperplate Gothic Light"/>
                <a:cs typeface="Copperplate Gothic Light"/>
              </a:endParaRPr>
            </a:p>
          </p:txBody>
        </p:sp>
        <p:sp>
          <p:nvSpPr>
            <p:cNvPr id="48" name="Nuage 47"/>
            <p:cNvSpPr/>
            <p:nvPr/>
          </p:nvSpPr>
          <p:spPr>
            <a:xfrm>
              <a:off x="1331640" y="3073088"/>
              <a:ext cx="1656184" cy="648072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547664" y="3073088"/>
              <a:ext cx="1656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i="1" dirty="0" err="1" smtClean="0">
                  <a:solidFill>
                    <a:schemeClr val="bg2">
                      <a:lumMod val="25000"/>
                    </a:schemeClr>
                  </a:solidFill>
                </a:rPr>
                <a:t>ECHOSystème</a:t>
              </a:r>
              <a:endParaRPr lang="fr-FR" sz="1400" b="1" i="1" dirty="0" smtClean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fr-FR" sz="1400" b="1" i="1" dirty="0" smtClean="0">
                  <a:solidFill>
                    <a:schemeClr val="bg2">
                      <a:lumMod val="25000"/>
                    </a:schemeClr>
                  </a:solidFill>
                </a:rPr>
                <a:t>« Entreprise </a:t>
              </a:r>
              <a:r>
                <a:rPr lang="fr-FR" sz="1400" b="1" i="1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fr-FR" sz="1400" b="1" i="1" dirty="0" smtClean="0">
                  <a:solidFill>
                    <a:schemeClr val="bg2">
                      <a:lumMod val="25000"/>
                    </a:schemeClr>
                  </a:solidFill>
                </a:rPr>
                <a:t>»</a:t>
              </a:r>
              <a:endParaRPr lang="en-US" sz="1400" b="1" i="1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6372200" y="1988840"/>
            <a:ext cx="2376264" cy="2372136"/>
            <a:chOff x="6372200" y="1988840"/>
            <a:chExt cx="2376264" cy="2372136"/>
          </a:xfrm>
        </p:grpSpPr>
        <p:sp>
          <p:nvSpPr>
            <p:cNvPr id="37" name="ZoneTexte 36"/>
            <p:cNvSpPr txBox="1"/>
            <p:nvPr/>
          </p:nvSpPr>
          <p:spPr>
            <a:xfrm>
              <a:off x="6372200" y="2348880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>
                  <a:solidFill>
                    <a:schemeClr val="bg2">
                      <a:lumMod val="25000"/>
                    </a:schemeClr>
                  </a:solidFill>
                </a:rPr>
                <a:t>Mon Entreprise</a:t>
              </a:r>
              <a:endParaRPr lang="en-US" sz="1200" b="1" i="1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grpSp>
          <p:nvGrpSpPr>
            <p:cNvPr id="39" name="Groupe 45"/>
            <p:cNvGrpSpPr/>
            <p:nvPr/>
          </p:nvGrpSpPr>
          <p:grpSpPr>
            <a:xfrm rot="2199443">
              <a:off x="6952374" y="2693221"/>
              <a:ext cx="487961" cy="175415"/>
              <a:chOff x="827584" y="5157192"/>
              <a:chExt cx="1368152" cy="484632"/>
            </a:xfrm>
          </p:grpSpPr>
          <p:sp>
            <p:nvSpPr>
              <p:cNvPr id="40" name="Flèche droite rayée 39"/>
              <p:cNvSpPr/>
              <p:nvPr/>
            </p:nvSpPr>
            <p:spPr>
              <a:xfrm>
                <a:off x="154766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1" name="Flèche droite rayée 40"/>
              <p:cNvSpPr/>
              <p:nvPr/>
            </p:nvSpPr>
            <p:spPr>
              <a:xfrm rot="10800000">
                <a:off x="82758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2" name="Groupe 69"/>
            <p:cNvGrpSpPr/>
            <p:nvPr/>
          </p:nvGrpSpPr>
          <p:grpSpPr>
            <a:xfrm>
              <a:off x="6444208" y="3717032"/>
              <a:ext cx="917431" cy="643944"/>
              <a:chOff x="1331640" y="4941168"/>
              <a:chExt cx="1485112" cy="1137289"/>
            </a:xfrm>
          </p:grpSpPr>
          <p:pic>
            <p:nvPicPr>
              <p:cNvPr id="46" name="Image 45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907704" y="4941168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49" name="Image 48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19672" y="4941168"/>
                <a:ext cx="685896" cy="685896"/>
              </a:xfrm>
              <a:prstGeom prst="rect">
                <a:avLst/>
              </a:prstGeom>
            </p:spPr>
          </p:pic>
          <p:sp>
            <p:nvSpPr>
              <p:cNvPr id="50" name="ZoneTexte 49"/>
              <p:cNvSpPr txBox="1"/>
              <p:nvPr/>
            </p:nvSpPr>
            <p:spPr>
              <a:xfrm>
                <a:off x="1331640" y="5589241"/>
                <a:ext cx="1485112" cy="489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i="1" dirty="0" smtClean="0">
                    <a:solidFill>
                      <a:schemeClr val="bg2">
                        <a:lumMod val="25000"/>
                      </a:schemeClr>
                    </a:solidFill>
                  </a:rPr>
                  <a:t>Mes Clients</a:t>
                </a:r>
                <a:endParaRPr lang="en-US" sz="1200" b="1" i="1" dirty="0" smtClean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pic>
            <p:nvPicPr>
              <p:cNvPr id="51" name="Image 50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331640" y="4941168"/>
                <a:ext cx="685896" cy="685896"/>
              </a:xfrm>
              <a:prstGeom prst="rect">
                <a:avLst/>
              </a:prstGeom>
            </p:spPr>
          </p:pic>
        </p:grpSp>
        <p:grpSp>
          <p:nvGrpSpPr>
            <p:cNvPr id="52" name="Groupe 63"/>
            <p:cNvGrpSpPr/>
            <p:nvPr/>
          </p:nvGrpSpPr>
          <p:grpSpPr>
            <a:xfrm>
              <a:off x="6588224" y="1988840"/>
              <a:ext cx="792088" cy="432048"/>
              <a:chOff x="395536" y="4077072"/>
              <a:chExt cx="1808584" cy="838296"/>
            </a:xfrm>
          </p:grpSpPr>
          <p:pic>
            <p:nvPicPr>
              <p:cNvPr id="53" name="Image 52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365824" y="40770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64" name="Image 63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43608" y="40770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65" name="Image 64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17752" y="40770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66" name="Image 65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95536" y="40770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67" name="Image 66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18224" y="42294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70" name="Image 69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196008" y="42294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71" name="Image 70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870152" y="4229472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77" name="Image 76" descr="admin_72x72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47936" y="4229472"/>
                <a:ext cx="685896" cy="685896"/>
              </a:xfrm>
              <a:prstGeom prst="rect">
                <a:avLst/>
              </a:prstGeom>
            </p:spPr>
          </p:pic>
        </p:grpSp>
        <p:grpSp>
          <p:nvGrpSpPr>
            <p:cNvPr id="81" name="Groupe 66"/>
            <p:cNvGrpSpPr/>
            <p:nvPr/>
          </p:nvGrpSpPr>
          <p:grpSpPr>
            <a:xfrm rot="18952959">
              <a:off x="7028755" y="3640974"/>
              <a:ext cx="492946" cy="224123"/>
              <a:chOff x="827584" y="5157192"/>
              <a:chExt cx="1368152" cy="484632"/>
            </a:xfrm>
          </p:grpSpPr>
          <p:sp>
            <p:nvSpPr>
              <p:cNvPr id="82" name="Flèche droite rayée 81"/>
              <p:cNvSpPr/>
              <p:nvPr/>
            </p:nvSpPr>
            <p:spPr>
              <a:xfrm>
                <a:off x="154766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3" name="Flèche droite rayée 82"/>
              <p:cNvSpPr/>
              <p:nvPr/>
            </p:nvSpPr>
            <p:spPr>
              <a:xfrm rot="10800000">
                <a:off x="82758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84" name="Groupe 83"/>
            <p:cNvGrpSpPr/>
            <p:nvPr/>
          </p:nvGrpSpPr>
          <p:grpSpPr>
            <a:xfrm>
              <a:off x="7812360" y="2132856"/>
              <a:ext cx="648072" cy="648072"/>
              <a:chOff x="6516216" y="2492896"/>
              <a:chExt cx="1295496" cy="1295496"/>
            </a:xfrm>
          </p:grpSpPr>
          <p:pic>
            <p:nvPicPr>
              <p:cNvPr id="85" name="Image 84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516216" y="2492896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86" name="Image 85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668616" y="2645296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87" name="Image 86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21016" y="2797696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88" name="Image 87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973416" y="2950096"/>
                <a:ext cx="685896" cy="685896"/>
              </a:xfrm>
              <a:prstGeom prst="rect">
                <a:avLst/>
              </a:prstGeom>
            </p:spPr>
          </p:pic>
          <p:pic>
            <p:nvPicPr>
              <p:cNvPr id="89" name="Image 88" descr="user_72x7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125816" y="3102496"/>
                <a:ext cx="685896" cy="685896"/>
              </a:xfrm>
              <a:prstGeom prst="rect">
                <a:avLst/>
              </a:prstGeom>
            </p:spPr>
          </p:pic>
        </p:grpSp>
        <p:grpSp>
          <p:nvGrpSpPr>
            <p:cNvPr id="90" name="Groupe 76"/>
            <p:cNvGrpSpPr/>
            <p:nvPr/>
          </p:nvGrpSpPr>
          <p:grpSpPr>
            <a:xfrm rot="18111325">
              <a:off x="7624247" y="2590881"/>
              <a:ext cx="468433" cy="236080"/>
              <a:chOff x="827584" y="5157192"/>
              <a:chExt cx="1368152" cy="484632"/>
            </a:xfrm>
          </p:grpSpPr>
          <p:sp>
            <p:nvSpPr>
              <p:cNvPr id="91" name="Flèche droite rayée 90"/>
              <p:cNvSpPr/>
              <p:nvPr/>
            </p:nvSpPr>
            <p:spPr>
              <a:xfrm>
                <a:off x="154766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2" name="Flèche droite rayée 91"/>
              <p:cNvSpPr/>
              <p:nvPr/>
            </p:nvSpPr>
            <p:spPr>
              <a:xfrm rot="10800000">
                <a:off x="827584" y="5157192"/>
                <a:ext cx="648072" cy="484632"/>
              </a:xfrm>
              <a:prstGeom prst="strip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b="1" dirty="0" smtClean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3" name="ZoneTexte 92"/>
            <p:cNvSpPr txBox="1"/>
            <p:nvPr/>
          </p:nvSpPr>
          <p:spPr>
            <a:xfrm>
              <a:off x="8244408" y="2852936"/>
              <a:ext cx="504056" cy="21602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latin typeface="Copperplate Gothic Light"/>
                  <a:cs typeface="Copperplate Gothic Light"/>
                </a:rPr>
                <a:t>B</a:t>
              </a:r>
              <a:r>
                <a:rPr lang="fr-FR" sz="800" b="1" baseline="0" dirty="0" smtClean="0">
                  <a:latin typeface="Copperplate Gothic Light"/>
                  <a:cs typeface="Copperplate Gothic Light"/>
                </a:rPr>
                <a:t>.</a:t>
              </a:r>
              <a:r>
                <a:rPr lang="fr-FR" sz="800" b="1" dirty="0" smtClean="0">
                  <a:latin typeface="Copperplate Gothic Light"/>
                  <a:cs typeface="Copperplate Gothic Light"/>
                </a:rPr>
                <a:t>I.P.</a:t>
              </a:r>
              <a:endParaRPr lang="fr-FR" sz="800" b="1" dirty="0">
                <a:latin typeface="Copperplate Gothic Light"/>
                <a:cs typeface="Copperplate Gothic Light"/>
              </a:endParaRPr>
            </a:p>
          </p:txBody>
        </p:sp>
        <p:sp>
          <p:nvSpPr>
            <p:cNvPr id="94" name="Nuage 93"/>
            <p:cNvSpPr/>
            <p:nvPr/>
          </p:nvSpPr>
          <p:spPr>
            <a:xfrm>
              <a:off x="6876256" y="2924944"/>
              <a:ext cx="1656184" cy="648072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7092280" y="2924944"/>
              <a:ext cx="1656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i="1" dirty="0" err="1" smtClean="0">
                  <a:solidFill>
                    <a:schemeClr val="bg2">
                      <a:lumMod val="25000"/>
                    </a:schemeClr>
                  </a:solidFill>
                </a:rPr>
                <a:t>ECHOSystème</a:t>
              </a:r>
              <a:endParaRPr lang="fr-FR" sz="1400" b="1" i="1" dirty="0" smtClean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fr-FR" sz="1400" b="1" i="1" dirty="0" smtClean="0">
                  <a:solidFill>
                    <a:schemeClr val="bg2">
                      <a:lumMod val="25000"/>
                    </a:schemeClr>
                  </a:solidFill>
                </a:rPr>
                <a:t>« Entreprise </a:t>
              </a:r>
              <a:r>
                <a:rPr lang="fr-FR" sz="1400" b="1" i="1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fr-FR" sz="1400" b="1" i="1" dirty="0" smtClean="0">
                  <a:solidFill>
                    <a:schemeClr val="bg2">
                      <a:lumMod val="25000"/>
                    </a:schemeClr>
                  </a:solidFill>
                </a:rPr>
                <a:t>»</a:t>
              </a:r>
              <a:endParaRPr lang="en-US" sz="1400" b="1" i="1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99" name="Groupe 98"/>
          <p:cNvGrpSpPr/>
          <p:nvPr/>
        </p:nvGrpSpPr>
        <p:grpSpPr>
          <a:xfrm>
            <a:off x="4139952" y="4653136"/>
            <a:ext cx="1152128" cy="1346086"/>
            <a:chOff x="4067944" y="4437112"/>
            <a:chExt cx="1152128" cy="1346086"/>
          </a:xfrm>
        </p:grpSpPr>
        <p:sp>
          <p:nvSpPr>
            <p:cNvPr id="96" name="ZoneTexte 95"/>
            <p:cNvSpPr txBox="1"/>
            <p:nvPr/>
          </p:nvSpPr>
          <p:spPr>
            <a:xfrm>
              <a:off x="4067944" y="4437112"/>
              <a:ext cx="504056" cy="21602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latin typeface="Copperplate Gothic Light"/>
                  <a:cs typeface="Copperplate Gothic Light"/>
                </a:rPr>
                <a:t>B</a:t>
              </a:r>
              <a:r>
                <a:rPr lang="fr-FR" sz="800" b="1" baseline="0" dirty="0" smtClean="0">
                  <a:latin typeface="Copperplate Gothic Light"/>
                  <a:cs typeface="Copperplate Gothic Light"/>
                </a:rPr>
                <a:t>.</a:t>
              </a:r>
              <a:r>
                <a:rPr lang="fr-FR" sz="800" b="1" dirty="0" smtClean="0">
                  <a:latin typeface="Copperplate Gothic Light"/>
                  <a:cs typeface="Copperplate Gothic Light"/>
                </a:rPr>
                <a:t>I.P.</a:t>
              </a:r>
              <a:endParaRPr lang="fr-FR" sz="800" b="1" dirty="0">
                <a:latin typeface="Copperplate Gothic Light"/>
                <a:cs typeface="Copperplate Gothic Light"/>
              </a:endParaRPr>
            </a:p>
          </p:txBody>
        </p:sp>
        <p:sp>
          <p:nvSpPr>
            <p:cNvPr id="97" name="Organigramme : Multidocument 96"/>
            <p:cNvSpPr/>
            <p:nvPr/>
          </p:nvSpPr>
          <p:spPr>
            <a:xfrm>
              <a:off x="4067944" y="4653136"/>
              <a:ext cx="504056" cy="432048"/>
            </a:xfrm>
            <a:prstGeom prst="flowChartMultidocumen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4283968" y="4952201"/>
              <a:ext cx="9361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>
                  <a:solidFill>
                    <a:schemeClr val="bg2">
                      <a:lumMod val="25000"/>
                    </a:schemeClr>
                  </a:solidFill>
                </a:rPr>
                <a:t>Annuaire par catégorie de service</a:t>
              </a:r>
              <a:endParaRPr lang="en-US" sz="1200" b="1" i="1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100" name="Flèche courbée vers la droite 99"/>
          <p:cNvSpPr/>
          <p:nvPr/>
        </p:nvSpPr>
        <p:spPr>
          <a:xfrm rot="18792131">
            <a:off x="2909052" y="3732721"/>
            <a:ext cx="398403" cy="1734381"/>
          </a:xfrm>
          <a:prstGeom prst="curvedRightArrow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102" name="Flèche courbée vers la droite 101"/>
          <p:cNvSpPr/>
          <p:nvPr/>
        </p:nvSpPr>
        <p:spPr>
          <a:xfrm rot="2813259" flipH="1">
            <a:off x="5430034" y="3803951"/>
            <a:ext cx="398403" cy="1734381"/>
          </a:xfrm>
          <a:prstGeom prst="curvedRightArrow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103" name="Ellipse 102"/>
          <p:cNvSpPr/>
          <p:nvPr/>
        </p:nvSpPr>
        <p:spPr bwMode="auto">
          <a:xfrm>
            <a:off x="4187226" y="1484784"/>
            <a:ext cx="600798" cy="60079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3419872" y="206084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chemeClr val="bg2">
                    <a:lumMod val="25000"/>
                  </a:schemeClr>
                </a:solidFill>
              </a:rPr>
              <a:t>Publication dans l’annuaire de service</a:t>
            </a:r>
            <a:endParaRPr lang="en-US" sz="2000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92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ZoneTexte 136"/>
          <p:cNvSpPr txBox="1"/>
          <p:nvPr/>
        </p:nvSpPr>
        <p:spPr>
          <a:xfrm>
            <a:off x="4572000" y="3933056"/>
            <a:ext cx="864096" cy="2154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800" b="1" dirty="0" smtClean="0">
                <a:latin typeface="Copperplate Gothic Light"/>
                <a:cs typeface="Copperplate Gothic Light"/>
              </a:rPr>
              <a:t>B</a:t>
            </a:r>
            <a:r>
              <a:rPr lang="fr-FR" sz="800" b="1" baseline="0" dirty="0" smtClean="0">
                <a:latin typeface="Copperplate Gothic Light"/>
                <a:cs typeface="Copperplate Gothic Light"/>
              </a:rPr>
              <a:t>.</a:t>
            </a:r>
            <a:r>
              <a:rPr lang="fr-FR" sz="800" b="1" dirty="0" smtClean="0">
                <a:latin typeface="Copperplate Gothic Light"/>
                <a:cs typeface="Copperplate Gothic Light"/>
              </a:rPr>
              <a:t>I.P. </a:t>
            </a:r>
            <a:r>
              <a:rPr lang="fr-FR" sz="800" b="1" dirty="0" err="1" smtClean="0">
                <a:latin typeface="Copperplate Gothic Light"/>
                <a:cs typeface="Copperplate Gothic Light"/>
              </a:rPr>
              <a:t>Linked</a:t>
            </a:r>
            <a:endParaRPr lang="fr-FR" sz="800" b="1" dirty="0">
              <a:latin typeface="Copperplate Gothic Light"/>
              <a:cs typeface="Copperplate Gothic Light"/>
            </a:endParaRPr>
          </a:p>
        </p:txBody>
      </p:sp>
      <p:sp>
        <p:nvSpPr>
          <p:cNvPr id="133" name="Nuage 132"/>
          <p:cNvSpPr/>
          <p:nvPr/>
        </p:nvSpPr>
        <p:spPr>
          <a:xfrm>
            <a:off x="3059832" y="4149080"/>
            <a:ext cx="2952328" cy="2304256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27584" y="249702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2">
                    <a:lumMod val="25000"/>
                  </a:schemeClr>
                </a:solidFill>
              </a:rPr>
              <a:t>Mon Entreprise</a:t>
            </a:r>
            <a:endParaRPr lang="en-US" sz="1200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3" name="Groupe 45"/>
          <p:cNvGrpSpPr/>
          <p:nvPr/>
        </p:nvGrpSpPr>
        <p:grpSpPr>
          <a:xfrm rot="2199443">
            <a:off x="1407758" y="2841365"/>
            <a:ext cx="487961" cy="175415"/>
            <a:chOff x="827584" y="5157192"/>
            <a:chExt cx="1368152" cy="484632"/>
          </a:xfrm>
        </p:grpSpPr>
        <p:sp>
          <p:nvSpPr>
            <p:cNvPr id="44" name="Flèche droite rayée 43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45" name="Flèche droite rayée 44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Groupe 69"/>
          <p:cNvGrpSpPr/>
          <p:nvPr/>
        </p:nvGrpSpPr>
        <p:grpSpPr>
          <a:xfrm>
            <a:off x="899592" y="3865176"/>
            <a:ext cx="917431" cy="643944"/>
            <a:chOff x="1331640" y="4941168"/>
            <a:chExt cx="1485112" cy="1137289"/>
          </a:xfrm>
        </p:grpSpPr>
        <p:pic>
          <p:nvPicPr>
            <p:cNvPr id="57" name="Image 56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7704" y="4941168"/>
              <a:ext cx="685896" cy="685896"/>
            </a:xfrm>
            <a:prstGeom prst="rect">
              <a:avLst/>
            </a:prstGeom>
          </p:spPr>
        </p:pic>
        <p:pic>
          <p:nvPicPr>
            <p:cNvPr id="56" name="Image 55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672" y="4941168"/>
              <a:ext cx="685896" cy="685896"/>
            </a:xfrm>
            <a:prstGeom prst="rect">
              <a:avLst/>
            </a:prstGeom>
          </p:spPr>
        </p:pic>
        <p:sp>
          <p:nvSpPr>
            <p:cNvPr id="54" name="ZoneTexte 53"/>
            <p:cNvSpPr txBox="1"/>
            <p:nvPr/>
          </p:nvSpPr>
          <p:spPr>
            <a:xfrm>
              <a:off x="1331640" y="5589241"/>
              <a:ext cx="1485112" cy="489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i="1" dirty="0" smtClean="0">
                  <a:solidFill>
                    <a:schemeClr val="bg2">
                      <a:lumMod val="25000"/>
                    </a:schemeClr>
                  </a:solidFill>
                </a:rPr>
                <a:t>Mes Clients</a:t>
              </a:r>
              <a:endParaRPr lang="en-US" sz="1200" b="1" i="1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pic>
          <p:nvPicPr>
            <p:cNvPr id="55" name="Image 54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1640" y="4941168"/>
              <a:ext cx="685896" cy="685896"/>
            </a:xfrm>
            <a:prstGeom prst="rect">
              <a:avLst/>
            </a:prstGeom>
          </p:spPr>
        </p:pic>
      </p:grpSp>
      <p:grpSp>
        <p:nvGrpSpPr>
          <p:cNvPr id="6" name="Groupe 63"/>
          <p:cNvGrpSpPr/>
          <p:nvPr/>
        </p:nvGrpSpPr>
        <p:grpSpPr>
          <a:xfrm>
            <a:off x="1043608" y="2136984"/>
            <a:ext cx="792088" cy="432048"/>
            <a:chOff x="395536" y="4077072"/>
            <a:chExt cx="1808584" cy="838296"/>
          </a:xfrm>
        </p:grpSpPr>
        <p:pic>
          <p:nvPicPr>
            <p:cNvPr id="58" name="Image 57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5824" y="4077072"/>
              <a:ext cx="685896" cy="685896"/>
            </a:xfrm>
            <a:prstGeom prst="rect">
              <a:avLst/>
            </a:prstGeom>
          </p:spPr>
        </p:pic>
        <p:pic>
          <p:nvPicPr>
            <p:cNvPr id="59" name="Image 58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3608" y="4077072"/>
              <a:ext cx="685896" cy="685896"/>
            </a:xfrm>
            <a:prstGeom prst="rect">
              <a:avLst/>
            </a:prstGeom>
          </p:spPr>
        </p:pic>
        <p:pic>
          <p:nvPicPr>
            <p:cNvPr id="43" name="Image 42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752" y="4077072"/>
              <a:ext cx="685896" cy="685896"/>
            </a:xfrm>
            <a:prstGeom prst="rect">
              <a:avLst/>
            </a:prstGeom>
          </p:spPr>
        </p:pic>
        <p:pic>
          <p:nvPicPr>
            <p:cNvPr id="29" name="Image 28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4077072"/>
              <a:ext cx="685896" cy="685896"/>
            </a:xfrm>
            <a:prstGeom prst="rect">
              <a:avLst/>
            </a:prstGeom>
          </p:spPr>
        </p:pic>
        <p:pic>
          <p:nvPicPr>
            <p:cNvPr id="60" name="Image 59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8224" y="4229472"/>
              <a:ext cx="685896" cy="685896"/>
            </a:xfrm>
            <a:prstGeom prst="rect">
              <a:avLst/>
            </a:prstGeom>
          </p:spPr>
        </p:pic>
        <p:pic>
          <p:nvPicPr>
            <p:cNvPr id="61" name="Image 60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6008" y="4229472"/>
              <a:ext cx="685896" cy="685896"/>
            </a:xfrm>
            <a:prstGeom prst="rect">
              <a:avLst/>
            </a:prstGeom>
          </p:spPr>
        </p:pic>
        <p:pic>
          <p:nvPicPr>
            <p:cNvPr id="62" name="Image 61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0152" y="4229472"/>
              <a:ext cx="685896" cy="685896"/>
            </a:xfrm>
            <a:prstGeom prst="rect">
              <a:avLst/>
            </a:prstGeom>
          </p:spPr>
        </p:pic>
        <p:pic>
          <p:nvPicPr>
            <p:cNvPr id="63" name="Image 62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936" y="4229472"/>
              <a:ext cx="685896" cy="685896"/>
            </a:xfrm>
            <a:prstGeom prst="rect">
              <a:avLst/>
            </a:prstGeom>
          </p:spPr>
        </p:pic>
      </p:grpSp>
      <p:grpSp>
        <p:nvGrpSpPr>
          <p:cNvPr id="7" name="Groupe 66"/>
          <p:cNvGrpSpPr/>
          <p:nvPr/>
        </p:nvGrpSpPr>
        <p:grpSpPr>
          <a:xfrm rot="18952959">
            <a:off x="1484139" y="3789118"/>
            <a:ext cx="492946" cy="224123"/>
            <a:chOff x="827584" y="5157192"/>
            <a:chExt cx="1368152" cy="484632"/>
          </a:xfrm>
        </p:grpSpPr>
        <p:sp>
          <p:nvSpPr>
            <p:cNvPr id="68" name="Flèche droite rayée 67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69" name="Flèche droite rayée 68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e 35"/>
          <p:cNvGrpSpPr/>
          <p:nvPr/>
        </p:nvGrpSpPr>
        <p:grpSpPr>
          <a:xfrm>
            <a:off x="2267744" y="2281000"/>
            <a:ext cx="648072" cy="648072"/>
            <a:chOff x="6516216" y="2492896"/>
            <a:chExt cx="1295496" cy="1295496"/>
          </a:xfrm>
        </p:grpSpPr>
        <p:pic>
          <p:nvPicPr>
            <p:cNvPr id="72" name="Image 71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16216" y="2492896"/>
              <a:ext cx="685896" cy="685896"/>
            </a:xfrm>
            <a:prstGeom prst="rect">
              <a:avLst/>
            </a:prstGeom>
          </p:spPr>
        </p:pic>
        <p:pic>
          <p:nvPicPr>
            <p:cNvPr id="73" name="Image 72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68616" y="2645296"/>
              <a:ext cx="685896" cy="685896"/>
            </a:xfrm>
            <a:prstGeom prst="rect">
              <a:avLst/>
            </a:prstGeom>
          </p:spPr>
        </p:pic>
        <p:pic>
          <p:nvPicPr>
            <p:cNvPr id="74" name="Image 73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21016" y="2797696"/>
              <a:ext cx="685896" cy="685896"/>
            </a:xfrm>
            <a:prstGeom prst="rect">
              <a:avLst/>
            </a:prstGeom>
          </p:spPr>
        </p:pic>
        <p:pic>
          <p:nvPicPr>
            <p:cNvPr id="75" name="Image 74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73416" y="2950096"/>
              <a:ext cx="685896" cy="685896"/>
            </a:xfrm>
            <a:prstGeom prst="rect">
              <a:avLst/>
            </a:prstGeom>
          </p:spPr>
        </p:pic>
        <p:pic>
          <p:nvPicPr>
            <p:cNvPr id="76" name="Image 75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25816" y="3102496"/>
              <a:ext cx="685896" cy="685896"/>
            </a:xfrm>
            <a:prstGeom prst="rect">
              <a:avLst/>
            </a:prstGeom>
          </p:spPr>
        </p:pic>
      </p:grpSp>
      <p:grpSp>
        <p:nvGrpSpPr>
          <p:cNvPr id="9" name="Groupe 76"/>
          <p:cNvGrpSpPr/>
          <p:nvPr/>
        </p:nvGrpSpPr>
        <p:grpSpPr>
          <a:xfrm rot="18111325">
            <a:off x="2079631" y="2739025"/>
            <a:ext cx="468433" cy="236080"/>
            <a:chOff x="827584" y="5157192"/>
            <a:chExt cx="1368152" cy="484632"/>
          </a:xfrm>
        </p:grpSpPr>
        <p:sp>
          <p:nvSpPr>
            <p:cNvPr id="78" name="Flèche droite rayée 77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79" name="Flèche droite rayée 78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80" name="ZoneTexte 79"/>
          <p:cNvSpPr txBox="1"/>
          <p:nvPr/>
        </p:nvSpPr>
        <p:spPr>
          <a:xfrm>
            <a:off x="2699792" y="3001080"/>
            <a:ext cx="504056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800" b="1" dirty="0" smtClean="0">
                <a:latin typeface="Copperplate Gothic Light"/>
                <a:cs typeface="Copperplate Gothic Light"/>
              </a:rPr>
              <a:t>B</a:t>
            </a:r>
            <a:r>
              <a:rPr lang="fr-FR" sz="800" b="1" baseline="0" dirty="0" smtClean="0">
                <a:latin typeface="Copperplate Gothic Light"/>
                <a:cs typeface="Copperplate Gothic Light"/>
              </a:rPr>
              <a:t>.</a:t>
            </a:r>
            <a:r>
              <a:rPr lang="fr-FR" sz="800" b="1" dirty="0" smtClean="0">
                <a:latin typeface="Copperplate Gothic Light"/>
                <a:cs typeface="Copperplate Gothic Light"/>
              </a:rPr>
              <a:t>I.P.</a:t>
            </a:r>
            <a:endParaRPr lang="fr-FR" sz="800" b="1" dirty="0">
              <a:latin typeface="Copperplate Gothic Light"/>
              <a:cs typeface="Copperplate Gothic Light"/>
            </a:endParaRPr>
          </a:p>
        </p:txBody>
      </p:sp>
      <p:sp>
        <p:nvSpPr>
          <p:cNvPr id="48" name="Nuage 47"/>
          <p:cNvSpPr/>
          <p:nvPr/>
        </p:nvSpPr>
        <p:spPr>
          <a:xfrm>
            <a:off x="1331640" y="3073088"/>
            <a:ext cx="1656184" cy="648072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547664" y="30730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err="1" smtClean="0">
                <a:solidFill>
                  <a:schemeClr val="bg1"/>
                </a:solidFill>
              </a:rPr>
              <a:t>ECHOSystème</a:t>
            </a:r>
            <a:endParaRPr lang="fr-FR" sz="1400" b="1" i="1" dirty="0" smtClean="0">
              <a:solidFill>
                <a:schemeClr val="bg1"/>
              </a:solidFill>
            </a:endParaRPr>
          </a:p>
          <a:p>
            <a:r>
              <a:rPr lang="fr-FR" sz="1400" b="1" i="1" dirty="0" smtClean="0">
                <a:solidFill>
                  <a:schemeClr val="bg1"/>
                </a:solidFill>
              </a:rPr>
              <a:t>« Entreprise </a:t>
            </a:r>
            <a:r>
              <a:rPr lang="fr-FR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1400" b="1" i="1" dirty="0" smtClean="0">
                <a:solidFill>
                  <a:schemeClr val="bg1"/>
                </a:solidFill>
              </a:rPr>
              <a:t>»</a:t>
            </a:r>
            <a:endParaRPr lang="en-US" sz="1400" b="1" i="1" dirty="0" smtClean="0">
              <a:solidFill>
                <a:schemeClr val="bg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372200" y="234888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2">
                    <a:lumMod val="25000"/>
                  </a:schemeClr>
                </a:solidFill>
              </a:rPr>
              <a:t>Mon Entreprise</a:t>
            </a:r>
            <a:endParaRPr lang="en-US" sz="1200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1" name="Groupe 45"/>
          <p:cNvGrpSpPr/>
          <p:nvPr/>
        </p:nvGrpSpPr>
        <p:grpSpPr>
          <a:xfrm rot="2199443">
            <a:off x="6952374" y="2693221"/>
            <a:ext cx="487961" cy="175415"/>
            <a:chOff x="827584" y="5157192"/>
            <a:chExt cx="1368152" cy="484632"/>
          </a:xfrm>
        </p:grpSpPr>
        <p:sp>
          <p:nvSpPr>
            <p:cNvPr id="40" name="Flèche droite rayée 39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41" name="Flèche droite rayée 40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12" name="Groupe 69"/>
          <p:cNvGrpSpPr/>
          <p:nvPr/>
        </p:nvGrpSpPr>
        <p:grpSpPr>
          <a:xfrm>
            <a:off x="7956376" y="3861048"/>
            <a:ext cx="917431" cy="643944"/>
            <a:chOff x="1331640" y="4941168"/>
            <a:chExt cx="1485112" cy="1137289"/>
          </a:xfrm>
        </p:grpSpPr>
        <p:pic>
          <p:nvPicPr>
            <p:cNvPr id="46" name="Image 45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7704" y="4941168"/>
              <a:ext cx="685896" cy="685896"/>
            </a:xfrm>
            <a:prstGeom prst="rect">
              <a:avLst/>
            </a:prstGeom>
          </p:spPr>
        </p:pic>
        <p:pic>
          <p:nvPicPr>
            <p:cNvPr id="49" name="Image 48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672" y="4941168"/>
              <a:ext cx="685896" cy="685896"/>
            </a:xfrm>
            <a:prstGeom prst="rect">
              <a:avLst/>
            </a:prstGeom>
          </p:spPr>
        </p:pic>
        <p:sp>
          <p:nvSpPr>
            <p:cNvPr id="50" name="ZoneTexte 49"/>
            <p:cNvSpPr txBox="1"/>
            <p:nvPr/>
          </p:nvSpPr>
          <p:spPr>
            <a:xfrm>
              <a:off x="1331640" y="5589241"/>
              <a:ext cx="1485112" cy="489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i="1" dirty="0" smtClean="0">
                  <a:solidFill>
                    <a:schemeClr val="bg2">
                      <a:lumMod val="25000"/>
                    </a:schemeClr>
                  </a:solidFill>
                </a:rPr>
                <a:t>Mes Clients</a:t>
              </a:r>
              <a:endParaRPr lang="en-US" sz="1200" b="1" i="1" dirty="0" smtClean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pic>
          <p:nvPicPr>
            <p:cNvPr id="51" name="Image 50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1640" y="4941168"/>
              <a:ext cx="685896" cy="685896"/>
            </a:xfrm>
            <a:prstGeom prst="rect">
              <a:avLst/>
            </a:prstGeom>
          </p:spPr>
        </p:pic>
      </p:grpSp>
      <p:grpSp>
        <p:nvGrpSpPr>
          <p:cNvPr id="13" name="Groupe 63"/>
          <p:cNvGrpSpPr/>
          <p:nvPr/>
        </p:nvGrpSpPr>
        <p:grpSpPr>
          <a:xfrm>
            <a:off x="6588224" y="1988840"/>
            <a:ext cx="792088" cy="432048"/>
            <a:chOff x="395536" y="4077072"/>
            <a:chExt cx="1808584" cy="838296"/>
          </a:xfrm>
        </p:grpSpPr>
        <p:pic>
          <p:nvPicPr>
            <p:cNvPr id="53" name="Image 52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5824" y="4077072"/>
              <a:ext cx="685896" cy="685896"/>
            </a:xfrm>
            <a:prstGeom prst="rect">
              <a:avLst/>
            </a:prstGeom>
          </p:spPr>
        </p:pic>
        <p:pic>
          <p:nvPicPr>
            <p:cNvPr id="64" name="Image 63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3608" y="4077072"/>
              <a:ext cx="685896" cy="685896"/>
            </a:xfrm>
            <a:prstGeom prst="rect">
              <a:avLst/>
            </a:prstGeom>
          </p:spPr>
        </p:pic>
        <p:pic>
          <p:nvPicPr>
            <p:cNvPr id="65" name="Image 64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7752" y="4077072"/>
              <a:ext cx="685896" cy="685896"/>
            </a:xfrm>
            <a:prstGeom prst="rect">
              <a:avLst/>
            </a:prstGeom>
          </p:spPr>
        </p:pic>
        <p:pic>
          <p:nvPicPr>
            <p:cNvPr id="66" name="Image 65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4077072"/>
              <a:ext cx="685896" cy="685896"/>
            </a:xfrm>
            <a:prstGeom prst="rect">
              <a:avLst/>
            </a:prstGeom>
          </p:spPr>
        </p:pic>
        <p:pic>
          <p:nvPicPr>
            <p:cNvPr id="67" name="Image 66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8224" y="4229472"/>
              <a:ext cx="685896" cy="685896"/>
            </a:xfrm>
            <a:prstGeom prst="rect">
              <a:avLst/>
            </a:prstGeom>
          </p:spPr>
        </p:pic>
        <p:pic>
          <p:nvPicPr>
            <p:cNvPr id="70" name="Image 69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6008" y="4229472"/>
              <a:ext cx="685896" cy="685896"/>
            </a:xfrm>
            <a:prstGeom prst="rect">
              <a:avLst/>
            </a:prstGeom>
          </p:spPr>
        </p:pic>
        <p:pic>
          <p:nvPicPr>
            <p:cNvPr id="71" name="Image 70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0152" y="4229472"/>
              <a:ext cx="685896" cy="685896"/>
            </a:xfrm>
            <a:prstGeom prst="rect">
              <a:avLst/>
            </a:prstGeom>
          </p:spPr>
        </p:pic>
        <p:pic>
          <p:nvPicPr>
            <p:cNvPr id="77" name="Image 76" descr="admin_72x7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936" y="4229472"/>
              <a:ext cx="685896" cy="685896"/>
            </a:xfrm>
            <a:prstGeom prst="rect">
              <a:avLst/>
            </a:prstGeom>
          </p:spPr>
        </p:pic>
      </p:grpSp>
      <p:grpSp>
        <p:nvGrpSpPr>
          <p:cNvPr id="14" name="Groupe 66"/>
          <p:cNvGrpSpPr/>
          <p:nvPr/>
        </p:nvGrpSpPr>
        <p:grpSpPr>
          <a:xfrm rot="13290435">
            <a:off x="7464689" y="3708215"/>
            <a:ext cx="492946" cy="224123"/>
            <a:chOff x="827584" y="5157192"/>
            <a:chExt cx="1368152" cy="484632"/>
          </a:xfrm>
        </p:grpSpPr>
        <p:sp>
          <p:nvSpPr>
            <p:cNvPr id="82" name="Flèche droite rayée 81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83" name="Flèche droite rayée 82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15" name="Groupe 83"/>
          <p:cNvGrpSpPr/>
          <p:nvPr/>
        </p:nvGrpSpPr>
        <p:grpSpPr>
          <a:xfrm>
            <a:off x="7812360" y="2132856"/>
            <a:ext cx="648072" cy="648072"/>
            <a:chOff x="6516216" y="2492896"/>
            <a:chExt cx="1295496" cy="1295496"/>
          </a:xfrm>
        </p:grpSpPr>
        <p:pic>
          <p:nvPicPr>
            <p:cNvPr id="85" name="Image 84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16216" y="2492896"/>
              <a:ext cx="685896" cy="685896"/>
            </a:xfrm>
            <a:prstGeom prst="rect">
              <a:avLst/>
            </a:prstGeom>
          </p:spPr>
        </p:pic>
        <p:pic>
          <p:nvPicPr>
            <p:cNvPr id="86" name="Image 85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68616" y="2645296"/>
              <a:ext cx="685896" cy="685896"/>
            </a:xfrm>
            <a:prstGeom prst="rect">
              <a:avLst/>
            </a:prstGeom>
          </p:spPr>
        </p:pic>
        <p:pic>
          <p:nvPicPr>
            <p:cNvPr id="87" name="Image 86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21016" y="2797696"/>
              <a:ext cx="685896" cy="685896"/>
            </a:xfrm>
            <a:prstGeom prst="rect">
              <a:avLst/>
            </a:prstGeom>
          </p:spPr>
        </p:pic>
        <p:pic>
          <p:nvPicPr>
            <p:cNvPr id="88" name="Image 87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73416" y="2950096"/>
              <a:ext cx="685896" cy="685896"/>
            </a:xfrm>
            <a:prstGeom prst="rect">
              <a:avLst/>
            </a:prstGeom>
          </p:spPr>
        </p:pic>
        <p:pic>
          <p:nvPicPr>
            <p:cNvPr id="89" name="Image 88" descr="user_72x7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25816" y="3102496"/>
              <a:ext cx="685896" cy="685896"/>
            </a:xfrm>
            <a:prstGeom prst="rect">
              <a:avLst/>
            </a:prstGeom>
          </p:spPr>
        </p:pic>
      </p:grpSp>
      <p:grpSp>
        <p:nvGrpSpPr>
          <p:cNvPr id="16" name="Groupe 76"/>
          <p:cNvGrpSpPr/>
          <p:nvPr/>
        </p:nvGrpSpPr>
        <p:grpSpPr>
          <a:xfrm rot="18111325">
            <a:off x="7624247" y="2590881"/>
            <a:ext cx="468433" cy="236080"/>
            <a:chOff x="827584" y="5157192"/>
            <a:chExt cx="1368152" cy="484632"/>
          </a:xfrm>
        </p:grpSpPr>
        <p:sp>
          <p:nvSpPr>
            <p:cNvPr id="91" name="Flèche droite rayée 90"/>
            <p:cNvSpPr/>
            <p:nvPr/>
          </p:nvSpPr>
          <p:spPr>
            <a:xfrm>
              <a:off x="154766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92" name="Flèche droite rayée 91"/>
            <p:cNvSpPr/>
            <p:nvPr/>
          </p:nvSpPr>
          <p:spPr>
            <a:xfrm rot="10800000">
              <a:off x="827584" y="5157192"/>
              <a:ext cx="648072" cy="484632"/>
            </a:xfrm>
            <a:prstGeom prst="strip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93" name="ZoneTexte 92"/>
          <p:cNvSpPr txBox="1"/>
          <p:nvPr/>
        </p:nvSpPr>
        <p:spPr>
          <a:xfrm>
            <a:off x="8244408" y="2852936"/>
            <a:ext cx="504056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800" b="1" dirty="0" smtClean="0">
                <a:latin typeface="Copperplate Gothic Light"/>
                <a:cs typeface="Copperplate Gothic Light"/>
              </a:rPr>
              <a:t>B</a:t>
            </a:r>
            <a:r>
              <a:rPr lang="fr-FR" sz="800" b="1" baseline="0" dirty="0" smtClean="0">
                <a:latin typeface="Copperplate Gothic Light"/>
                <a:cs typeface="Copperplate Gothic Light"/>
              </a:rPr>
              <a:t>.</a:t>
            </a:r>
            <a:r>
              <a:rPr lang="fr-FR" sz="800" b="1" dirty="0" smtClean="0">
                <a:latin typeface="Copperplate Gothic Light"/>
                <a:cs typeface="Copperplate Gothic Light"/>
              </a:rPr>
              <a:t>I.P.</a:t>
            </a:r>
            <a:endParaRPr lang="fr-FR" sz="800" b="1" dirty="0">
              <a:latin typeface="Copperplate Gothic Light"/>
              <a:cs typeface="Copperplate Gothic Light"/>
            </a:endParaRPr>
          </a:p>
        </p:txBody>
      </p:sp>
      <p:sp>
        <p:nvSpPr>
          <p:cNvPr id="94" name="Nuage 93"/>
          <p:cNvSpPr/>
          <p:nvPr/>
        </p:nvSpPr>
        <p:spPr>
          <a:xfrm>
            <a:off x="6876256" y="2924944"/>
            <a:ext cx="1656184" cy="648072"/>
          </a:xfrm>
          <a:prstGeom prst="cloud">
            <a:avLst/>
          </a:prstGeom>
          <a:solidFill>
            <a:srgbClr val="FF993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7092280" y="292494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err="1" smtClean="0">
                <a:solidFill>
                  <a:srgbClr val="002060"/>
                </a:solidFill>
              </a:rPr>
              <a:t>ECHOSystème</a:t>
            </a:r>
            <a:endParaRPr lang="fr-FR" sz="1400" b="1" i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« Entreprise </a:t>
            </a:r>
            <a:r>
              <a:rPr lang="fr-FR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fr-FR" sz="1400" b="1" i="1" dirty="0" smtClean="0">
                <a:solidFill>
                  <a:srgbClr val="002060"/>
                </a:solidFill>
              </a:rPr>
              <a:t>»</a:t>
            </a:r>
            <a:endParaRPr lang="en-US" sz="1400" b="1" i="1" dirty="0" smtClean="0">
              <a:solidFill>
                <a:srgbClr val="002060"/>
              </a:solidFill>
            </a:endParaRPr>
          </a:p>
        </p:txBody>
      </p:sp>
      <p:sp>
        <p:nvSpPr>
          <p:cNvPr id="103" name="Ellipse 102"/>
          <p:cNvSpPr/>
          <p:nvPr/>
        </p:nvSpPr>
        <p:spPr bwMode="auto">
          <a:xfrm>
            <a:off x="3995936" y="980728"/>
            <a:ext cx="600798" cy="60079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kumimoji="0" lang="fr-CH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3131840" y="1556792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chemeClr val="bg2">
                    <a:lumMod val="25000"/>
                  </a:schemeClr>
                </a:solidFill>
              </a:rPr>
              <a:t>Nous avons un intérêt à travailler ensemble</a:t>
            </a:r>
            <a:endParaRPr lang="en-US" sz="2000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39" name="Groupe 138"/>
          <p:cNvGrpSpPr/>
          <p:nvPr/>
        </p:nvGrpSpPr>
        <p:grpSpPr>
          <a:xfrm>
            <a:off x="3419872" y="4797152"/>
            <a:ext cx="2195881" cy="1202650"/>
            <a:chOff x="3419872" y="4797152"/>
            <a:chExt cx="2195881" cy="1202650"/>
          </a:xfrm>
        </p:grpSpPr>
        <p:sp>
          <p:nvSpPr>
            <p:cNvPr id="81" name="Flèche droite 80"/>
            <p:cNvSpPr/>
            <p:nvPr/>
          </p:nvSpPr>
          <p:spPr>
            <a:xfrm rot="19055158">
              <a:off x="3419872" y="5017860"/>
              <a:ext cx="2195881" cy="59308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90" name="TextBox 5"/>
            <p:cNvSpPr txBox="1"/>
            <p:nvPr/>
          </p:nvSpPr>
          <p:spPr>
            <a:xfrm>
              <a:off x="3759701" y="5568106"/>
              <a:ext cx="591268" cy="18850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/>
            </a:p>
          </p:txBody>
        </p:sp>
        <p:sp>
          <p:nvSpPr>
            <p:cNvPr id="99" name="TextBox 5"/>
            <p:cNvSpPr txBox="1"/>
            <p:nvPr/>
          </p:nvSpPr>
          <p:spPr>
            <a:xfrm>
              <a:off x="4084899" y="5324915"/>
              <a:ext cx="591268" cy="18850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/>
            </a:p>
          </p:txBody>
        </p:sp>
        <p:sp>
          <p:nvSpPr>
            <p:cNvPr id="101" name="TextBox 5"/>
            <p:cNvSpPr txBox="1"/>
            <p:nvPr/>
          </p:nvSpPr>
          <p:spPr>
            <a:xfrm>
              <a:off x="4475840" y="5081724"/>
              <a:ext cx="591268" cy="18850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600" dirty="0" smtClean="0"/>
            </a:p>
          </p:txBody>
        </p:sp>
        <p:sp>
          <p:nvSpPr>
            <p:cNvPr id="105" name="TextBox 5"/>
            <p:cNvSpPr txBox="1"/>
            <p:nvPr/>
          </p:nvSpPr>
          <p:spPr>
            <a:xfrm>
              <a:off x="3523195" y="5811296"/>
              <a:ext cx="739084" cy="18850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/>
            </a:p>
          </p:txBody>
        </p:sp>
        <p:sp>
          <p:nvSpPr>
            <p:cNvPr id="106" name="TextBox 5"/>
            <p:cNvSpPr txBox="1"/>
            <p:nvPr/>
          </p:nvSpPr>
          <p:spPr>
            <a:xfrm>
              <a:off x="4735293" y="4797152"/>
              <a:ext cx="739084" cy="18850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/>
            </a:p>
          </p:txBody>
        </p:sp>
        <p:sp>
          <p:nvSpPr>
            <p:cNvPr id="111" name="Flèche en arc 40"/>
            <p:cNvSpPr/>
            <p:nvPr/>
          </p:nvSpPr>
          <p:spPr>
            <a:xfrm rot="19458280">
              <a:off x="3549178" y="5601787"/>
              <a:ext cx="224977" cy="216213"/>
            </a:xfrm>
            <a:prstGeom prst="circular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2" name="Flèche en arc 40"/>
            <p:cNvSpPr/>
            <p:nvPr/>
          </p:nvSpPr>
          <p:spPr>
            <a:xfrm rot="19458280">
              <a:off x="3874375" y="5382915"/>
              <a:ext cx="224977" cy="216213"/>
            </a:xfrm>
            <a:prstGeom prst="circular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3" name="Flèche en arc 40"/>
            <p:cNvSpPr/>
            <p:nvPr/>
          </p:nvSpPr>
          <p:spPr>
            <a:xfrm rot="19458280">
              <a:off x="4258700" y="5139725"/>
              <a:ext cx="224977" cy="216213"/>
            </a:xfrm>
            <a:prstGeom prst="circular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4" name="Flèche en arc 40"/>
            <p:cNvSpPr/>
            <p:nvPr/>
          </p:nvSpPr>
          <p:spPr>
            <a:xfrm rot="19458280">
              <a:off x="4602587" y="4904787"/>
              <a:ext cx="224977" cy="216213"/>
            </a:xfrm>
            <a:prstGeom prst="circular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24" name="Flèche droite à entaille 123"/>
            <p:cNvSpPr/>
            <p:nvPr/>
          </p:nvSpPr>
          <p:spPr>
            <a:xfrm>
              <a:off x="4853547" y="5276277"/>
              <a:ext cx="206944" cy="97276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5" name="Flèche droite à entaille 124"/>
            <p:cNvSpPr/>
            <p:nvPr/>
          </p:nvSpPr>
          <p:spPr>
            <a:xfrm>
              <a:off x="4557913" y="5519468"/>
              <a:ext cx="206944" cy="97276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6" name="Flèche droite à entaille 125"/>
            <p:cNvSpPr/>
            <p:nvPr/>
          </p:nvSpPr>
          <p:spPr>
            <a:xfrm>
              <a:off x="4321406" y="5762659"/>
              <a:ext cx="206944" cy="97276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7" name="Flèche droite à entaille 126"/>
            <p:cNvSpPr/>
            <p:nvPr/>
          </p:nvSpPr>
          <p:spPr>
            <a:xfrm>
              <a:off x="5119617" y="5008767"/>
              <a:ext cx="206944" cy="97276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2" name="ZoneTexte 131"/>
          <p:cNvSpPr txBox="1"/>
          <p:nvPr/>
        </p:nvSpPr>
        <p:spPr>
          <a:xfrm>
            <a:off x="3419872" y="434594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err="1" smtClean="0">
                <a:solidFill>
                  <a:schemeClr val="bg2">
                    <a:lumMod val="25000"/>
                  </a:schemeClr>
                </a:solidFill>
              </a:rPr>
              <a:t>ECHOSystème</a:t>
            </a:r>
            <a:endParaRPr lang="fr-FR" sz="1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b="1" i="1" dirty="0" smtClean="0">
                <a:solidFill>
                  <a:schemeClr val="bg2">
                    <a:lumMod val="25000"/>
                  </a:schemeClr>
                </a:solidFill>
              </a:rPr>
              <a:t>Entreprises </a:t>
            </a:r>
            <a:r>
              <a:rPr lang="fr-FR" sz="1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1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fr-FR" sz="1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400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5" name="Double flèche horizontale 134"/>
          <p:cNvSpPr/>
          <p:nvPr/>
        </p:nvSpPr>
        <p:spPr>
          <a:xfrm rot="1863071">
            <a:off x="2828062" y="3641665"/>
            <a:ext cx="959232" cy="484632"/>
          </a:xfrm>
          <a:prstGeom prst="leftRightArrow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136" name="Double flèche horizontale 135"/>
          <p:cNvSpPr/>
          <p:nvPr/>
        </p:nvSpPr>
        <p:spPr>
          <a:xfrm rot="19303701">
            <a:off x="5555115" y="3529976"/>
            <a:ext cx="959232" cy="484632"/>
          </a:xfrm>
          <a:prstGeom prst="leftRightArrow">
            <a:avLst/>
          </a:prstGeom>
          <a:solidFill>
            <a:srgbClr val="FF993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4644008" y="580526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err="1" smtClean="0">
                <a:solidFill>
                  <a:schemeClr val="bg2">
                    <a:lumMod val="25000"/>
                  </a:schemeClr>
                </a:solidFill>
              </a:rPr>
              <a:t>Workflow</a:t>
            </a:r>
            <a:endParaRPr lang="en-US" sz="1400" b="1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92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9"/>
          <p:cNvGrpSpPr/>
          <p:nvPr/>
        </p:nvGrpSpPr>
        <p:grpSpPr>
          <a:xfrm>
            <a:off x="2483768" y="1900949"/>
            <a:ext cx="4040723" cy="2628904"/>
            <a:chOff x="1142976" y="2285992"/>
            <a:chExt cx="4040723" cy="262890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2976" y="2285992"/>
              <a:ext cx="4040723" cy="2628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Rectangle à coins arrondis 3"/>
            <p:cNvSpPr/>
            <p:nvPr/>
          </p:nvSpPr>
          <p:spPr>
            <a:xfrm>
              <a:off x="2915816" y="2348880"/>
              <a:ext cx="2088232" cy="7200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fr-FR" b="1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pperplate Gothic Light"/>
                  <a:cs typeface="Copperplate Gothic Light"/>
                </a:rPr>
                <a:t>Piloter</a:t>
              </a:r>
            </a:p>
            <a:p>
              <a:r>
                <a:rPr lang="fr-FR" b="1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pperplate Gothic Light"/>
                  <a:cs typeface="Copperplate Gothic Light"/>
                </a:rPr>
                <a:t>Manager</a:t>
              </a:r>
            </a:p>
            <a:p>
              <a:r>
                <a:rPr lang="fr-FR" b="1" dirty="0" smtClean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pperplate Gothic Light"/>
                  <a:cs typeface="Copperplate Gothic Light"/>
                </a:rPr>
                <a:t>Décider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1907704" y="1036853"/>
            <a:ext cx="4848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</a:rPr>
              <a:t>REPRENEZ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</a:rPr>
              <a:t>LE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</a:rPr>
              <a:t>CONTROLE</a:t>
            </a:r>
            <a:endParaRPr lang="en-US" sz="36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15816" y="4653136"/>
            <a:ext cx="3447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contact@oleweb.fr</a:t>
            </a:r>
            <a:endParaRPr lang="en-US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5373216"/>
            <a:ext cx="3403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+33 (1) 84 16 08 30</a:t>
            </a:r>
            <a:endParaRPr lang="en-US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a:spPr>
      <a:bodyPr rtlCol="0" anchor="ctr"/>
      <a:lstStyle>
        <a:defPPr algn="ctr">
          <a:defRPr sz="2400" b="1" dirty="0" smtClean="0">
            <a:solidFill>
              <a:srgbClr val="C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62DE8B5236C24BB6A763FC7CA63D3D" ma:contentTypeVersion="14" ma:contentTypeDescription="Crée un document." ma:contentTypeScope="" ma:versionID="500cf70adb765bbbc12bbecf0a15849a">
  <xsd:schema xmlns:xsd="http://www.w3.org/2001/XMLSchema" xmlns:xs="http://www.w3.org/2001/XMLSchema" xmlns:p="http://schemas.microsoft.com/office/2006/metadata/properties" xmlns:ns1="ac69c28c-d2d4-497a-81f1-b945ea52d0f8" xmlns:ns2="23bd3ba3-bb90-4424-b4ac-986107a42c5c" xmlns:ns3="http://schemas.microsoft.com/sharepoint/v3" xmlns:ns4="e221e23b-5850-4fa6-bec4-6a77d1829156" targetNamespace="http://schemas.microsoft.com/office/2006/metadata/properties" ma:root="true" ma:fieldsID="951eabd98360bc0110714db285f3483c" ns1:_="" ns2:_="" ns3:_="" ns4:_="">
    <xsd:import namespace="ac69c28c-d2d4-497a-81f1-b945ea52d0f8"/>
    <xsd:import namespace="23bd3ba3-bb90-4424-b4ac-986107a42c5c"/>
    <xsd:import namespace="http://schemas.microsoft.com/sharepoint/v3"/>
    <xsd:import namespace="e221e23b-5850-4fa6-bec4-6a77d1829156"/>
    <xsd:element name="properties">
      <xsd:complexType>
        <xsd:sequence>
          <xsd:element name="documentManagement">
            <xsd:complexType>
              <xsd:all>
                <xsd:element ref="ns1:Services" minOccurs="0"/>
                <xsd:element ref="ns2:Phase" minOccurs="0"/>
                <xsd:element ref="ns1:Type_x0020_Services" minOccurs="0"/>
                <xsd:element ref="ns2:Sous_x0020_chapitre" minOccurs="0"/>
                <xsd:element ref="ns2:Cat_x00e9_gorie_x0020_de_x0020_documents" minOccurs="0"/>
                <xsd:element ref="ns1:Type_x0020_document" minOccurs="0"/>
                <xsd:element ref="ns2:Population_x0020_Cible" minOccurs="0"/>
                <xsd:element ref="ns3:AverageRating" minOccurs="0"/>
                <xsd:element ref="ns3:RatingCount" minOccurs="0"/>
                <xsd:element ref="ns3:PublishingStartDate" minOccurs="0"/>
                <xsd:element ref="ns3:PublishingExpirationDate" minOccurs="0"/>
                <xsd:element ref="ns1:TaxKeywordTaxHTField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9c28c-d2d4-497a-81f1-b945ea52d0f8" elementFormDefault="qualified">
    <xsd:import namespace="http://schemas.microsoft.com/office/2006/documentManagement/types"/>
    <xsd:import namespace="http://schemas.microsoft.com/office/infopath/2007/PartnerControls"/>
    <xsd:element name="Services" ma:index="0" nillable="true" ma:displayName="Sujet" ma:internalName="Servic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ivrables Clients"/>
                    <xsd:enumeration value="Catalogue de Services"/>
                    <xsd:enumeration value="Outils Services"/>
                    <xsd:enumeration value="Organisation Services"/>
                    <xsd:enumeration value="Formations et Certifications"/>
                    <xsd:enumeration value="Modèles de documents"/>
                    <xsd:enumeration value="Location Services"/>
                    <xsd:enumeration value="Evènements"/>
                    <xsd:enumeration value="Multimedia"/>
                    <xsd:enumeration value="Zoom Services et descriptions de Services"/>
                    <xsd:enumeration value="Bibliothèques"/>
                    <xsd:enumeration value="Pôle Consultants Services"/>
                    <xsd:enumeration value="Pôle SAM/CM"/>
                    <xsd:enumeration value="Autres"/>
                  </xsd:restriction>
                </xsd:simpleType>
              </xsd:element>
            </xsd:sequence>
          </xsd:extension>
        </xsd:complexContent>
      </xsd:complexType>
    </xsd:element>
    <xsd:element name="Type_x0020_Services" ma:index="2" nillable="true" ma:displayName="Catégorie de Services (catalogue)" ma:internalName="Type_x0020_Services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ous services"/>
                        <xsd:enumeration value="Gestion des incidents et problèmes"/>
                        <xsd:enumeration value="Gestion des changements"/>
                        <xsd:enumeration value="Services NOC"/>
                        <xsd:enumeration value="Services de Pilotage (SAM/CM)"/>
                        <xsd:enumeration value="Opérations dédiées (ESC; Assistance sur site)"/>
                        <xsd:enumeration value="Autre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Type_x0020_document" ma:index="6" nillable="true" ma:displayName="Type document" ma:format="Dropdown" ma:indexed="true" ma:internalName="Type_x0020_document">
      <xsd:simpleType>
        <xsd:union memberTypes="dms:Text">
          <xsd:simpleType>
            <xsd:restriction base="dms:Choice">
              <xsd:enumeration value="Audit report"/>
              <xsd:enumeration value="Brochure"/>
              <xsd:enumeration value="Business plan"/>
              <xsd:enumeration value="Checklists"/>
              <xsd:enumeration value="Challenges"/>
              <xsd:enumeration value="Communication"/>
              <xsd:enumeration value="Contacts"/>
              <xsd:enumeration value="Correspondence"/>
              <xsd:enumeration value="Campaign"/>
              <xsd:enumeration value="Certifications"/>
              <xsd:enumeration value="Certificates"/>
              <xsd:enumeration value="Contracts"/>
              <xsd:enumeration value="Convention"/>
              <xsd:enumeration value="Datasheet"/>
              <xsd:enumeration value="Description"/>
              <xsd:enumeration value="Delivery papers"/>
              <xsd:enumeration value="Event"/>
              <xsd:enumeration value="Facts &amp; Figures"/>
              <xsd:enumeration value="Forms"/>
              <xsd:enumeration value="Generic document"/>
              <xsd:enumeration value="Guideline"/>
              <xsd:enumeration value="Image"/>
              <xsd:enumeration value="Instructions"/>
              <xsd:enumeration value="Invoices"/>
              <xsd:enumeration value="ISO documents"/>
              <xsd:enumeration value="Lists"/>
              <xsd:enumeration value="Maintenance contracts"/>
              <xsd:enumeration value="Internal memos"/>
              <xsd:enumeration value="Minutes"/>
              <xsd:enumeration value="Movie"/>
              <xsd:enumeration value="Proposals"/>
              <xsd:enumeration value="Orders"/>
              <xsd:enumeration value="Presentation"/>
              <xsd:enumeration value="Rules &amp; procedures"/>
              <xsd:enumeration value="Price list"/>
              <xsd:enumeration value="Promotion"/>
              <xsd:enumeration value="Project documentation"/>
              <xsd:enumeration value="Reference"/>
              <xsd:enumeration value="Regulations"/>
              <xsd:enumeration value="Reports"/>
              <xsd:enumeration value="shareholder"/>
              <xsd:enumeration value="Solution sheet"/>
              <xsd:enumeration value="Strategy"/>
              <xsd:enumeration value="Technic"/>
              <xsd:enumeration value="Tools"/>
              <xsd:enumeration value="Templates"/>
              <xsd:enumeration value="Training"/>
              <xsd:enumeration value="White paper"/>
              <xsd:enumeration value="Autre"/>
            </xsd:restriction>
          </xsd:simpleType>
        </xsd:union>
      </xsd:simpleType>
    </xsd:element>
    <xsd:element name="TaxKeywordTaxHTField" ma:index="16" nillable="true" ma:taxonomy="true" ma:internalName="TaxKeywordTaxHTField" ma:taxonomyFieldName="TaxKeyword" ma:displayName="Mots clés d’entreprise" ma:fieldId="{23f27201-bee3-471e-b2e7-b64fd8b7ca38}" ma:taxonomyMulti="true" ma:sspId="794552d8-ff7f-435c-a682-bf8f1989ff5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d3ba3-bb90-4424-b4ac-986107a42c5c" elementFormDefault="qualified">
    <xsd:import namespace="http://schemas.microsoft.com/office/2006/documentManagement/types"/>
    <xsd:import namespace="http://schemas.microsoft.com/office/infopath/2007/PartnerControls"/>
    <xsd:element name="Phase" ma:index="1" nillable="true" ma:displayName="Phase" ma:internalName="Pha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rendre"/>
                    <xsd:enumeration value="Vendre"/>
                    <xsd:enumeration value="Produire"/>
                    <xsd:enumeration value="Transverse"/>
                  </xsd:restriction>
                </xsd:simpleType>
              </xsd:element>
            </xsd:sequence>
          </xsd:extension>
        </xsd:complexContent>
      </xsd:complexType>
    </xsd:element>
    <xsd:element name="Sous_x0020_chapitre" ma:index="4" nillable="true" ma:displayName="Catégorie de documents" ma:default="Documents commerciaux génériques" ma:description="Tiroirs pour classer les documents" ma:internalName="Sous_x0020_chapitr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ministratif"/>
                    <xsd:enumeration value="Argumentaires"/>
                    <xsd:enumeration value="Catalogue"/>
                    <xsd:enumeration value="Chiffrages"/>
                    <xsd:enumeration value="Documents commerciaux génériques"/>
                    <xsd:enumeration value="Modules de formation"/>
                    <xsd:enumeration value="Outils"/>
                    <xsd:enumeration value="Partenaires"/>
                    <xsd:enumeration value="Propositions client"/>
                    <xsd:enumeration value="Références client"/>
                    <xsd:enumeration value="Autre"/>
                  </xsd:restriction>
                </xsd:simpleType>
              </xsd:element>
            </xsd:sequence>
          </xsd:extension>
        </xsd:complexContent>
      </xsd:complexType>
    </xsd:element>
    <xsd:element name="Cat_x00e9_gorie_x0020_de_x0020_documents" ma:index="5" nillable="true" ma:displayName="Type de livrable" ma:default="Propositions de valeurs services" ma:description="catégorie de documents" ma:internalName="Cat_x00e9_gorie_x0020_de_x0020_document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tualité du pôle service"/>
                    <xsd:enumeration value="Ambition Services"/>
                    <xsd:enumeration value="Analyse de besoins"/>
                    <xsd:enumeration value="Argumentaires financiers"/>
                    <xsd:enumeration value="Autres outils"/>
                    <xsd:enumeration value="Autres partenaires"/>
                    <xsd:enumeration value="Autres rapports"/>
                    <xsd:enumeration value="Avis d'experts"/>
                    <xsd:enumeration value="Barèmes financiers"/>
                    <xsd:enumeration value="Brochures"/>
                    <xsd:enumeration value="Business international IBU"/>
                    <xsd:enumeration value="Business international ISD"/>
                    <xsd:enumeration value="Business international ISF"/>
                    <xsd:enumeration value="Cartographie des services"/>
                    <xsd:enumeration value="Cas clients"/>
                    <xsd:enumeration value="Catalogue services Récurrents et SRM"/>
                    <xsd:enumeration value="CCTP type"/>
                    <xsd:enumeration value="CCube"/>
                    <xsd:enumeration value="Certifications services"/>
                    <xsd:enumeration value="Challenges et Incentives"/>
                    <xsd:enumeration value="Clients H24"/>
                    <xsd:enumeration value="Communication services"/>
                    <xsd:enumeration value="Comptes rendus"/>
                    <xsd:enumeration value="Configurateurs"/>
                    <xsd:enumeration value="Contrats"/>
                    <xsd:enumeration value="CSC"/>
                    <xsd:enumeration value="Descriptions de services"/>
                    <xsd:enumeration value="Devis commande services récurrents"/>
                    <xsd:enumeration value="Devis type"/>
                    <xsd:enumeration value="Documents IP Alliance ou SFR Prime"/>
                    <xsd:enumeration value="Documents Saphires et outils IT internes"/>
                    <xsd:enumeration value="E-bonding"/>
                    <xsd:enumeration value="Ecole des ventes"/>
                    <xsd:enumeration value="Escalades constructeurs et éditeurs"/>
                    <xsd:enumeration value="Escalades CSC"/>
                    <xsd:enumeration value="Escalades expertise haute"/>
                    <xsd:enumeration value="Escalades managériales"/>
                    <xsd:enumeration value="Escalades NOC"/>
                    <xsd:enumeration value="Escalades opérateurs"/>
                    <xsd:enumeration value="Etudes de cas"/>
                    <xsd:enumeration value="Expertise haute-TEC"/>
                    <xsd:enumeration value="Fees"/>
                    <xsd:enumeration value="Fiches références"/>
                    <xsd:enumeration value="Fiches services"/>
                    <xsd:enumeration value="Formations apprentis"/>
                    <xsd:enumeration value="Formations autre"/>
                    <xsd:enumeration value="Formations client"/>
                    <xsd:enumeration value="Formations commerciales"/>
                    <xsd:enumeration value="Formations consultants services"/>
                    <xsd:enumeration value="Formations autres populations services"/>
                    <xsd:enumeration value="Formations SAM/CM"/>
                    <xsd:enumeration value="Formations agents du welcome"/>
                    <xsd:enumeration value="Frais d'accès au service"/>
                    <xsd:enumeration value="Guichet Unique"/>
                    <xsd:enumeration value="Guides vendeurs"/>
                    <xsd:enumeration value="Guides de chiffrage"/>
                    <xsd:enumeration value="ITIL"/>
                    <xsd:enumeration value="Liste des clients NOC"/>
                    <xsd:enumeration value="Location services"/>
                    <xsd:enumeration value="Mécanismes de pénalité"/>
                    <xsd:enumeration value="Modèles templates"/>
                    <xsd:enumeration value="NextiraOne Europe"/>
                    <xsd:enumeration value="NOC"/>
                    <xsd:enumeration value="NOC Pricing Tool"/>
                    <xsd:enumeration value="One Cockpit"/>
                    <xsd:enumeration value="Outils de chiffrages"/>
                    <xsd:enumeration value="Packages SAM"/>
                    <xsd:enumeration value="Packages services"/>
                    <xsd:enumeration value="PACS"/>
                    <xsd:enumeration value="Partenaires financiers"/>
                    <xsd:enumeration value="Partenaires opérateurs"/>
                    <xsd:enumeration value="Partenaires services"/>
                    <xsd:enumeration value="Partenaires technologiques"/>
                    <xsd:enumeration value="Portail client"/>
                    <xsd:enumeration value="Portail ticket"/>
                    <xsd:enumeration value="PQS"/>
                    <xsd:enumeration value="Présentation organisationnelle NextiraOne"/>
                    <xsd:enumeration value="Présentations clients"/>
                    <xsd:enumeration value="Procédures de mise en exploitation"/>
                    <xsd:enumeration value="Processus"/>
                    <xsd:enumeration value="Programmes services"/>
                    <xsd:enumeration value="Promotions services"/>
                    <xsd:enumeration value="Propositions de valeurs services"/>
                    <xsd:enumeration value="QCM"/>
                    <xsd:enumeration value="Rapports de gestion des coûts"/>
                    <xsd:enumeration value="Rapports de gestion du trafic"/>
                    <xsd:enumeration value="Rapports de métrologie"/>
                    <xsd:enumeration value="Rapports d'exploitation"/>
                    <xsd:enumeration value="Rapports stratégiques et financiers"/>
                    <xsd:enumeration value="Rapports techniques"/>
                    <xsd:enumeration value="Rcube"/>
                    <xsd:enumeration value="Règlements"/>
                    <xsd:enumeration value="Règles de chiffrages services"/>
                    <xsd:enumeration value="Sales tool kits"/>
                    <xsd:enumeration value="SAM pricing tool"/>
                    <xsd:enumeration value="Service Desk"/>
                    <xsd:enumeration value="Service Improvement Plan"/>
                    <xsd:enumeration value="Supply chain cartographie depots"/>
                    <xsd:enumeration value="Supply chain catalogue et reférences pièces détachées"/>
                    <xsd:enumeration value="TAC"/>
                    <xsd:enumeration value="Transition"/>
                    <xsd:enumeration value="Vidéos services"/>
                    <xsd:enumeration value="Welcome desk"/>
                    <xsd:enumeration value="Whitepapers"/>
                    <xsd:enumeration value="zoom services"/>
                  </xsd:restriction>
                </xsd:simpleType>
              </xsd:element>
            </xsd:sequence>
          </xsd:extension>
        </xsd:complexContent>
      </xsd:complexType>
    </xsd:element>
    <xsd:element name="Population_x0020_Cible" ma:index="7" nillable="true" ma:displayName="Population Cible" ma:default="Tous Ingénieurs Commerciaux" ma:description="catégories RH concernées" ma:internalName="Population_x0020_Cibl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ministrateurs NOC"/>
                    <xsd:enumeration value="Apprentis"/>
                    <xsd:enumeration value="Architectes"/>
                    <xsd:enumeration value="Autre"/>
                    <xsd:enumeration value="Chargés d'exploitation NOC"/>
                    <xsd:enumeration value="Consultants Services"/>
                    <xsd:enumeration value="Consultants technologiques"/>
                    <xsd:enumeration value="Coordinateurs Supports"/>
                    <xsd:enumeration value="Experts"/>
                    <xsd:enumeration value="Experts Solutions Clients NOC"/>
                    <xsd:enumeration value="Experts TAC"/>
                    <xsd:enumeration value="Experts TEC"/>
                    <xsd:enumeration value="GAM"/>
                    <xsd:enumeration value="IC GE Privés"/>
                    <xsd:enumeration value="IC GE Public"/>
                    <xsd:enumeration value="IC Mid Market"/>
                    <xsd:enumeration value="IRC"/>
                    <xsd:enumeration value="ISF"/>
                    <xsd:enumeration value="Management Europe"/>
                    <xsd:enumeration value="Management NOC"/>
                    <xsd:enumeration value="Managers commerciaux"/>
                    <xsd:enumeration value="Managers services"/>
                    <xsd:enumeration value="Planificateurs"/>
                    <xsd:enumeration value="PM PL"/>
                    <xsd:enumeration value="Sales managers"/>
                    <xsd:enumeration value="SAM et CM"/>
                    <xsd:enumeration value="Services managers"/>
                    <xsd:enumeration value="Tous"/>
                    <xsd:enumeration value="Tous Ingénieurs Commerciaux"/>
                    <xsd:enumeration value="Vente en lign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Évaluation (0-5)" ma:decimals="2" ma:description="Valeur moyenne de toutes les évaluations envoyées" ma:internalName="AverageRating" ma:readOnly="true">
      <xsd:simpleType>
        <xsd:restriction base="dms:Number"/>
      </xsd:simpleType>
    </xsd:element>
    <xsd:element name="RatingCount" ma:index="10" nillable="true" ma:displayName="Nombre d’évaluations" ma:decimals="0" ma:description="Nombre d’évaluations envoyées" ma:internalName="RatingCount" ma:readOnly="true">
      <xsd:simpleType>
        <xsd:restriction base="dms:Number"/>
      </xsd:simpleType>
    </xsd:element>
    <xsd:element name="PublishingStartDate" ma:index="12" nillable="true" ma:displayName="Date de début de planification" ma:internalName="PublishingStartDate">
      <xsd:simpleType>
        <xsd:restriction base="dms:Unknown"/>
      </xsd:simpleType>
    </xsd:element>
    <xsd:element name="PublishingExpirationDate" ma:index="13" nillable="true" ma:displayName="Date de fin de planification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1e23b-5850-4fa6-bec4-6a77d182915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025f434-b21c-432f-8385-747cee9a7a93}" ma:internalName="TaxCatchAll" ma:showField="CatchAllData" ma:web="cb3c4f4e-ad07-4de1-a66f-b862381688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_x0020_Services xmlns="ac69c28c-d2d4-497a-81f1-b945ea52d0f8">
      <Value>Services NOC</Value>
    </Type_x0020_Services>
    <TaxKeywordTaxHTField xmlns="ac69c28c-d2d4-497a-81f1-b945ea52d0f8">
      <Terms xmlns="http://schemas.microsoft.com/office/infopath/2007/PartnerControls">
        <TermInfo xmlns="http://schemas.microsoft.com/office/infopath/2007/PartnerControls">
          <TermName xmlns="http://schemas.microsoft.com/office/infopath/2007/PartnerControls">OneCockpit</TermName>
          <TermId xmlns="http://schemas.microsoft.com/office/infopath/2007/PartnerControls">634f8e84-a107-4d1a-8437-d9271f95b645</TermId>
        </TermInfo>
      </Terms>
    </TaxKeywordTaxHTField>
    <Population_x0020_Cible xmlns="23bd3ba3-bb90-4424-b4ac-986107a42c5c">
      <Value>Consultants Services</Value>
      <Value>Consultants technologiques</Value>
      <Value>Experts</Value>
      <Value>Managers commerciaux</Value>
      <Value>Managers services</Value>
      <Value>PM PL</Value>
      <Value>SAM et CM</Value>
      <Value>Tous Ingénieurs Commerciaux</Value>
    </Population_x0020_Cible>
    <Services xmlns="ac69c28c-d2d4-497a-81f1-b945ea52d0f8">
      <Value>Formations et Certifications</Value>
    </Services>
    <Type_x0020_document xmlns="ac69c28c-d2d4-497a-81f1-b945ea52d0f8">Presentation</Type_x0020_document>
    <PublishingExpirationDate xmlns="http://schemas.microsoft.com/sharepoint/v3" xsi:nil="true"/>
    <Cat_x00e9_gorie_x0020_de_x0020_documents xmlns="23bd3ba3-bb90-4424-b4ac-986107a42c5c">
      <Value>Formations commerciales</Value>
      <Value>Formations consultants services</Value>
      <Value>Formations autres populations services</Value>
      <Value>Formations SAM/CM</Value>
      <Value>Formations agents du welcome</Value>
    </Cat_x00e9_gorie_x0020_de_x0020_documents>
    <PublishingStartDate xmlns="http://schemas.microsoft.com/sharepoint/v3" xsi:nil="true"/>
    <TaxCatchAll xmlns="e221e23b-5850-4fa6-bec4-6a77d1829156">
      <Value>286</Value>
    </TaxCatchAll>
    <Phase xmlns="23bd3ba3-bb90-4424-b4ac-986107a42c5c">
      <Value>Comprendre</Value>
    </Phase>
    <Sous_x0020_chapitre xmlns="23bd3ba3-bb90-4424-b4ac-986107a42c5c">
      <Value>Modules de formation</Value>
    </Sous_x0020_chapitre>
    <AverageRating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A6EE46-9EFD-427A-83DB-DA9A1DDC06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F70381-DE16-4FD3-A8B9-DE8B2DFBC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69c28c-d2d4-497a-81f1-b945ea52d0f8"/>
    <ds:schemaRef ds:uri="23bd3ba3-bb90-4424-b4ac-986107a42c5c"/>
    <ds:schemaRef ds:uri="http://schemas.microsoft.com/sharepoint/v3"/>
    <ds:schemaRef ds:uri="e221e23b-5850-4fa6-bec4-6a77d18291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2BB271-0925-4672-BCFA-4E7A83C34E22}">
  <ds:schemaRefs>
    <ds:schemaRef ds:uri="http://schemas.microsoft.com/office/2006/metadata/properties"/>
    <ds:schemaRef ds:uri="http://schemas.microsoft.com/office/infopath/2007/PartnerControls"/>
    <ds:schemaRef ds:uri="ac69c28c-d2d4-497a-81f1-b945ea52d0f8"/>
    <ds:schemaRef ds:uri="23bd3ba3-bb90-4424-b4ac-986107a42c5c"/>
    <ds:schemaRef ds:uri="http://schemas.microsoft.com/sharepoint/v3"/>
    <ds:schemaRef ds:uri="e221e23b-5850-4fa6-bec4-6a77d18291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19158</TotalTime>
  <Words>120</Words>
  <Application>Microsoft Office PowerPoint</Application>
  <PresentationFormat>Affichage à l'écran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Cockpit en Bref (présentation interne)</dc:title>
  <dc:creator>VOGT</dc:creator>
  <cp:keywords>OneCockpit</cp:keywords>
  <cp:lastModifiedBy>yveshaddad53@gmail.com</cp:lastModifiedBy>
  <cp:revision>633</cp:revision>
  <cp:lastPrinted>2013-04-11T11:55:14Z</cp:lastPrinted>
  <dcterms:created xsi:type="dcterms:W3CDTF">2012-03-16T11:08:46Z</dcterms:created>
  <dcterms:modified xsi:type="dcterms:W3CDTF">2014-01-19T13:28:07Z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0x0101004662DE8B5236C24BB6A763FC7CA63D3D</vt:lpwstr>
  </property>
  <property fmtid="{D5CDD505-2E9C-101B-9397-08002B2CF9AE}" pid="3" name="TaxKeyword">
    <vt:lpwstr>286;#OneCockpit|634f8e84-a107-4d1a-8437-d9271f95b645</vt:lpwstr>
  </property>
</Properties>
</file>