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1" r:id="rId4"/>
    <p:sldId id="262" r:id="rId5"/>
    <p:sldId id="258" r:id="rId6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4" autoAdjust="0"/>
    <p:restoredTop sz="94660"/>
  </p:normalViewPr>
  <p:slideViewPr>
    <p:cSldViewPr>
      <p:cViewPr varScale="1">
        <p:scale>
          <a:sx n="95" d="100"/>
          <a:sy n="95" d="100"/>
        </p:scale>
        <p:origin x="-90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3A585-D7A8-43E4-8A96-A6A1B2FCE423}" type="datetimeFigureOut">
              <a:rPr lang="fr-FR" smtClean="0"/>
              <a:pPr/>
              <a:t>20/03/2014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C4C47-47C4-4FEA-BAC5-0065B1849B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b="1" dirty="0" smtClean="0"/>
              <a:t>CRAE : </a:t>
            </a:r>
            <a:r>
              <a:rPr lang="fr-FR" sz="1200" dirty="0" smtClean="0"/>
              <a:t>Contrat de Raccordement, d'Accès et d'Exploitation</a:t>
            </a:r>
          </a:p>
          <a:p>
            <a:r>
              <a:rPr lang="fr-FR" sz="1200" b="1" dirty="0" smtClean="0"/>
              <a:t>PDR:</a:t>
            </a:r>
            <a:r>
              <a:rPr lang="fr-FR" sz="1200" dirty="0" smtClean="0"/>
              <a:t> </a:t>
            </a:r>
            <a:r>
              <a:rPr lang="fr-F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Proposition De Raccordement d'ERDF</a:t>
            </a:r>
            <a:endParaRPr lang="fr-FR" sz="1200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C4C47-47C4-4FEA-BAC5-0065B1849B0A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20/03/2014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20/03/2014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20/03/2014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20/03/2014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20/03/2014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20/03/2014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20/03/2014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lèche droite 75"/>
          <p:cNvSpPr/>
          <p:nvPr/>
        </p:nvSpPr>
        <p:spPr>
          <a:xfrm rot="19024899">
            <a:off x="-212070" y="2262190"/>
            <a:ext cx="8717944" cy="227682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724128" y="5733256"/>
            <a:ext cx="3312368" cy="1008112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/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5496" y="6248926"/>
            <a:ext cx="2448272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143000" y="6320934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CREATION DOSSIER</a:t>
            </a:r>
            <a:endParaRPr lang="en-US" sz="1200" b="1" dirty="0"/>
          </a:p>
        </p:txBody>
      </p:sp>
      <p:sp>
        <p:nvSpPr>
          <p:cNvPr id="12" name="TextBox 5"/>
          <p:cNvSpPr txBox="1"/>
          <p:nvPr/>
        </p:nvSpPr>
        <p:spPr>
          <a:xfrm>
            <a:off x="3779912" y="2204864"/>
            <a:ext cx="2592288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ERDF</a:t>
            </a:r>
            <a:endParaRPr lang="en-US" sz="1200" b="1" dirty="0"/>
          </a:p>
        </p:txBody>
      </p:sp>
      <p:sp>
        <p:nvSpPr>
          <p:cNvPr id="14" name="TextBox 5"/>
          <p:cNvSpPr txBox="1"/>
          <p:nvPr/>
        </p:nvSpPr>
        <p:spPr>
          <a:xfrm>
            <a:off x="5081578" y="631721"/>
            <a:ext cx="316987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FACTURATION ACOMPTE 60%</a:t>
            </a:r>
            <a:endParaRPr lang="en-US" sz="1200" b="1" dirty="0"/>
          </a:p>
        </p:txBody>
      </p:sp>
      <p:sp>
        <p:nvSpPr>
          <p:cNvPr id="16" name="ZoneTexte 34"/>
          <p:cNvSpPr txBox="1"/>
          <p:nvPr/>
        </p:nvSpPr>
        <p:spPr>
          <a:xfrm>
            <a:off x="5796136" y="5733256"/>
            <a:ext cx="3252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err="1" smtClean="0">
                <a:latin typeface="Impact" pitchFamily="34" charset="0"/>
              </a:rPr>
              <a:t>Workflow</a:t>
            </a:r>
            <a:r>
              <a:rPr lang="fr-FR" sz="2000" dirty="0" smtClean="0">
                <a:latin typeface="Impact" pitchFamily="34" charset="0"/>
              </a:rPr>
              <a:t> de vie d’un DOSSIER</a:t>
            </a:r>
            <a:endParaRPr lang="fr-FR" sz="2000" dirty="0">
              <a:latin typeface="Impact" pitchFamily="34" charset="0"/>
            </a:endParaRPr>
          </a:p>
        </p:txBody>
      </p:sp>
      <p:sp>
        <p:nvSpPr>
          <p:cNvPr id="20" name="Flèche en arc 40"/>
          <p:cNvSpPr/>
          <p:nvPr/>
        </p:nvSpPr>
        <p:spPr>
          <a:xfrm rot="19458280">
            <a:off x="242800" y="5616961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62" name="Groupe 61"/>
          <p:cNvGrpSpPr/>
          <p:nvPr/>
        </p:nvGrpSpPr>
        <p:grpSpPr>
          <a:xfrm>
            <a:off x="683568" y="1484784"/>
            <a:ext cx="3168352" cy="648072"/>
            <a:chOff x="30991" y="1268760"/>
            <a:chExt cx="3168352" cy="648072"/>
          </a:xfrm>
        </p:grpSpPr>
        <p:sp>
          <p:nvSpPr>
            <p:cNvPr id="23" name="TextBox 8"/>
            <p:cNvSpPr txBox="1"/>
            <p:nvPr/>
          </p:nvSpPr>
          <p:spPr>
            <a:xfrm>
              <a:off x="107504" y="1412776"/>
              <a:ext cx="25202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00B050"/>
                  </a:solidFill>
                </a:rPr>
                <a:t>OK: Délai non encore atteint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24" name="TextBox 8"/>
            <p:cNvSpPr txBox="1"/>
            <p:nvPr/>
          </p:nvSpPr>
          <p:spPr>
            <a:xfrm>
              <a:off x="107504" y="1526595"/>
              <a:ext cx="27363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C000"/>
                  </a:solidFill>
                </a:rPr>
                <a:t>WARNING: Dernier jour avant ALERTE</a:t>
              </a:r>
              <a:endParaRPr lang="en-US" sz="1000" b="1" dirty="0">
                <a:solidFill>
                  <a:srgbClr val="FFC000"/>
                </a:solidFill>
              </a:endParaRPr>
            </a:p>
          </p:txBody>
        </p:sp>
        <p:sp>
          <p:nvSpPr>
            <p:cNvPr id="25" name="TextBox 8"/>
            <p:cNvSpPr txBox="1"/>
            <p:nvPr/>
          </p:nvSpPr>
          <p:spPr>
            <a:xfrm>
              <a:off x="107504" y="1670611"/>
              <a:ext cx="23042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0000"/>
                  </a:solidFill>
                </a:rPr>
                <a:t>ALERTE: Délai dépassé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8"/>
            <p:cNvSpPr txBox="1"/>
            <p:nvPr/>
          </p:nvSpPr>
          <p:spPr>
            <a:xfrm>
              <a:off x="30991" y="1268760"/>
              <a:ext cx="31683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u="sng" dirty="0" smtClean="0"/>
                <a:t>Indicateurs de suivi d’avancement:</a:t>
              </a:r>
              <a:endParaRPr lang="en-US" sz="1000" b="1" u="sng" dirty="0"/>
            </a:p>
          </p:txBody>
        </p:sp>
      </p:grpSp>
      <p:sp>
        <p:nvSpPr>
          <p:cNvPr id="27" name="Flèche en arc 40"/>
          <p:cNvSpPr/>
          <p:nvPr/>
        </p:nvSpPr>
        <p:spPr>
          <a:xfrm rot="19458280">
            <a:off x="2331032" y="2622822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Flèche en arc 40"/>
          <p:cNvSpPr/>
          <p:nvPr/>
        </p:nvSpPr>
        <p:spPr>
          <a:xfrm rot="19458280">
            <a:off x="4059225" y="1224474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8028384" y="6453336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14/02/2014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2123728" y="6567155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4572000" y="4293096"/>
            <a:ext cx="463038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615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6413218" y="2204864"/>
            <a:ext cx="53504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625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8" name="TextBox 8"/>
          <p:cNvSpPr txBox="1"/>
          <p:nvPr/>
        </p:nvSpPr>
        <p:spPr>
          <a:xfrm>
            <a:off x="2051720" y="2420888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</a:rPr>
              <a:t>3 jours</a:t>
            </a:r>
            <a:endParaRPr lang="en-US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" name="ZoneTexte 34"/>
          <p:cNvSpPr txBox="1"/>
          <p:nvPr/>
        </p:nvSpPr>
        <p:spPr>
          <a:xfrm>
            <a:off x="6372200" y="6093296"/>
            <a:ext cx="28083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>
                <a:solidFill>
                  <a:srgbClr val="FF0000"/>
                </a:solidFill>
                <a:latin typeface="Impact" pitchFamily="34" charset="0"/>
              </a:rPr>
              <a:t>Métier </a:t>
            </a:r>
            <a:r>
              <a:rPr lang="fr-FR" sz="1400" dirty="0" err="1" smtClean="0">
                <a:solidFill>
                  <a:srgbClr val="FF0000"/>
                </a:solidFill>
                <a:latin typeface="Impact" pitchFamily="34" charset="0"/>
              </a:rPr>
              <a:t>EnR</a:t>
            </a:r>
            <a:endParaRPr lang="fr-FR" sz="1400" dirty="0" smtClean="0"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fr-FR" sz="10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fr-FR" sz="1100" dirty="0" smtClean="0">
                <a:solidFill>
                  <a:srgbClr val="FF0000"/>
                </a:solidFill>
                <a:latin typeface="Impact" pitchFamily="34" charset="0"/>
              </a:rPr>
              <a:t>Location &amp; Déploiement de matériel</a:t>
            </a:r>
            <a:endParaRPr lang="fr-FR" sz="11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1" name="TextBox 8"/>
          <p:cNvSpPr txBox="1"/>
          <p:nvPr/>
        </p:nvSpPr>
        <p:spPr>
          <a:xfrm>
            <a:off x="611560" y="5949280"/>
            <a:ext cx="3456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-  </a:t>
            </a:r>
            <a:r>
              <a:rPr lang="fr-FR" sz="1000" b="1" dirty="0" smtClean="0"/>
              <a:t>Item </a:t>
            </a:r>
            <a:r>
              <a:rPr lang="fr-FR" sz="1000" b="1" dirty="0" err="1" smtClean="0"/>
              <a:t>checklist</a:t>
            </a:r>
            <a:r>
              <a:rPr lang="fr-FR" sz="1000" b="1" dirty="0" smtClean="0"/>
              <a:t> </a:t>
            </a:r>
            <a:r>
              <a:rPr lang="fr-FR" sz="1000" dirty="0" smtClean="0"/>
              <a:t>obligatoires validés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CHECKLIST)</a:t>
            </a:r>
            <a:endParaRPr lang="fr-FR" sz="1000" dirty="0" smtClean="0"/>
          </a:p>
        </p:txBody>
      </p:sp>
      <p:sp>
        <p:nvSpPr>
          <p:cNvPr id="42" name="TextBox 8"/>
          <p:cNvSpPr txBox="1"/>
          <p:nvPr/>
        </p:nvSpPr>
        <p:spPr>
          <a:xfrm>
            <a:off x="2915816" y="6150114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>
                <a:solidFill>
                  <a:srgbClr val="002060"/>
                </a:solidFill>
                <a:sym typeface="Wingdings"/>
              </a:rPr>
              <a:t></a:t>
            </a:r>
            <a:r>
              <a:rPr lang="fr-FR" sz="1000" i="1" dirty="0" smtClean="0">
                <a:solidFill>
                  <a:srgbClr val="002060"/>
                </a:solidFill>
              </a:rPr>
              <a:t> La </a:t>
            </a:r>
            <a:r>
              <a:rPr lang="fr-FR" sz="1000" i="1" dirty="0" err="1" smtClean="0">
                <a:solidFill>
                  <a:srgbClr val="002060"/>
                </a:solidFill>
              </a:rPr>
              <a:t>Checklist</a:t>
            </a:r>
            <a:r>
              <a:rPr lang="fr-FR" sz="1000" i="1" dirty="0" smtClean="0">
                <a:solidFill>
                  <a:srgbClr val="002060"/>
                </a:solidFill>
              </a:rPr>
              <a:t> peut être bloquante ou autoriser le passage à l’étape suivante si elle est en WARNING (item non reçu mais ne bloque pas le passage à l’étape suivante)</a:t>
            </a:r>
            <a:endParaRPr lang="en-US" sz="1000" i="1" dirty="0">
              <a:solidFill>
                <a:srgbClr val="002060"/>
              </a:solidFill>
            </a:endParaRPr>
          </a:p>
        </p:txBody>
      </p:sp>
      <p:sp>
        <p:nvSpPr>
          <p:cNvPr id="57" name="TextBox 8"/>
          <p:cNvSpPr txBox="1"/>
          <p:nvPr/>
        </p:nvSpPr>
        <p:spPr>
          <a:xfrm>
            <a:off x="4572000" y="932527"/>
            <a:ext cx="4355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</a:t>
            </a:r>
            <a:r>
              <a:rPr lang="fr-FR" sz="1000" b="1" dirty="0" smtClean="0"/>
              <a:t>Statut ERDF</a:t>
            </a:r>
            <a:r>
              <a:rPr lang="fr-FR" sz="1000" dirty="0" smtClean="0"/>
              <a:t> Effectuée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DEMARCHE/ERDF)</a:t>
            </a:r>
          </a:p>
          <a:p>
            <a:pPr>
              <a:buFontTx/>
              <a:buChar char="-"/>
            </a:pPr>
            <a:r>
              <a:rPr lang="fr-FR" sz="1000" dirty="0" smtClean="0"/>
              <a:t> </a:t>
            </a:r>
            <a:r>
              <a:rPr lang="fr-FR" sz="1000" b="1" dirty="0" smtClean="0"/>
              <a:t>Date réception PRDF</a:t>
            </a:r>
            <a:r>
              <a:rPr lang="fr-FR" sz="1000" dirty="0" smtClean="0"/>
              <a:t> renseignée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DEMARCHE/ERDF)</a:t>
            </a:r>
          </a:p>
          <a:p>
            <a:pPr>
              <a:buFontTx/>
              <a:buChar char="-"/>
            </a:pPr>
            <a:r>
              <a:rPr lang="fr-FR" sz="1000" b="1" dirty="0" smtClean="0"/>
              <a:t> Date d’obtention  CRAE</a:t>
            </a:r>
            <a:r>
              <a:rPr lang="fr-FR" sz="1000" dirty="0" smtClean="0"/>
              <a:t> renseignée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DEMARCHE/ERDF)</a:t>
            </a:r>
          </a:p>
          <a:p>
            <a:pPr>
              <a:buFontTx/>
              <a:buChar char="-"/>
            </a:pPr>
            <a:r>
              <a:rPr lang="fr-FR" sz="1000" b="1" dirty="0" smtClean="0"/>
              <a:t> n° CRAE renseigné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DEMARCHE/ERDF)</a:t>
            </a:r>
            <a:endParaRPr lang="fr-FR" sz="1000" b="1" dirty="0" smtClean="0"/>
          </a:p>
          <a:p>
            <a:pPr>
              <a:buFontTx/>
              <a:buChar char="-"/>
            </a:pPr>
            <a:r>
              <a:rPr lang="fr-FR" sz="1000" dirty="0" smtClean="0"/>
              <a:t> </a:t>
            </a:r>
            <a:r>
              <a:rPr lang="fr-FR" sz="1000" b="1" dirty="0" smtClean="0"/>
              <a:t>CRAE ERDF</a:t>
            </a:r>
            <a:r>
              <a:rPr lang="fr-FR" sz="1000" dirty="0" smtClean="0"/>
              <a:t> présent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ATTACHEMENT)</a:t>
            </a:r>
          </a:p>
          <a:p>
            <a:pPr>
              <a:buFontTx/>
              <a:buChar char="-"/>
            </a:pPr>
            <a:r>
              <a:rPr lang="fr-FR" sz="1000" b="1" dirty="0" smtClean="0"/>
              <a:t> Date envoi ATPV 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DEMARCHE/ERDF)</a:t>
            </a:r>
          </a:p>
          <a:p>
            <a:pPr>
              <a:buFontTx/>
              <a:buChar char="-"/>
            </a:pPr>
            <a:r>
              <a:rPr lang="fr-FR" sz="10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00" b="1" dirty="0" smtClean="0"/>
              <a:t>n° BTA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 (Onglet DEMARCHE/ERDF)</a:t>
            </a:r>
          </a:p>
        </p:txBody>
      </p:sp>
      <p:sp>
        <p:nvSpPr>
          <p:cNvPr id="68" name="TextBox 8"/>
          <p:cNvSpPr txBox="1"/>
          <p:nvPr/>
        </p:nvSpPr>
        <p:spPr>
          <a:xfrm>
            <a:off x="216024" y="5373217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</a:rPr>
              <a:t>1 jour</a:t>
            </a:r>
            <a:endParaRPr lang="en-US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3" name="TextBox 5"/>
          <p:cNvSpPr txBox="1"/>
          <p:nvPr/>
        </p:nvSpPr>
        <p:spPr>
          <a:xfrm>
            <a:off x="2123728" y="4293096"/>
            <a:ext cx="237626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PRE VISITE</a:t>
            </a:r>
            <a:endParaRPr lang="en-US" sz="1200" b="1" dirty="0"/>
          </a:p>
        </p:txBody>
      </p:sp>
      <p:sp>
        <p:nvSpPr>
          <p:cNvPr id="65" name="TextBox 8"/>
          <p:cNvSpPr txBox="1"/>
          <p:nvPr/>
        </p:nvSpPr>
        <p:spPr>
          <a:xfrm>
            <a:off x="2483768" y="3907551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000" dirty="0" smtClean="0"/>
              <a:t> </a:t>
            </a:r>
            <a:r>
              <a:rPr lang="fr-FR" sz="1000" b="1" dirty="0" smtClean="0"/>
              <a:t>Statut Pré Visite </a:t>
            </a:r>
            <a:r>
              <a:rPr lang="fr-FR" sz="1000" dirty="0" smtClean="0"/>
              <a:t>Validé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</a:p>
          <a:p>
            <a:r>
              <a:rPr lang="fr-FR" sz="1000" dirty="0" smtClean="0"/>
              <a:t>- </a:t>
            </a:r>
            <a:r>
              <a:rPr lang="fr-FR" sz="1000" b="1" dirty="0" smtClean="0"/>
              <a:t>Date Pré Visite Prévisionnelle</a:t>
            </a:r>
            <a:r>
              <a:rPr lang="fr-FR" sz="1000" dirty="0" smtClean="0"/>
              <a:t> renseignée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86092" y="44624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4" name="TextBox 5"/>
          <p:cNvSpPr txBox="1"/>
          <p:nvPr/>
        </p:nvSpPr>
        <p:spPr>
          <a:xfrm>
            <a:off x="765604" y="116632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ANNULE</a:t>
            </a:r>
            <a:endParaRPr lang="en-US" sz="1200" b="1" dirty="0"/>
          </a:p>
        </p:txBody>
      </p:sp>
      <p:sp>
        <p:nvSpPr>
          <p:cNvPr id="75" name="TextBox 8"/>
          <p:cNvSpPr txBox="1"/>
          <p:nvPr/>
        </p:nvSpPr>
        <p:spPr>
          <a:xfrm>
            <a:off x="1043608" y="476672"/>
            <a:ext cx="25187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le dossier peut passer en statut ANNULE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7" name="TextBox 8"/>
          <p:cNvSpPr txBox="1"/>
          <p:nvPr/>
        </p:nvSpPr>
        <p:spPr>
          <a:xfrm>
            <a:off x="3244866" y="181335"/>
            <a:ext cx="463038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pic>
        <p:nvPicPr>
          <p:cNvPr id="67" name="Image 66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6165304"/>
            <a:ext cx="936104" cy="439327"/>
          </a:xfrm>
          <a:prstGeom prst="rect">
            <a:avLst/>
          </a:prstGeom>
        </p:spPr>
      </p:pic>
      <p:sp>
        <p:nvSpPr>
          <p:cNvPr id="78" name="ZoneTexte 34"/>
          <p:cNvSpPr txBox="1"/>
          <p:nvPr/>
        </p:nvSpPr>
        <p:spPr>
          <a:xfrm rot="16200000">
            <a:off x="-1864194" y="3090477"/>
            <a:ext cx="4128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>
                <a:solidFill>
                  <a:srgbClr val="0070C0"/>
                </a:solidFill>
                <a:latin typeface="Arial Black" pitchFamily="34" charset="0"/>
              </a:rPr>
              <a:t>PHASE I : DEVELOPPEMENT</a:t>
            </a:r>
            <a:endParaRPr lang="fr-FR" sz="2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79" name="TextBox 8"/>
          <p:cNvSpPr txBox="1"/>
          <p:nvPr/>
        </p:nvSpPr>
        <p:spPr>
          <a:xfrm>
            <a:off x="3275856" y="5661248"/>
            <a:ext cx="463038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80" name="TextBox 5"/>
          <p:cNvSpPr txBox="1"/>
          <p:nvPr/>
        </p:nvSpPr>
        <p:spPr>
          <a:xfrm>
            <a:off x="827584" y="5661248"/>
            <a:ext cx="237626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ETUDE ADMINISTRATIVE</a:t>
            </a:r>
            <a:endParaRPr lang="en-US" sz="1200" b="1" dirty="0"/>
          </a:p>
        </p:txBody>
      </p:sp>
      <p:sp>
        <p:nvSpPr>
          <p:cNvPr id="81" name="TextBox 8"/>
          <p:cNvSpPr txBox="1"/>
          <p:nvPr/>
        </p:nvSpPr>
        <p:spPr>
          <a:xfrm>
            <a:off x="1691680" y="4581128"/>
            <a:ext cx="4248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000" dirty="0" smtClean="0"/>
              <a:t> </a:t>
            </a:r>
            <a:r>
              <a:rPr lang="fr-FR" sz="1000" b="1" dirty="0" smtClean="0"/>
              <a:t>Case à cocher Etude SOLARGIS </a:t>
            </a:r>
            <a:r>
              <a:rPr lang="fr-FR" sz="1000" dirty="0" smtClean="0"/>
              <a:t>Réalisé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DEMARCHE/ADMINISTRATIF)</a:t>
            </a:r>
            <a:endParaRPr lang="fr-FR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sz="1000" b="1" dirty="0" smtClean="0"/>
              <a:t> </a:t>
            </a:r>
            <a:r>
              <a:rPr lang="fr-FR" sz="1000" b="1" dirty="0" smtClean="0"/>
              <a:t>Case à cocher </a:t>
            </a:r>
            <a:r>
              <a:rPr lang="fr-FR" sz="1000" b="1" dirty="0" err="1" smtClean="0"/>
              <a:t>C</a:t>
            </a:r>
            <a:r>
              <a:rPr lang="fr-FR" sz="1000" b="1" dirty="0" err="1" smtClean="0"/>
              <a:t>alpinage</a:t>
            </a:r>
            <a:r>
              <a:rPr lang="fr-FR" sz="1000" b="1" dirty="0" smtClean="0"/>
              <a:t> </a:t>
            </a:r>
            <a:r>
              <a:rPr lang="fr-FR" sz="1000" dirty="0" smtClean="0"/>
              <a:t>Réalisé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DEMARCHE/ADMINISTRATIF)</a:t>
            </a:r>
            <a:endParaRPr lang="fr-FR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sz="1000" dirty="0" smtClean="0"/>
              <a:t> </a:t>
            </a:r>
            <a:r>
              <a:rPr lang="fr-FR" sz="1000" b="1" dirty="0" smtClean="0"/>
              <a:t>Fiche immeuble </a:t>
            </a:r>
            <a:r>
              <a:rPr lang="fr-FR" sz="1000" dirty="0" smtClean="0"/>
              <a:t>présente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ATTACHEMENT)</a:t>
            </a:r>
          </a:p>
          <a:p>
            <a:pPr>
              <a:buFontTx/>
              <a:buChar char="-"/>
            </a:pPr>
            <a:r>
              <a:rPr lang="fr-FR" sz="1000" dirty="0" smtClean="0"/>
              <a:t> </a:t>
            </a:r>
            <a:r>
              <a:rPr lang="fr-FR" sz="1000" b="1" dirty="0" smtClean="0"/>
              <a:t>Statut mairie </a:t>
            </a:r>
            <a:r>
              <a:rPr lang="fr-FR" sz="1000" dirty="0" smtClean="0"/>
              <a:t>En cours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 / MAIRIE)</a:t>
            </a:r>
          </a:p>
          <a:p>
            <a:pPr>
              <a:buFontTx/>
              <a:buChar char="-"/>
            </a:pPr>
            <a:r>
              <a:rPr lang="fr-FR" sz="1000" b="1" dirty="0" smtClean="0"/>
              <a:t> Date récépissé  DP </a:t>
            </a:r>
            <a:r>
              <a:rPr lang="fr-FR" sz="1000" dirty="0" smtClean="0"/>
              <a:t>renseignée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 / MAIRIE)</a:t>
            </a:r>
          </a:p>
          <a:p>
            <a:pPr>
              <a:buFontTx/>
              <a:buChar char="-"/>
            </a:pPr>
            <a:r>
              <a:rPr lang="fr-FR" sz="1000" dirty="0" smtClean="0"/>
              <a:t> </a:t>
            </a:r>
            <a:r>
              <a:rPr lang="fr-FR" sz="1000" b="1" dirty="0" smtClean="0"/>
              <a:t>Case à cocher Etat du bien</a:t>
            </a:r>
            <a:r>
              <a:rPr lang="fr-FR" sz="1000" dirty="0" smtClean="0"/>
              <a:t> non saisissable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 / MAIRIE)</a:t>
            </a:r>
          </a:p>
        </p:txBody>
      </p:sp>
      <p:sp>
        <p:nvSpPr>
          <p:cNvPr id="82" name="Flèche en arc 40"/>
          <p:cNvSpPr/>
          <p:nvPr/>
        </p:nvSpPr>
        <p:spPr>
          <a:xfrm rot="19458280">
            <a:off x="1034888" y="4608848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3" name="TextBox 8"/>
          <p:cNvSpPr txBox="1"/>
          <p:nvPr/>
        </p:nvSpPr>
        <p:spPr>
          <a:xfrm>
            <a:off x="1008112" y="4365104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</a:rPr>
              <a:t>3 </a:t>
            </a:r>
            <a:r>
              <a:rPr lang="en-US" sz="10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4" name="TextBox 8"/>
          <p:cNvSpPr txBox="1"/>
          <p:nvPr/>
        </p:nvSpPr>
        <p:spPr>
          <a:xfrm>
            <a:off x="5220073" y="3531205"/>
            <a:ext cx="463038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85" name="TextBox 5"/>
          <p:cNvSpPr txBox="1"/>
          <p:nvPr/>
        </p:nvSpPr>
        <p:spPr>
          <a:xfrm>
            <a:off x="2771801" y="3531205"/>
            <a:ext cx="237626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MAIRIE</a:t>
            </a:r>
            <a:endParaRPr lang="en-US" sz="1200" b="1" dirty="0"/>
          </a:p>
        </p:txBody>
      </p:sp>
      <p:sp>
        <p:nvSpPr>
          <p:cNvPr id="86" name="TextBox 8"/>
          <p:cNvSpPr txBox="1"/>
          <p:nvPr/>
        </p:nvSpPr>
        <p:spPr>
          <a:xfrm>
            <a:off x="2843809" y="2811125"/>
            <a:ext cx="6012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000" dirty="0" smtClean="0"/>
              <a:t> </a:t>
            </a:r>
            <a:r>
              <a:rPr lang="fr-FR" sz="1000" b="1" dirty="0" smtClean="0"/>
              <a:t>Statut mairie </a:t>
            </a:r>
            <a:r>
              <a:rPr lang="fr-FR" sz="1000" dirty="0" smtClean="0"/>
              <a:t>Accepté  OU </a:t>
            </a:r>
            <a:r>
              <a:rPr lang="fr-FR" sz="1000" b="1" dirty="0" smtClean="0"/>
              <a:t>Accepté  BDF (si case à cocher Site classé coché)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 / MAIRIE)</a:t>
            </a:r>
          </a:p>
          <a:p>
            <a:pPr>
              <a:buFontTx/>
              <a:buChar char="-"/>
            </a:pPr>
            <a:r>
              <a:rPr lang="fr-FR" sz="1000" dirty="0" smtClean="0"/>
              <a:t> </a:t>
            </a:r>
            <a:r>
              <a:rPr lang="fr-FR" sz="1000" b="1" dirty="0" smtClean="0"/>
              <a:t>Date DP </a:t>
            </a:r>
            <a:r>
              <a:rPr lang="fr-FR" sz="1000" dirty="0" smtClean="0"/>
              <a:t>renseignée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 / MAIRIE)</a:t>
            </a:r>
          </a:p>
          <a:p>
            <a:pPr>
              <a:buFontTx/>
              <a:buChar char="-"/>
            </a:pPr>
            <a:r>
              <a:rPr lang="fr-FR" sz="1000" dirty="0" smtClean="0"/>
              <a:t> </a:t>
            </a:r>
            <a:r>
              <a:rPr lang="fr-FR" sz="1000" b="1" dirty="0" smtClean="0"/>
              <a:t>N° DP </a:t>
            </a:r>
            <a:r>
              <a:rPr lang="fr-FR" sz="1000" dirty="0" smtClean="0"/>
              <a:t>renseignée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 / MAIRIE)</a:t>
            </a:r>
          </a:p>
          <a:p>
            <a:pPr>
              <a:buFontTx/>
              <a:buChar char="-"/>
            </a:pPr>
            <a:r>
              <a:rPr lang="fr-FR" sz="1000" dirty="0" smtClean="0"/>
              <a:t> </a:t>
            </a:r>
            <a:r>
              <a:rPr lang="fr-FR" sz="1000" b="1" dirty="0" smtClean="0"/>
              <a:t>Récépissé de dépôt </a:t>
            </a:r>
            <a:r>
              <a:rPr lang="fr-FR" sz="1000" dirty="0" smtClean="0"/>
              <a:t> présente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ATTACHEMENT)</a:t>
            </a:r>
          </a:p>
        </p:txBody>
      </p:sp>
      <p:cxnSp>
        <p:nvCxnSpPr>
          <p:cNvPr id="87" name="Connecteur droit avec flèche 86"/>
          <p:cNvCxnSpPr/>
          <p:nvPr/>
        </p:nvCxnSpPr>
        <p:spPr>
          <a:xfrm>
            <a:off x="7812360" y="2780928"/>
            <a:ext cx="0" cy="1152128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"/>
          <p:cNvSpPr txBox="1"/>
          <p:nvPr/>
        </p:nvSpPr>
        <p:spPr>
          <a:xfrm rot="21097562">
            <a:off x="4585322" y="2545106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i="1" dirty="0" smtClean="0">
                <a:solidFill>
                  <a:srgbClr val="0070C0"/>
                </a:solidFill>
              </a:rPr>
              <a:t>Déclencheur</a:t>
            </a:r>
            <a:endParaRPr lang="en-US" sz="1000" i="1" dirty="0">
              <a:solidFill>
                <a:srgbClr val="0070C0"/>
              </a:solidFill>
            </a:endParaRPr>
          </a:p>
        </p:txBody>
      </p:sp>
      <p:sp>
        <p:nvSpPr>
          <p:cNvPr id="89" name="TextBox 8"/>
          <p:cNvSpPr txBox="1"/>
          <p:nvPr/>
        </p:nvSpPr>
        <p:spPr>
          <a:xfrm>
            <a:off x="6876256" y="3933056"/>
            <a:ext cx="22322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000" b="1" dirty="0" smtClean="0">
                <a:solidFill>
                  <a:srgbClr val="0070C0"/>
                </a:solidFill>
              </a:rPr>
              <a:t>Si  a date d’installation prévisionnelle n’est pas renseignée</a:t>
            </a:r>
            <a:r>
              <a:rPr lang="fr-FR" sz="1000" b="1" dirty="0" smtClean="0">
                <a:solidFill>
                  <a:schemeClr val="accent5">
                    <a:lumMod val="50000"/>
                  </a:schemeClr>
                </a:solidFill>
              </a:rPr>
              <a:t>,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Date d’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install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prév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est automatiquement renseignée avec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DateDP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+ 31 jours</a:t>
            </a:r>
          </a:p>
          <a:p>
            <a:pPr>
              <a:buFontTx/>
              <a:buChar char="-"/>
            </a:pP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Pour BDF Date d’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install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prév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est automatiquement renseignée avec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DateDP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+ 61 jours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Tx/>
              <a:buChar char="-"/>
            </a:pP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2" name="Flèche en arc 40"/>
          <p:cNvSpPr/>
          <p:nvPr/>
        </p:nvSpPr>
        <p:spPr>
          <a:xfrm rot="19458280">
            <a:off x="2187017" y="3625174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3" name="TextBox 8"/>
          <p:cNvSpPr txBox="1"/>
          <p:nvPr/>
        </p:nvSpPr>
        <p:spPr>
          <a:xfrm>
            <a:off x="1907705" y="3423240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</a:rPr>
              <a:t>1 jours</a:t>
            </a:r>
            <a:endParaRPr lang="en-US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5" name="Connecteur droit avec flèche 94"/>
          <p:cNvCxnSpPr/>
          <p:nvPr/>
        </p:nvCxnSpPr>
        <p:spPr>
          <a:xfrm>
            <a:off x="5076056" y="2771530"/>
            <a:ext cx="2736304" cy="0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8"/>
          <p:cNvSpPr txBox="1"/>
          <p:nvPr/>
        </p:nvSpPr>
        <p:spPr>
          <a:xfrm>
            <a:off x="8321938" y="631721"/>
            <a:ext cx="53504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630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98" name="TextBox 8"/>
          <p:cNvSpPr txBox="1"/>
          <p:nvPr/>
        </p:nvSpPr>
        <p:spPr>
          <a:xfrm>
            <a:off x="3707904" y="1124744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</a:rPr>
              <a:t>3 jours</a:t>
            </a:r>
            <a:endParaRPr lang="en-US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9" name="TextBox 8"/>
          <p:cNvSpPr txBox="1"/>
          <p:nvPr/>
        </p:nvSpPr>
        <p:spPr>
          <a:xfrm>
            <a:off x="5364088" y="260648"/>
            <a:ext cx="3635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</a:t>
            </a:r>
            <a:r>
              <a:rPr lang="fr-FR" sz="1000" b="1" dirty="0" smtClean="0"/>
              <a:t>Facture</a:t>
            </a:r>
            <a:r>
              <a:rPr lang="fr-FR" sz="1000" dirty="0" smtClean="0"/>
              <a:t> ACOMPTE émise et envoyée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  <a:endParaRPr lang="fr-FR" sz="1000" dirty="0" smtClean="0"/>
          </a:p>
        </p:txBody>
      </p:sp>
      <p:sp>
        <p:nvSpPr>
          <p:cNvPr id="100" name="Flèche en arc 40"/>
          <p:cNvSpPr/>
          <p:nvPr/>
        </p:nvSpPr>
        <p:spPr>
          <a:xfrm rot="19458280">
            <a:off x="4995329" y="99729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1" name="TextBox 8"/>
          <p:cNvSpPr txBox="1"/>
          <p:nvPr/>
        </p:nvSpPr>
        <p:spPr>
          <a:xfrm>
            <a:off x="4355976" y="116632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</a:rPr>
              <a:t>1 jour</a:t>
            </a:r>
            <a:endParaRPr lang="en-US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3" name="ZoneTexte 34"/>
          <p:cNvSpPr txBox="1"/>
          <p:nvPr/>
        </p:nvSpPr>
        <p:spPr>
          <a:xfrm>
            <a:off x="6423383" y="0"/>
            <a:ext cx="27206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 smtClean="0">
                <a:solidFill>
                  <a:srgbClr val="0070C0"/>
                </a:solidFill>
                <a:latin typeface="Arial Black" pitchFamily="34" charset="0"/>
              </a:rPr>
              <a:t>Suivant: PHASE II : CONSTRUCTION</a:t>
            </a:r>
            <a:endParaRPr lang="fr-FR" sz="10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lèche droite 75"/>
          <p:cNvSpPr/>
          <p:nvPr/>
        </p:nvSpPr>
        <p:spPr>
          <a:xfrm rot="19024899">
            <a:off x="-40718" y="2274603"/>
            <a:ext cx="8685555" cy="208438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724128" y="5733256"/>
            <a:ext cx="3312368" cy="1008112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/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12" name="TextBox 5"/>
          <p:cNvSpPr txBox="1"/>
          <p:nvPr/>
        </p:nvSpPr>
        <p:spPr>
          <a:xfrm>
            <a:off x="1187624" y="4581128"/>
            <a:ext cx="324036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COMMANDE - LOGISTIQUE</a:t>
            </a:r>
            <a:endParaRPr lang="en-US" sz="1200" b="1" dirty="0"/>
          </a:p>
        </p:txBody>
      </p:sp>
      <p:sp>
        <p:nvSpPr>
          <p:cNvPr id="16" name="ZoneTexte 34"/>
          <p:cNvSpPr txBox="1"/>
          <p:nvPr/>
        </p:nvSpPr>
        <p:spPr>
          <a:xfrm>
            <a:off x="5796136" y="5733256"/>
            <a:ext cx="3252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err="1" smtClean="0">
                <a:latin typeface="Impact" pitchFamily="34" charset="0"/>
              </a:rPr>
              <a:t>Workflow</a:t>
            </a:r>
            <a:r>
              <a:rPr lang="fr-FR" sz="2000" dirty="0" smtClean="0">
                <a:latin typeface="Impact" pitchFamily="34" charset="0"/>
              </a:rPr>
              <a:t> de vie d’un DOSSIER</a:t>
            </a:r>
            <a:endParaRPr lang="fr-FR" sz="2000" dirty="0">
              <a:latin typeface="Impact" pitchFamily="34" charset="0"/>
            </a:endParaRPr>
          </a:p>
        </p:txBody>
      </p:sp>
      <p:sp>
        <p:nvSpPr>
          <p:cNvPr id="20" name="Flèche en arc 40"/>
          <p:cNvSpPr/>
          <p:nvPr/>
        </p:nvSpPr>
        <p:spPr>
          <a:xfrm rot="19458280">
            <a:off x="818864" y="5040897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2" name="Groupe 61"/>
          <p:cNvGrpSpPr/>
          <p:nvPr/>
        </p:nvGrpSpPr>
        <p:grpSpPr>
          <a:xfrm>
            <a:off x="421415" y="1366647"/>
            <a:ext cx="3168352" cy="648072"/>
            <a:chOff x="30991" y="1268760"/>
            <a:chExt cx="3168352" cy="648072"/>
          </a:xfrm>
        </p:grpSpPr>
        <p:sp>
          <p:nvSpPr>
            <p:cNvPr id="23" name="TextBox 8"/>
            <p:cNvSpPr txBox="1"/>
            <p:nvPr/>
          </p:nvSpPr>
          <p:spPr>
            <a:xfrm>
              <a:off x="107504" y="1412776"/>
              <a:ext cx="25202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00B050"/>
                  </a:solidFill>
                </a:rPr>
                <a:t>OK: Délai non encore atteint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24" name="TextBox 8"/>
            <p:cNvSpPr txBox="1"/>
            <p:nvPr/>
          </p:nvSpPr>
          <p:spPr>
            <a:xfrm>
              <a:off x="107504" y="1526595"/>
              <a:ext cx="27363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C000"/>
                  </a:solidFill>
                </a:rPr>
                <a:t>WARNING: Dernier jour avant ALERTE</a:t>
              </a:r>
              <a:endParaRPr lang="en-US" sz="1000" b="1" dirty="0">
                <a:solidFill>
                  <a:srgbClr val="FFC000"/>
                </a:solidFill>
              </a:endParaRPr>
            </a:p>
          </p:txBody>
        </p:sp>
        <p:sp>
          <p:nvSpPr>
            <p:cNvPr id="25" name="TextBox 8"/>
            <p:cNvSpPr txBox="1"/>
            <p:nvPr/>
          </p:nvSpPr>
          <p:spPr>
            <a:xfrm>
              <a:off x="107504" y="1670611"/>
              <a:ext cx="23042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0000"/>
                  </a:solidFill>
                </a:rPr>
                <a:t>ALERTE: Délai dépassé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8"/>
            <p:cNvSpPr txBox="1"/>
            <p:nvPr/>
          </p:nvSpPr>
          <p:spPr>
            <a:xfrm>
              <a:off x="30991" y="1268760"/>
              <a:ext cx="31683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u="sng" dirty="0" smtClean="0"/>
                <a:t>Indicateurs de suivi d’avancement:</a:t>
              </a:r>
              <a:endParaRPr lang="en-US" sz="1000" b="1" u="sng" dirty="0"/>
            </a:p>
          </p:txBody>
        </p:sp>
      </p:grpSp>
      <p:sp>
        <p:nvSpPr>
          <p:cNvPr id="30" name="TextBox 8"/>
          <p:cNvSpPr txBox="1"/>
          <p:nvPr/>
        </p:nvSpPr>
        <p:spPr>
          <a:xfrm>
            <a:off x="8028384" y="6453336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14/02/2014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2596794" y="6176337"/>
            <a:ext cx="463038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635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8" name="TextBox 8"/>
          <p:cNvSpPr txBox="1"/>
          <p:nvPr/>
        </p:nvSpPr>
        <p:spPr>
          <a:xfrm>
            <a:off x="539552" y="4869160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</a:rPr>
              <a:t>3 jours</a:t>
            </a:r>
            <a:endParaRPr lang="en-US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" name="ZoneTexte 34"/>
          <p:cNvSpPr txBox="1"/>
          <p:nvPr/>
        </p:nvSpPr>
        <p:spPr>
          <a:xfrm>
            <a:off x="6372200" y="6093296"/>
            <a:ext cx="28083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>
                <a:solidFill>
                  <a:srgbClr val="FF0000"/>
                </a:solidFill>
                <a:latin typeface="Impact" pitchFamily="34" charset="0"/>
              </a:rPr>
              <a:t>Métier </a:t>
            </a:r>
            <a:r>
              <a:rPr lang="fr-FR" sz="1400" dirty="0" err="1" smtClean="0">
                <a:solidFill>
                  <a:srgbClr val="FF0000"/>
                </a:solidFill>
                <a:latin typeface="Impact" pitchFamily="34" charset="0"/>
              </a:rPr>
              <a:t>EnR</a:t>
            </a:r>
            <a:endParaRPr lang="fr-FR" sz="1400" dirty="0" smtClean="0"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fr-FR" sz="10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fr-FR" sz="1100" dirty="0" smtClean="0">
                <a:solidFill>
                  <a:srgbClr val="FF0000"/>
                </a:solidFill>
                <a:latin typeface="Impact" pitchFamily="34" charset="0"/>
              </a:rPr>
              <a:t>Location &amp; Déploiement de matériel</a:t>
            </a:r>
            <a:endParaRPr lang="fr-FR" sz="11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3" name="TextBox 8"/>
          <p:cNvSpPr txBox="1"/>
          <p:nvPr/>
        </p:nvSpPr>
        <p:spPr>
          <a:xfrm>
            <a:off x="3635896" y="2060848"/>
            <a:ext cx="51480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000" dirty="0" smtClean="0"/>
              <a:t> </a:t>
            </a:r>
            <a:r>
              <a:rPr lang="fr-FR" sz="1000" b="1" dirty="0" smtClean="0"/>
              <a:t>Statut installation</a:t>
            </a:r>
            <a:r>
              <a:rPr lang="fr-FR" sz="1000" dirty="0" smtClean="0"/>
              <a:t> programmée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000" dirty="0" smtClean="0"/>
          </a:p>
          <a:p>
            <a:pPr>
              <a:buFontTx/>
              <a:buChar char="-"/>
            </a:pPr>
            <a:r>
              <a:rPr lang="fr-FR" sz="1000" dirty="0" smtClean="0"/>
              <a:t> </a:t>
            </a:r>
            <a:r>
              <a:rPr lang="fr-FR" sz="1000" b="1" dirty="0" smtClean="0"/>
              <a:t>Date de livraison </a:t>
            </a:r>
            <a:r>
              <a:rPr lang="fr-FR" sz="1000" dirty="0" smtClean="0"/>
              <a:t>du matériel chez le client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000" dirty="0" smtClean="0"/>
          </a:p>
          <a:p>
            <a:pPr>
              <a:buFontTx/>
              <a:buChar char="-"/>
            </a:pPr>
            <a:r>
              <a:rPr lang="fr-FR" sz="1000" dirty="0" smtClean="0"/>
              <a:t> </a:t>
            </a:r>
            <a:r>
              <a:rPr lang="fr-FR" sz="1000" b="1" dirty="0" smtClean="0"/>
              <a:t>Date d’intervention prévisionnelle </a:t>
            </a:r>
            <a:r>
              <a:rPr lang="fr-FR" sz="1000" dirty="0" smtClean="0"/>
              <a:t>installateur </a:t>
            </a:r>
            <a:r>
              <a:rPr lang="fr-FR" sz="1000" b="1" dirty="0" smtClean="0">
                <a:solidFill>
                  <a:srgbClr val="FF0000"/>
                </a:solidFill>
              </a:rPr>
              <a:t>ET</a:t>
            </a:r>
            <a:r>
              <a:rPr lang="fr-FR" sz="1000" dirty="0" smtClean="0"/>
              <a:t> </a:t>
            </a:r>
            <a:r>
              <a:rPr lang="fr-FR" sz="1000" b="1" dirty="0" smtClean="0"/>
              <a:t>validée</a:t>
            </a:r>
            <a:r>
              <a:rPr lang="fr-FR" sz="1000" dirty="0" smtClean="0"/>
              <a:t> avec le client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</a:p>
          <a:p>
            <a:pPr>
              <a:buFontTx/>
              <a:buChar char="-"/>
            </a:pPr>
            <a:r>
              <a:rPr lang="fr-FR" sz="1000" dirty="0" smtClean="0"/>
              <a:t> </a:t>
            </a:r>
            <a:r>
              <a:rPr lang="fr-FR" sz="1000" b="1" dirty="0" smtClean="0"/>
              <a:t>BL validé </a:t>
            </a:r>
            <a:r>
              <a:rPr lang="fr-FR" sz="1000" dirty="0" smtClean="0"/>
              <a:t>(non bloqué en stock &amp; en cours de traitement)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(Module  BL)</a:t>
            </a:r>
            <a:endParaRPr lang="fr-FR" sz="1000" dirty="0" smtClean="0"/>
          </a:p>
          <a:p>
            <a:pPr>
              <a:buFontTx/>
              <a:buChar char="-"/>
            </a:pPr>
            <a:r>
              <a:rPr lang="fr-FR" sz="1000" dirty="0" smtClean="0"/>
              <a:t> </a:t>
            </a:r>
            <a:r>
              <a:rPr lang="fr-FR" sz="1000" b="1" dirty="0" smtClean="0"/>
              <a:t>Ticket d’intervention </a:t>
            </a:r>
            <a:r>
              <a:rPr lang="fr-FR" sz="1000" dirty="0" smtClean="0"/>
              <a:t>pour l’installateur créé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000" dirty="0" smtClean="0"/>
          </a:p>
        </p:txBody>
      </p:sp>
      <p:sp>
        <p:nvSpPr>
          <p:cNvPr id="64" name="Flèche en arc 40"/>
          <p:cNvSpPr/>
          <p:nvPr/>
        </p:nvSpPr>
        <p:spPr>
          <a:xfrm rot="19458280">
            <a:off x="1898985" y="3672745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1" name="TextBox 8"/>
          <p:cNvSpPr txBox="1"/>
          <p:nvPr/>
        </p:nvSpPr>
        <p:spPr>
          <a:xfrm>
            <a:off x="5004048" y="4293096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" dirty="0" smtClean="0">
                <a:solidFill>
                  <a:srgbClr val="002060"/>
                </a:solidFill>
                <a:sym typeface="Wingdings"/>
              </a:rPr>
              <a:t></a:t>
            </a:r>
            <a:r>
              <a:rPr lang="fr-FR" sz="800" dirty="0" smtClean="0">
                <a:solidFill>
                  <a:srgbClr val="002060"/>
                </a:solidFill>
              </a:rPr>
              <a:t>Le </a:t>
            </a:r>
            <a:r>
              <a:rPr lang="fr-FR" sz="800" dirty="0" err="1" smtClean="0">
                <a:solidFill>
                  <a:srgbClr val="002060"/>
                </a:solidFill>
              </a:rPr>
              <a:t>workflow</a:t>
            </a:r>
            <a:r>
              <a:rPr lang="fr-FR" sz="800" dirty="0" smtClean="0">
                <a:solidFill>
                  <a:srgbClr val="002060"/>
                </a:solidFill>
              </a:rPr>
              <a:t> ne bloque pas si le matériel soumis au stock n’est pas disponible. La personne en charge du dossier a toujours la possibilité de visualiser le niveau de stock via l’onglet matériel. Il peut donc valider le passage à l’étape suivante sans blocage. Par contre, le blocage, si le stock n’est pas disponible interviendra au niveau du traitement du BL.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67544" y="3356992"/>
            <a:ext cx="23397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000" b="1" dirty="0" smtClean="0">
                <a:solidFill>
                  <a:schemeClr val="tx2">
                    <a:lumMod val="75000"/>
                  </a:schemeClr>
                </a:solidFill>
              </a:rPr>
              <a:t> Date installation prévisionnelle atteinte (Warning) ou dépassée (Alerte)</a:t>
            </a:r>
          </a:p>
          <a:p>
            <a:pPr>
              <a:buFont typeface="Arial" pitchFamily="34" charset="0"/>
              <a:buChar char="•"/>
            </a:pPr>
            <a:r>
              <a:rPr lang="fr-FR" sz="1000" b="1" dirty="0" smtClean="0">
                <a:solidFill>
                  <a:schemeClr val="tx2">
                    <a:lumMod val="75000"/>
                  </a:schemeClr>
                </a:solidFill>
              </a:rPr>
              <a:t> 5 jours</a:t>
            </a:r>
            <a:endParaRPr lang="en-US" sz="1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3" name="TextBox 5"/>
          <p:cNvSpPr txBox="1"/>
          <p:nvPr/>
        </p:nvSpPr>
        <p:spPr>
          <a:xfrm>
            <a:off x="179512" y="6176337"/>
            <a:ext cx="237626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PREPARATION CONSTRUCTION</a:t>
            </a:r>
            <a:endParaRPr lang="en-US" sz="1200" b="1" dirty="0"/>
          </a:p>
        </p:txBody>
      </p:sp>
      <p:sp>
        <p:nvSpPr>
          <p:cNvPr id="65" name="TextBox 8"/>
          <p:cNvSpPr txBox="1"/>
          <p:nvPr/>
        </p:nvSpPr>
        <p:spPr>
          <a:xfrm>
            <a:off x="2339752" y="3770456"/>
            <a:ext cx="49685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000" dirty="0" smtClean="0"/>
              <a:t> </a:t>
            </a:r>
            <a:r>
              <a:rPr lang="fr-FR" sz="1000" b="1" dirty="0" smtClean="0"/>
              <a:t>Case à cocher Statut Identification du matériel</a:t>
            </a:r>
            <a:r>
              <a:rPr lang="fr-FR" sz="1000" dirty="0" smtClean="0"/>
              <a:t> finalisé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</a:p>
          <a:p>
            <a:pPr>
              <a:buFontTx/>
              <a:buChar char="-"/>
            </a:pPr>
            <a:r>
              <a:rPr lang="fr-FR" sz="1200" dirty="0" smtClean="0"/>
              <a:t> </a:t>
            </a:r>
            <a:r>
              <a:rPr lang="fr-FR" sz="1000" b="1" dirty="0" smtClean="0"/>
              <a:t>COMMANDE/LIVRAISON au statut</a:t>
            </a:r>
            <a:r>
              <a:rPr lang="fr-FR" sz="1000" dirty="0" smtClean="0"/>
              <a:t> Commande effectuée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</a:p>
          <a:p>
            <a:pPr>
              <a:buFontTx/>
              <a:buChar char="-"/>
            </a:pPr>
            <a:r>
              <a:rPr lang="fr-FR" sz="1000" b="1" dirty="0" smtClean="0"/>
              <a:t> Schéma unifié </a:t>
            </a:r>
            <a:r>
              <a:rPr lang="fr-FR" sz="1000" dirty="0" smtClean="0"/>
              <a:t>présent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ATTACHEMENT)</a:t>
            </a:r>
          </a:p>
          <a:p>
            <a:pPr>
              <a:buFontTx/>
              <a:buChar char="-"/>
            </a:pPr>
            <a:r>
              <a:rPr lang="fr-FR" sz="1000" dirty="0" smtClean="0"/>
              <a:t> </a:t>
            </a:r>
            <a:r>
              <a:rPr lang="fr-FR" sz="1000" b="1" dirty="0" smtClean="0"/>
              <a:t>BL</a:t>
            </a:r>
            <a:r>
              <a:rPr lang="fr-FR" sz="1000" dirty="0" smtClean="0"/>
              <a:t> lié à la commande créé  </a:t>
            </a:r>
            <a:r>
              <a:rPr lang="fr-FR" sz="1000" dirty="0" smtClean="0">
                <a:solidFill>
                  <a:schemeClr val="bg1">
                    <a:lumMod val="65000"/>
                  </a:schemeClr>
                </a:solidFill>
              </a:rPr>
              <a:t>(Onglet DEMARCHE)</a:t>
            </a:r>
            <a:endParaRPr lang="fr-FR" sz="1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86092" y="44624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4" name="TextBox 5"/>
          <p:cNvSpPr txBox="1"/>
          <p:nvPr/>
        </p:nvSpPr>
        <p:spPr>
          <a:xfrm>
            <a:off x="765604" y="116632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ANNULE</a:t>
            </a:r>
            <a:endParaRPr lang="en-US" sz="1200" b="1" dirty="0"/>
          </a:p>
        </p:txBody>
      </p:sp>
      <p:sp>
        <p:nvSpPr>
          <p:cNvPr id="75" name="TextBox 8"/>
          <p:cNvSpPr txBox="1"/>
          <p:nvPr/>
        </p:nvSpPr>
        <p:spPr>
          <a:xfrm>
            <a:off x="107504" y="476672"/>
            <a:ext cx="25187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le dossier peut passer en statut ANNULE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7" name="TextBox 8"/>
          <p:cNvSpPr txBox="1"/>
          <p:nvPr/>
        </p:nvSpPr>
        <p:spPr>
          <a:xfrm>
            <a:off x="3244866" y="181335"/>
            <a:ext cx="463038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pic>
        <p:nvPicPr>
          <p:cNvPr id="67" name="Image 66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6165304"/>
            <a:ext cx="936104" cy="439327"/>
          </a:xfrm>
          <a:prstGeom prst="rect">
            <a:avLst/>
          </a:prstGeom>
        </p:spPr>
      </p:pic>
      <p:sp>
        <p:nvSpPr>
          <p:cNvPr id="62" name="ZoneTexte 34"/>
          <p:cNvSpPr txBox="1"/>
          <p:nvPr/>
        </p:nvSpPr>
        <p:spPr>
          <a:xfrm rot="16200000">
            <a:off x="-1804079" y="3090477"/>
            <a:ext cx="40082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>
                <a:solidFill>
                  <a:srgbClr val="0070C0"/>
                </a:solidFill>
                <a:latin typeface="Arial Black" pitchFamily="34" charset="0"/>
              </a:rPr>
              <a:t>PHASE II : CONSTRUCTION</a:t>
            </a:r>
            <a:endParaRPr lang="fr-FR" sz="2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78" name="ZoneTexte 34"/>
          <p:cNvSpPr txBox="1"/>
          <p:nvPr/>
        </p:nvSpPr>
        <p:spPr>
          <a:xfrm>
            <a:off x="0" y="6611779"/>
            <a:ext cx="29690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 smtClean="0">
                <a:solidFill>
                  <a:srgbClr val="0070C0"/>
                </a:solidFill>
                <a:latin typeface="Arial Black" pitchFamily="34" charset="0"/>
              </a:rPr>
              <a:t>Précédent: PHASE I : DEVELOPPEMENT</a:t>
            </a:r>
            <a:endParaRPr lang="fr-FR" sz="1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79" name="TextBox 8"/>
          <p:cNvSpPr txBox="1"/>
          <p:nvPr/>
        </p:nvSpPr>
        <p:spPr>
          <a:xfrm>
            <a:off x="1331640" y="4941168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b="1" dirty="0" smtClean="0"/>
              <a:t> </a:t>
            </a:r>
            <a:r>
              <a:rPr lang="fr-FR" sz="1000" b="1" dirty="0" smtClean="0"/>
              <a:t>Copie pièce de règlement devis ERDF</a:t>
            </a:r>
            <a:r>
              <a:rPr lang="fr-FR" sz="1000" dirty="0" smtClean="0"/>
              <a:t> présent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ATTACHEMENT)</a:t>
            </a:r>
          </a:p>
          <a:p>
            <a:pPr>
              <a:buFontTx/>
              <a:buChar char="-"/>
            </a:pPr>
            <a:r>
              <a:rPr lang="fr-FR" sz="1000" b="1" dirty="0" smtClean="0"/>
              <a:t> Devis ERDF</a:t>
            </a:r>
            <a:r>
              <a:rPr lang="fr-FR" sz="1000" dirty="0" smtClean="0"/>
              <a:t> présent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ATTACHEMENT)</a:t>
            </a:r>
          </a:p>
          <a:p>
            <a:pPr>
              <a:buFontTx/>
              <a:buChar char="-"/>
            </a:pPr>
            <a:r>
              <a:rPr lang="fr-FR" sz="1000" dirty="0" smtClean="0"/>
              <a:t> </a:t>
            </a:r>
            <a:r>
              <a:rPr lang="fr-FR" sz="1000" b="1" dirty="0" smtClean="0"/>
              <a:t>Id de règlement devis </a:t>
            </a:r>
            <a:r>
              <a:rPr lang="fr-FR" sz="1000" dirty="0" smtClean="0"/>
              <a:t>ERDF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</a:p>
          <a:p>
            <a:pPr>
              <a:buFontTx/>
              <a:buChar char="-"/>
            </a:pPr>
            <a:r>
              <a:rPr lang="fr-FR" sz="1000" b="1" dirty="0" smtClean="0"/>
              <a:t> Date paiement devis </a:t>
            </a:r>
            <a:r>
              <a:rPr lang="fr-FR" sz="1000" dirty="0" smtClean="0"/>
              <a:t>ERDF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</a:p>
          <a:p>
            <a:pPr>
              <a:buFontTx/>
              <a:buChar char="-"/>
            </a:pPr>
            <a:r>
              <a:rPr lang="fr-FR" sz="1000" dirty="0" smtClean="0"/>
              <a:t> </a:t>
            </a:r>
            <a:r>
              <a:rPr lang="fr-FR" sz="1000" b="1" dirty="0" smtClean="0"/>
              <a:t>Montant devis </a:t>
            </a:r>
            <a:r>
              <a:rPr lang="fr-FR" sz="1000" dirty="0" smtClean="0"/>
              <a:t>ERDF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</a:p>
          <a:p>
            <a:pPr>
              <a:buFontTx/>
              <a:buChar char="-"/>
            </a:pPr>
            <a:r>
              <a:rPr lang="fr-FR" sz="1000" dirty="0" smtClean="0"/>
              <a:t> </a:t>
            </a:r>
            <a:r>
              <a:rPr lang="fr-FR" sz="1000" b="1" dirty="0" smtClean="0"/>
              <a:t>Date réception PRDF</a:t>
            </a:r>
            <a:r>
              <a:rPr lang="fr-FR" sz="1000" dirty="0" smtClean="0"/>
              <a:t> renseignée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DEMARCHE/ERDF)</a:t>
            </a:r>
          </a:p>
          <a:p>
            <a:pPr>
              <a:buFontTx/>
              <a:buChar char="-"/>
            </a:pPr>
            <a:r>
              <a:rPr lang="fr-FR" sz="1000" dirty="0" smtClean="0"/>
              <a:t> </a:t>
            </a:r>
            <a:r>
              <a:rPr lang="fr-FR" sz="1000" b="1" dirty="0" smtClean="0"/>
              <a:t>Statut ERDF</a:t>
            </a:r>
            <a:r>
              <a:rPr lang="fr-FR" sz="1000" dirty="0" smtClean="0"/>
              <a:t> Complet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DEMARCHE/ERDF)</a:t>
            </a:r>
            <a:endParaRPr lang="fr-FR" sz="1000" dirty="0" smtClean="0"/>
          </a:p>
        </p:txBody>
      </p:sp>
      <p:sp>
        <p:nvSpPr>
          <p:cNvPr id="80" name="TextBox 8"/>
          <p:cNvSpPr txBox="1"/>
          <p:nvPr/>
        </p:nvSpPr>
        <p:spPr>
          <a:xfrm>
            <a:off x="4469002" y="4622939"/>
            <a:ext cx="463038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640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81" name="TextBox 5"/>
          <p:cNvSpPr txBox="1"/>
          <p:nvPr/>
        </p:nvSpPr>
        <p:spPr>
          <a:xfrm>
            <a:off x="2699792" y="3429000"/>
            <a:ext cx="316987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BAIL</a:t>
            </a:r>
            <a:endParaRPr lang="en-US" sz="1200" b="1" dirty="0"/>
          </a:p>
        </p:txBody>
      </p:sp>
      <p:sp>
        <p:nvSpPr>
          <p:cNvPr id="82" name="TextBox 8"/>
          <p:cNvSpPr txBox="1"/>
          <p:nvPr/>
        </p:nvSpPr>
        <p:spPr>
          <a:xfrm>
            <a:off x="3275856" y="2852936"/>
            <a:ext cx="46085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000" dirty="0" smtClean="0"/>
              <a:t> </a:t>
            </a:r>
            <a:r>
              <a:rPr lang="fr-FR" sz="1000" b="1" dirty="0" smtClean="0"/>
              <a:t>Date d’enregistrement du BAIL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</a:p>
          <a:p>
            <a:pPr>
              <a:buFontTx/>
              <a:buChar char="-"/>
            </a:pPr>
            <a:r>
              <a:rPr lang="fr-FR" sz="1000" b="1" dirty="0" smtClean="0"/>
              <a:t> BAIL </a:t>
            </a:r>
            <a:r>
              <a:rPr lang="fr-FR" sz="1000" dirty="0" smtClean="0"/>
              <a:t>présent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ATTACHEMENT)</a:t>
            </a:r>
          </a:p>
          <a:p>
            <a:pPr>
              <a:buFontTx/>
              <a:buChar char="-"/>
            </a:pPr>
            <a:r>
              <a:rPr lang="fr-FR" sz="1000" b="1" dirty="0" smtClean="0"/>
              <a:t> Pièce de non opposition DP </a:t>
            </a:r>
            <a:r>
              <a:rPr lang="fr-FR" sz="1000" dirty="0" smtClean="0"/>
              <a:t>présente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ATTACHEMENT)</a:t>
            </a:r>
          </a:p>
        </p:txBody>
      </p:sp>
      <p:sp>
        <p:nvSpPr>
          <p:cNvPr id="83" name="Flèche en arc 40"/>
          <p:cNvSpPr/>
          <p:nvPr/>
        </p:nvSpPr>
        <p:spPr>
          <a:xfrm rot="19458280">
            <a:off x="2763081" y="2592625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331640" y="2276872"/>
            <a:ext cx="23397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000" b="1" dirty="0" smtClean="0">
                <a:solidFill>
                  <a:schemeClr val="tx2">
                    <a:lumMod val="75000"/>
                  </a:schemeClr>
                </a:solidFill>
              </a:rPr>
              <a:t> Date installation prévisionnelle atteinte (Warning) ou dépassée (Alerte)</a:t>
            </a:r>
          </a:p>
          <a:p>
            <a:pPr>
              <a:buFont typeface="Arial" pitchFamily="34" charset="0"/>
              <a:buChar char="•"/>
            </a:pPr>
            <a:r>
              <a:rPr lang="fr-FR" sz="1000" b="1" dirty="0" smtClean="0">
                <a:solidFill>
                  <a:schemeClr val="tx2">
                    <a:lumMod val="75000"/>
                  </a:schemeClr>
                </a:solidFill>
              </a:rPr>
              <a:t> 5 jours</a:t>
            </a:r>
            <a:endParaRPr lang="en-US" sz="1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5" name="TextBox 5"/>
          <p:cNvSpPr txBox="1"/>
          <p:nvPr/>
        </p:nvSpPr>
        <p:spPr>
          <a:xfrm>
            <a:off x="4180970" y="1700808"/>
            <a:ext cx="31683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INSTALLATION</a:t>
            </a:r>
            <a:endParaRPr lang="en-US" sz="1200" b="1" dirty="0"/>
          </a:p>
        </p:txBody>
      </p:sp>
      <p:sp>
        <p:nvSpPr>
          <p:cNvPr id="87" name="TextBox 8"/>
          <p:cNvSpPr txBox="1"/>
          <p:nvPr/>
        </p:nvSpPr>
        <p:spPr>
          <a:xfrm>
            <a:off x="5909162" y="3429000"/>
            <a:ext cx="463038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645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88" name="TextBox 8"/>
          <p:cNvSpPr txBox="1"/>
          <p:nvPr/>
        </p:nvSpPr>
        <p:spPr>
          <a:xfrm>
            <a:off x="7421330" y="1772816"/>
            <a:ext cx="463038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650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89" name="TextBox 8"/>
          <p:cNvSpPr txBox="1"/>
          <p:nvPr/>
        </p:nvSpPr>
        <p:spPr>
          <a:xfrm>
            <a:off x="4788024" y="980728"/>
            <a:ext cx="4355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</a:t>
            </a:r>
            <a:r>
              <a:rPr lang="fr-FR" sz="1000" b="1" dirty="0" smtClean="0"/>
              <a:t>Ticket clôturé </a:t>
            </a:r>
            <a:r>
              <a:rPr lang="fr-FR" sz="1000" dirty="0" smtClean="0"/>
              <a:t>(installation effectuée et validée)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(Module TICKET)</a:t>
            </a:r>
          </a:p>
          <a:p>
            <a:pPr>
              <a:buFontTx/>
              <a:buChar char="-"/>
            </a:pPr>
            <a:r>
              <a:rPr lang="fr-FR" sz="1000" dirty="0" smtClean="0"/>
              <a:t>  </a:t>
            </a:r>
            <a:r>
              <a:rPr lang="fr-FR" sz="1000" b="1" dirty="0" smtClean="0"/>
              <a:t>Pièces photo &amp; constat affichage DP</a:t>
            </a:r>
            <a:r>
              <a:rPr lang="fr-FR" sz="1000" dirty="0" smtClean="0"/>
              <a:t>  présents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ATTACHEMENT)</a:t>
            </a:r>
          </a:p>
          <a:p>
            <a:pPr>
              <a:buFontTx/>
              <a:buChar char="-"/>
            </a:pPr>
            <a:r>
              <a:rPr lang="fr-FR" sz="1000" dirty="0" smtClean="0"/>
              <a:t>  </a:t>
            </a:r>
            <a:r>
              <a:rPr lang="fr-FR" sz="1000" b="1" dirty="0" smtClean="0"/>
              <a:t>PV réception travaux</a:t>
            </a:r>
            <a:r>
              <a:rPr lang="fr-FR" sz="1000" dirty="0" smtClean="0"/>
              <a:t>  présent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ATTACHEMENT)</a:t>
            </a:r>
          </a:p>
        </p:txBody>
      </p:sp>
      <p:sp>
        <p:nvSpPr>
          <p:cNvPr id="90" name="TextBox 5"/>
          <p:cNvSpPr txBox="1"/>
          <p:nvPr/>
        </p:nvSpPr>
        <p:spPr>
          <a:xfrm>
            <a:off x="5261090" y="631721"/>
            <a:ext cx="316987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FACTURATION ACOMPTE 10%</a:t>
            </a:r>
            <a:endParaRPr lang="en-US" sz="1200" b="1" dirty="0"/>
          </a:p>
        </p:txBody>
      </p:sp>
      <p:sp>
        <p:nvSpPr>
          <p:cNvPr id="91" name="TextBox 8"/>
          <p:cNvSpPr txBox="1"/>
          <p:nvPr/>
        </p:nvSpPr>
        <p:spPr>
          <a:xfrm>
            <a:off x="8501450" y="631721"/>
            <a:ext cx="53504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655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92" name="TextBox 8"/>
          <p:cNvSpPr txBox="1"/>
          <p:nvPr/>
        </p:nvSpPr>
        <p:spPr>
          <a:xfrm>
            <a:off x="5508104" y="271681"/>
            <a:ext cx="3635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</a:t>
            </a:r>
            <a:r>
              <a:rPr lang="fr-FR" sz="1000" b="1" dirty="0" smtClean="0"/>
              <a:t>Facture</a:t>
            </a:r>
            <a:r>
              <a:rPr lang="fr-FR" sz="1000" dirty="0" smtClean="0"/>
              <a:t> ACOMPTE émise et envoyée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  <a:endParaRPr lang="fr-FR" sz="1000" dirty="0" smtClean="0"/>
          </a:p>
        </p:txBody>
      </p:sp>
      <p:sp>
        <p:nvSpPr>
          <p:cNvPr id="93" name="Flèche en arc 40"/>
          <p:cNvSpPr/>
          <p:nvPr/>
        </p:nvSpPr>
        <p:spPr>
          <a:xfrm rot="19458280">
            <a:off x="5040852" y="83379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4" name="TextBox 8"/>
          <p:cNvSpPr txBox="1"/>
          <p:nvPr/>
        </p:nvSpPr>
        <p:spPr>
          <a:xfrm>
            <a:off x="4689531" y="-16351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</a:rPr>
              <a:t>1 jour</a:t>
            </a:r>
            <a:endParaRPr lang="en-US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5" name="Flèche en arc 40"/>
          <p:cNvSpPr/>
          <p:nvPr/>
        </p:nvSpPr>
        <p:spPr>
          <a:xfrm rot="19458280">
            <a:off x="4203241" y="888870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7" name="TextBox 8"/>
          <p:cNvSpPr txBox="1"/>
          <p:nvPr/>
        </p:nvSpPr>
        <p:spPr>
          <a:xfrm>
            <a:off x="2843808" y="573117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FR" sz="1000" b="1" dirty="0" smtClean="0">
                <a:solidFill>
                  <a:schemeClr val="tx2">
                    <a:lumMod val="75000"/>
                  </a:schemeClr>
                </a:solidFill>
              </a:rPr>
              <a:t> Date intervention TICKET atteinte (Warning) ou dépassée (Alerte)</a:t>
            </a:r>
            <a:endParaRPr lang="en-US" sz="1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8" name="ZoneTexte 34"/>
          <p:cNvSpPr txBox="1"/>
          <p:nvPr/>
        </p:nvSpPr>
        <p:spPr>
          <a:xfrm>
            <a:off x="6423383" y="0"/>
            <a:ext cx="24849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 smtClean="0">
                <a:solidFill>
                  <a:srgbClr val="0070C0"/>
                </a:solidFill>
                <a:latin typeface="Arial Black" pitchFamily="34" charset="0"/>
              </a:rPr>
              <a:t>Suivant: PHASE III : CONNEXION</a:t>
            </a:r>
            <a:endParaRPr lang="fr-FR" sz="10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lèche droite 75"/>
          <p:cNvSpPr/>
          <p:nvPr/>
        </p:nvSpPr>
        <p:spPr>
          <a:xfrm rot="19024899">
            <a:off x="186099" y="2251848"/>
            <a:ext cx="8380253" cy="2137116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724128" y="5733256"/>
            <a:ext cx="3312368" cy="1008112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/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16" name="ZoneTexte 34"/>
          <p:cNvSpPr txBox="1"/>
          <p:nvPr/>
        </p:nvSpPr>
        <p:spPr>
          <a:xfrm>
            <a:off x="5796136" y="5733256"/>
            <a:ext cx="3252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err="1" smtClean="0">
                <a:latin typeface="Impact" pitchFamily="34" charset="0"/>
              </a:rPr>
              <a:t>Workflow</a:t>
            </a:r>
            <a:r>
              <a:rPr lang="fr-FR" sz="2000" dirty="0" smtClean="0">
                <a:latin typeface="Impact" pitchFamily="34" charset="0"/>
              </a:rPr>
              <a:t> de vie d’un DOSSIER</a:t>
            </a:r>
            <a:endParaRPr lang="fr-FR" sz="2000" dirty="0">
              <a:latin typeface="Impact" pitchFamily="34" charset="0"/>
            </a:endParaRPr>
          </a:p>
        </p:txBody>
      </p:sp>
      <p:grpSp>
        <p:nvGrpSpPr>
          <p:cNvPr id="2" name="Groupe 61"/>
          <p:cNvGrpSpPr/>
          <p:nvPr/>
        </p:nvGrpSpPr>
        <p:grpSpPr>
          <a:xfrm>
            <a:off x="421415" y="1366647"/>
            <a:ext cx="3168352" cy="648072"/>
            <a:chOff x="30991" y="1268760"/>
            <a:chExt cx="3168352" cy="648072"/>
          </a:xfrm>
        </p:grpSpPr>
        <p:sp>
          <p:nvSpPr>
            <p:cNvPr id="23" name="TextBox 8"/>
            <p:cNvSpPr txBox="1"/>
            <p:nvPr/>
          </p:nvSpPr>
          <p:spPr>
            <a:xfrm>
              <a:off x="107504" y="1412776"/>
              <a:ext cx="25202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00B050"/>
                  </a:solidFill>
                </a:rPr>
                <a:t>OK: Délai non encore atteint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24" name="TextBox 8"/>
            <p:cNvSpPr txBox="1"/>
            <p:nvPr/>
          </p:nvSpPr>
          <p:spPr>
            <a:xfrm>
              <a:off x="107504" y="1526595"/>
              <a:ext cx="27363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C000"/>
                  </a:solidFill>
                </a:rPr>
                <a:t>WARNING: Dernier jour avant ALERTE</a:t>
              </a:r>
              <a:endParaRPr lang="en-US" sz="1000" b="1" dirty="0">
                <a:solidFill>
                  <a:srgbClr val="FFC000"/>
                </a:solidFill>
              </a:endParaRPr>
            </a:p>
          </p:txBody>
        </p:sp>
        <p:sp>
          <p:nvSpPr>
            <p:cNvPr id="25" name="TextBox 8"/>
            <p:cNvSpPr txBox="1"/>
            <p:nvPr/>
          </p:nvSpPr>
          <p:spPr>
            <a:xfrm>
              <a:off x="107504" y="1670611"/>
              <a:ext cx="23042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0000"/>
                  </a:solidFill>
                </a:rPr>
                <a:t>ALERTE: Délai dépassé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8"/>
            <p:cNvSpPr txBox="1"/>
            <p:nvPr/>
          </p:nvSpPr>
          <p:spPr>
            <a:xfrm>
              <a:off x="30991" y="1268760"/>
              <a:ext cx="31683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u="sng" dirty="0" smtClean="0"/>
                <a:t>Indicateurs de suivi d’avancement:</a:t>
              </a:r>
              <a:endParaRPr lang="en-US" sz="1000" b="1" u="sng" dirty="0"/>
            </a:p>
          </p:txBody>
        </p:sp>
      </p:grpSp>
      <p:sp>
        <p:nvSpPr>
          <p:cNvPr id="30" name="TextBox 8"/>
          <p:cNvSpPr txBox="1"/>
          <p:nvPr/>
        </p:nvSpPr>
        <p:spPr>
          <a:xfrm>
            <a:off x="8028384" y="6453336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14/02/2014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" name="ZoneTexte 34"/>
          <p:cNvSpPr txBox="1"/>
          <p:nvPr/>
        </p:nvSpPr>
        <p:spPr>
          <a:xfrm>
            <a:off x="6372200" y="6093296"/>
            <a:ext cx="28083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>
                <a:solidFill>
                  <a:srgbClr val="FF0000"/>
                </a:solidFill>
                <a:latin typeface="Impact" pitchFamily="34" charset="0"/>
              </a:rPr>
              <a:t>Métier </a:t>
            </a:r>
            <a:r>
              <a:rPr lang="fr-FR" sz="1400" dirty="0" err="1" smtClean="0">
                <a:solidFill>
                  <a:srgbClr val="FF0000"/>
                </a:solidFill>
                <a:latin typeface="Impact" pitchFamily="34" charset="0"/>
              </a:rPr>
              <a:t>EnR</a:t>
            </a:r>
            <a:endParaRPr lang="fr-FR" sz="1400" dirty="0" smtClean="0"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fr-FR" sz="10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fr-FR" sz="1100" dirty="0" smtClean="0">
                <a:solidFill>
                  <a:srgbClr val="FF0000"/>
                </a:solidFill>
                <a:latin typeface="Impact" pitchFamily="34" charset="0"/>
              </a:rPr>
              <a:t>Location &amp; Déploiement de matériel</a:t>
            </a:r>
            <a:endParaRPr lang="fr-FR" sz="11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86092" y="44624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4" name="TextBox 5"/>
          <p:cNvSpPr txBox="1"/>
          <p:nvPr/>
        </p:nvSpPr>
        <p:spPr>
          <a:xfrm>
            <a:off x="765604" y="116632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ANNULE</a:t>
            </a:r>
            <a:endParaRPr lang="en-US" sz="1200" b="1" dirty="0"/>
          </a:p>
        </p:txBody>
      </p:sp>
      <p:sp>
        <p:nvSpPr>
          <p:cNvPr id="75" name="TextBox 8"/>
          <p:cNvSpPr txBox="1"/>
          <p:nvPr/>
        </p:nvSpPr>
        <p:spPr>
          <a:xfrm>
            <a:off x="107504" y="476672"/>
            <a:ext cx="25187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le dossier peut passer en statut ANNULE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7" name="TextBox 8"/>
          <p:cNvSpPr txBox="1"/>
          <p:nvPr/>
        </p:nvSpPr>
        <p:spPr>
          <a:xfrm>
            <a:off x="3244866" y="181335"/>
            <a:ext cx="463038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pic>
        <p:nvPicPr>
          <p:cNvPr id="67" name="Image 66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6165304"/>
            <a:ext cx="936104" cy="439327"/>
          </a:xfrm>
          <a:prstGeom prst="rect">
            <a:avLst/>
          </a:prstGeom>
        </p:spPr>
      </p:pic>
      <p:sp>
        <p:nvSpPr>
          <p:cNvPr id="62" name="ZoneTexte 34"/>
          <p:cNvSpPr txBox="1"/>
          <p:nvPr/>
        </p:nvSpPr>
        <p:spPr>
          <a:xfrm rot="16200000">
            <a:off x="-1570616" y="3090477"/>
            <a:ext cx="35413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>
                <a:solidFill>
                  <a:srgbClr val="0070C0"/>
                </a:solidFill>
                <a:latin typeface="Arial Black" pitchFamily="34" charset="0"/>
              </a:rPr>
              <a:t>PHASE III : CONNEXION</a:t>
            </a:r>
            <a:endParaRPr lang="fr-FR" sz="2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78" name="ZoneTexte 34"/>
          <p:cNvSpPr txBox="1"/>
          <p:nvPr/>
        </p:nvSpPr>
        <p:spPr>
          <a:xfrm>
            <a:off x="0" y="6611779"/>
            <a:ext cx="29113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 smtClean="0">
                <a:solidFill>
                  <a:srgbClr val="0070C0"/>
                </a:solidFill>
                <a:latin typeface="Arial Black" pitchFamily="34" charset="0"/>
              </a:rPr>
              <a:t>Précédent: PHASE II: CONSTRUCTION</a:t>
            </a:r>
            <a:endParaRPr lang="fr-FR" sz="1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98" name="ZoneTexte 34"/>
          <p:cNvSpPr txBox="1"/>
          <p:nvPr/>
        </p:nvSpPr>
        <p:spPr>
          <a:xfrm>
            <a:off x="6423383" y="0"/>
            <a:ext cx="26324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 smtClean="0">
                <a:solidFill>
                  <a:srgbClr val="0070C0"/>
                </a:solidFill>
                <a:latin typeface="Arial Black" pitchFamily="34" charset="0"/>
              </a:rPr>
              <a:t>Suivant: PHASE IV : FINALISATION</a:t>
            </a:r>
            <a:endParaRPr lang="fr-FR" sz="1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47" name="TextBox 5"/>
          <p:cNvSpPr txBox="1"/>
          <p:nvPr/>
        </p:nvSpPr>
        <p:spPr>
          <a:xfrm>
            <a:off x="323528" y="6021288"/>
            <a:ext cx="237626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VALIDATION INSTALLATION</a:t>
            </a:r>
            <a:endParaRPr lang="en-US" sz="1200" b="1" dirty="0"/>
          </a:p>
        </p:txBody>
      </p:sp>
      <p:sp>
        <p:nvSpPr>
          <p:cNvPr id="48" name="TextBox 8"/>
          <p:cNvSpPr txBox="1"/>
          <p:nvPr/>
        </p:nvSpPr>
        <p:spPr>
          <a:xfrm>
            <a:off x="1763688" y="4653136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</a:t>
            </a:r>
            <a:r>
              <a:rPr lang="fr-FR" sz="1000" b="1" dirty="0" smtClean="0"/>
              <a:t>Statut Installation </a:t>
            </a:r>
            <a:r>
              <a:rPr lang="fr-FR" sz="1000" dirty="0" smtClean="0"/>
              <a:t> Validé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</a:p>
          <a:p>
            <a:pPr>
              <a:buFontTx/>
              <a:buChar char="-"/>
            </a:pPr>
            <a:r>
              <a:rPr lang="fr-FR" sz="1000" b="1" dirty="0" smtClean="0"/>
              <a:t> Rapport d’huissier</a:t>
            </a:r>
            <a:r>
              <a:rPr lang="fr-FR" sz="1000" dirty="0" smtClean="0"/>
              <a:t> présent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ATTACHEMENT)</a:t>
            </a:r>
          </a:p>
          <a:p>
            <a:pPr>
              <a:buFontTx/>
              <a:buChar char="-"/>
            </a:pPr>
            <a:r>
              <a:rPr lang="fr-FR" sz="1000" b="1" dirty="0" smtClean="0"/>
              <a:t> Date d’envoi attestation fin de travaux</a:t>
            </a:r>
          </a:p>
          <a:p>
            <a:pPr>
              <a:buFontTx/>
              <a:buChar char="-"/>
            </a:pPr>
            <a:r>
              <a:rPr lang="fr-FR" sz="1000" b="1" dirty="0" smtClean="0"/>
              <a:t> Attestation Achèvement fin de travaux</a:t>
            </a:r>
            <a:r>
              <a:rPr lang="fr-FR" sz="1000" dirty="0" smtClean="0"/>
              <a:t> présent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ATTACHEMENT)</a:t>
            </a:r>
          </a:p>
          <a:p>
            <a:pPr>
              <a:buFontTx/>
              <a:buChar char="-"/>
            </a:pPr>
            <a:r>
              <a:rPr lang="fr-FR" sz="10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00" b="1" dirty="0" smtClean="0"/>
              <a:t>Date envoi notification  fin de travaux ERDF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DEMARCHE/ERDF)</a:t>
            </a:r>
          </a:p>
          <a:p>
            <a:pPr>
              <a:buFontTx/>
              <a:buChar char="-"/>
            </a:pPr>
            <a:r>
              <a:rPr lang="fr-FR" sz="1000" b="1" dirty="0" smtClean="0"/>
              <a:t> Statut CONSUEL </a:t>
            </a:r>
            <a:r>
              <a:rPr lang="fr-FR" sz="1000" dirty="0" smtClean="0"/>
              <a:t>en cours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DEMARCHE/CONSUEL)</a:t>
            </a:r>
          </a:p>
          <a:p>
            <a:pPr>
              <a:buFontTx/>
              <a:buChar char="-"/>
            </a:pPr>
            <a:r>
              <a:rPr lang="fr-FR" sz="1000" b="1" dirty="0" smtClean="0"/>
              <a:t> Date envoi CONSUEL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DEMARCHE/CONSUEL)</a:t>
            </a:r>
          </a:p>
        </p:txBody>
      </p:sp>
      <p:sp>
        <p:nvSpPr>
          <p:cNvPr id="49" name="TextBox 5"/>
          <p:cNvSpPr txBox="1"/>
          <p:nvPr/>
        </p:nvSpPr>
        <p:spPr>
          <a:xfrm>
            <a:off x="2051720" y="4129917"/>
            <a:ext cx="252028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CONSUEL – POSE COMPTEURS</a:t>
            </a:r>
            <a:endParaRPr lang="en-US" sz="1200" b="1" dirty="0"/>
          </a:p>
        </p:txBody>
      </p:sp>
      <p:sp>
        <p:nvSpPr>
          <p:cNvPr id="50" name="TextBox 8"/>
          <p:cNvSpPr txBox="1"/>
          <p:nvPr/>
        </p:nvSpPr>
        <p:spPr>
          <a:xfrm>
            <a:off x="3275854" y="2996952"/>
            <a:ext cx="385192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00" b="1" dirty="0" smtClean="0"/>
              <a:t>Statut CONSUEL </a:t>
            </a:r>
            <a:r>
              <a:rPr lang="fr-FR" sz="1000" dirty="0" smtClean="0"/>
              <a:t>Visé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</a:p>
          <a:p>
            <a:pPr>
              <a:buFontTx/>
              <a:buChar char="-"/>
            </a:pPr>
            <a:r>
              <a:rPr lang="fr-FR" sz="10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00" b="1" dirty="0" smtClean="0"/>
              <a:t>Date retour CONSUEL</a:t>
            </a:r>
          </a:p>
          <a:p>
            <a:pPr>
              <a:buFontTx/>
              <a:buChar char="-"/>
            </a:pPr>
            <a:r>
              <a:rPr lang="fr-FR" sz="1000" dirty="0" smtClean="0"/>
              <a:t> </a:t>
            </a:r>
            <a:r>
              <a:rPr lang="fr-FR" sz="1000" b="1" dirty="0" smtClean="0"/>
              <a:t>Date de pose compteur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</a:p>
          <a:p>
            <a:pPr>
              <a:buFontTx/>
              <a:buChar char="-"/>
            </a:pPr>
            <a:r>
              <a:rPr lang="fr-FR" sz="10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00" b="1" dirty="0" smtClean="0"/>
              <a:t>Date de raccordement</a:t>
            </a:r>
          </a:p>
          <a:p>
            <a:pPr>
              <a:buFontTx/>
              <a:buChar char="-"/>
            </a:pPr>
            <a:r>
              <a:rPr lang="fr-FR" sz="1000" b="1" dirty="0" smtClean="0"/>
              <a:t> Attestation ATPV CONSUEL </a:t>
            </a:r>
            <a:r>
              <a:rPr lang="fr-FR" sz="1000" dirty="0" smtClean="0"/>
              <a:t>présent e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ATTACHEMENT)</a:t>
            </a:r>
          </a:p>
          <a:p>
            <a:pPr>
              <a:buFontTx/>
              <a:buChar char="-"/>
            </a:pP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00" b="1" dirty="0" smtClean="0"/>
              <a:t>PV attestation provisoire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ATTACHEMENT)</a:t>
            </a:r>
            <a:endParaRPr lang="en-US" sz="1000" dirty="0"/>
          </a:p>
        </p:txBody>
      </p:sp>
      <p:sp>
        <p:nvSpPr>
          <p:cNvPr id="51" name="TextBox 8"/>
          <p:cNvSpPr txBox="1"/>
          <p:nvPr/>
        </p:nvSpPr>
        <p:spPr>
          <a:xfrm>
            <a:off x="4644008" y="4190891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665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52" name="TextBox 8"/>
          <p:cNvSpPr txBox="1"/>
          <p:nvPr/>
        </p:nvSpPr>
        <p:spPr>
          <a:xfrm>
            <a:off x="2771800" y="6021288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660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55" name="TextBox 5"/>
          <p:cNvSpPr txBox="1"/>
          <p:nvPr/>
        </p:nvSpPr>
        <p:spPr>
          <a:xfrm>
            <a:off x="4716016" y="1268760"/>
            <a:ext cx="316987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FACTURATION ACOMPTE 20%</a:t>
            </a:r>
            <a:endParaRPr lang="en-US" sz="1200" b="1" dirty="0"/>
          </a:p>
        </p:txBody>
      </p:sp>
      <p:sp>
        <p:nvSpPr>
          <p:cNvPr id="56" name="TextBox 8"/>
          <p:cNvSpPr txBox="1"/>
          <p:nvPr/>
        </p:nvSpPr>
        <p:spPr>
          <a:xfrm>
            <a:off x="7956376" y="1268760"/>
            <a:ext cx="53504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675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57" name="TextBox 8"/>
          <p:cNvSpPr txBox="1"/>
          <p:nvPr/>
        </p:nvSpPr>
        <p:spPr>
          <a:xfrm>
            <a:off x="5508104" y="764704"/>
            <a:ext cx="3635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</a:t>
            </a:r>
            <a:r>
              <a:rPr lang="fr-FR" sz="1000" b="1" dirty="0" smtClean="0"/>
              <a:t>Facture</a:t>
            </a:r>
            <a:r>
              <a:rPr lang="fr-FR" sz="1000" dirty="0" smtClean="0"/>
              <a:t> émise et envoyée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  <a:endParaRPr lang="fr-FR" sz="1000" dirty="0" smtClean="0"/>
          </a:p>
        </p:txBody>
      </p:sp>
      <p:sp>
        <p:nvSpPr>
          <p:cNvPr id="59" name="Flèche en arc 40"/>
          <p:cNvSpPr/>
          <p:nvPr/>
        </p:nvSpPr>
        <p:spPr>
          <a:xfrm rot="19458280">
            <a:off x="4783810" y="360378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0" name="Flèche en arc 40"/>
          <p:cNvSpPr/>
          <p:nvPr/>
        </p:nvSpPr>
        <p:spPr>
          <a:xfrm rot="19458280">
            <a:off x="962879" y="4536841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6" name="TextBox 8"/>
          <p:cNvSpPr txBox="1"/>
          <p:nvPr/>
        </p:nvSpPr>
        <p:spPr>
          <a:xfrm>
            <a:off x="683567" y="4365104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</a:rPr>
              <a:t>3 jours</a:t>
            </a:r>
            <a:endParaRPr lang="en-US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8" name="Flèche en arc 40"/>
          <p:cNvSpPr/>
          <p:nvPr/>
        </p:nvSpPr>
        <p:spPr>
          <a:xfrm rot="19458280">
            <a:off x="2331032" y="2761078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9" name="TextBox 8"/>
          <p:cNvSpPr txBox="1"/>
          <p:nvPr/>
        </p:nvSpPr>
        <p:spPr>
          <a:xfrm>
            <a:off x="2051720" y="2589341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</a:rPr>
              <a:t>10 jours</a:t>
            </a:r>
            <a:endParaRPr lang="en-US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4" name="TextBox 5"/>
          <p:cNvSpPr txBox="1"/>
          <p:nvPr/>
        </p:nvSpPr>
        <p:spPr>
          <a:xfrm>
            <a:off x="3635896" y="2492896"/>
            <a:ext cx="252028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MISE EN SERVICE</a:t>
            </a:r>
            <a:endParaRPr lang="en-US" sz="1200" b="1" dirty="0"/>
          </a:p>
        </p:txBody>
      </p:sp>
      <p:sp>
        <p:nvSpPr>
          <p:cNvPr id="35" name="TextBox 8"/>
          <p:cNvSpPr txBox="1"/>
          <p:nvPr/>
        </p:nvSpPr>
        <p:spPr>
          <a:xfrm>
            <a:off x="6228184" y="2564904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670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4572000" y="1772815"/>
            <a:ext cx="3851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000" b="1" dirty="0" smtClean="0"/>
              <a:t>Date de mise en service</a:t>
            </a:r>
            <a:r>
              <a:rPr lang="fr-FR" sz="1000" dirty="0" smtClean="0"/>
              <a:t>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</a:p>
          <a:p>
            <a:pPr>
              <a:buFontTx/>
              <a:buChar char="-"/>
            </a:pPr>
            <a:r>
              <a:rPr lang="fr-FR" sz="10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00" b="1" dirty="0" smtClean="0"/>
              <a:t>Justificatif mise en service </a:t>
            </a:r>
            <a:r>
              <a:rPr lang="fr-FR" sz="1000" dirty="0" smtClean="0"/>
              <a:t>présent</a:t>
            </a:r>
            <a:r>
              <a:rPr lang="fr-FR" sz="1000" b="1" dirty="0" smtClean="0"/>
              <a:t>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ATTACHEMENT)</a:t>
            </a:r>
            <a:endParaRPr lang="en-US" sz="1000" dirty="0" smtClean="0"/>
          </a:p>
        </p:txBody>
      </p:sp>
      <p:sp>
        <p:nvSpPr>
          <p:cNvPr id="37" name="Flèche en arc 40"/>
          <p:cNvSpPr/>
          <p:nvPr/>
        </p:nvSpPr>
        <p:spPr>
          <a:xfrm rot="19458280">
            <a:off x="3699184" y="1512505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8" name="TextBox 8"/>
          <p:cNvSpPr txBox="1"/>
          <p:nvPr/>
        </p:nvSpPr>
        <p:spPr>
          <a:xfrm>
            <a:off x="3419872" y="1340768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</a:rPr>
              <a:t>10 jours</a:t>
            </a:r>
            <a:endParaRPr lang="en-US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9" name="TextBox 8"/>
          <p:cNvSpPr txBox="1"/>
          <p:nvPr/>
        </p:nvSpPr>
        <p:spPr>
          <a:xfrm>
            <a:off x="4427984" y="260648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</a:rPr>
              <a:t>1 jour</a:t>
            </a:r>
            <a:endParaRPr lang="en-US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lèche droite 75"/>
          <p:cNvSpPr/>
          <p:nvPr/>
        </p:nvSpPr>
        <p:spPr>
          <a:xfrm rot="19024899">
            <a:off x="349364" y="2369013"/>
            <a:ext cx="7625047" cy="243872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724128" y="5733256"/>
            <a:ext cx="3312368" cy="1008112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/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16" name="ZoneTexte 34"/>
          <p:cNvSpPr txBox="1"/>
          <p:nvPr/>
        </p:nvSpPr>
        <p:spPr>
          <a:xfrm>
            <a:off x="5796136" y="5733256"/>
            <a:ext cx="3252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err="1" smtClean="0">
                <a:latin typeface="Impact" pitchFamily="34" charset="0"/>
              </a:rPr>
              <a:t>Workflow</a:t>
            </a:r>
            <a:r>
              <a:rPr lang="fr-FR" sz="2000" dirty="0" smtClean="0">
                <a:latin typeface="Impact" pitchFamily="34" charset="0"/>
              </a:rPr>
              <a:t> de vie d’un DOSSIER</a:t>
            </a:r>
            <a:endParaRPr lang="fr-FR" sz="2000" dirty="0">
              <a:latin typeface="Impact" pitchFamily="34" charset="0"/>
            </a:endParaRPr>
          </a:p>
        </p:txBody>
      </p:sp>
      <p:grpSp>
        <p:nvGrpSpPr>
          <p:cNvPr id="2" name="Groupe 61"/>
          <p:cNvGrpSpPr/>
          <p:nvPr/>
        </p:nvGrpSpPr>
        <p:grpSpPr>
          <a:xfrm>
            <a:off x="421415" y="1366647"/>
            <a:ext cx="3168352" cy="648072"/>
            <a:chOff x="30991" y="1268760"/>
            <a:chExt cx="3168352" cy="648072"/>
          </a:xfrm>
        </p:grpSpPr>
        <p:sp>
          <p:nvSpPr>
            <p:cNvPr id="23" name="TextBox 8"/>
            <p:cNvSpPr txBox="1"/>
            <p:nvPr/>
          </p:nvSpPr>
          <p:spPr>
            <a:xfrm>
              <a:off x="107504" y="1412776"/>
              <a:ext cx="25202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00B050"/>
                  </a:solidFill>
                </a:rPr>
                <a:t>OK: Délai non encore atteint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24" name="TextBox 8"/>
            <p:cNvSpPr txBox="1"/>
            <p:nvPr/>
          </p:nvSpPr>
          <p:spPr>
            <a:xfrm>
              <a:off x="107504" y="1526595"/>
              <a:ext cx="27363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C000"/>
                  </a:solidFill>
                </a:rPr>
                <a:t>WARNING: Dernier jour avant ALERTE</a:t>
              </a:r>
              <a:endParaRPr lang="en-US" sz="1000" b="1" dirty="0">
                <a:solidFill>
                  <a:srgbClr val="FFC000"/>
                </a:solidFill>
              </a:endParaRPr>
            </a:p>
          </p:txBody>
        </p:sp>
        <p:sp>
          <p:nvSpPr>
            <p:cNvPr id="25" name="TextBox 8"/>
            <p:cNvSpPr txBox="1"/>
            <p:nvPr/>
          </p:nvSpPr>
          <p:spPr>
            <a:xfrm>
              <a:off x="107504" y="1670611"/>
              <a:ext cx="23042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0000"/>
                  </a:solidFill>
                </a:rPr>
                <a:t>ALERTE: Délai dépassé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8"/>
            <p:cNvSpPr txBox="1"/>
            <p:nvPr/>
          </p:nvSpPr>
          <p:spPr>
            <a:xfrm>
              <a:off x="30991" y="1268760"/>
              <a:ext cx="31683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u="sng" dirty="0" smtClean="0"/>
                <a:t>Indicateurs de suivi d’avancement:</a:t>
              </a:r>
              <a:endParaRPr lang="en-US" sz="1000" b="1" u="sng" dirty="0"/>
            </a:p>
          </p:txBody>
        </p:sp>
      </p:grpSp>
      <p:sp>
        <p:nvSpPr>
          <p:cNvPr id="30" name="TextBox 8"/>
          <p:cNvSpPr txBox="1"/>
          <p:nvPr/>
        </p:nvSpPr>
        <p:spPr>
          <a:xfrm>
            <a:off x="8028384" y="6453336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14/02/2014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" name="ZoneTexte 34"/>
          <p:cNvSpPr txBox="1"/>
          <p:nvPr/>
        </p:nvSpPr>
        <p:spPr>
          <a:xfrm>
            <a:off x="6372200" y="6093296"/>
            <a:ext cx="28083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>
                <a:solidFill>
                  <a:srgbClr val="FF0000"/>
                </a:solidFill>
                <a:latin typeface="Impact" pitchFamily="34" charset="0"/>
              </a:rPr>
              <a:t>Métier </a:t>
            </a:r>
            <a:r>
              <a:rPr lang="fr-FR" sz="1400" dirty="0" err="1" smtClean="0">
                <a:solidFill>
                  <a:srgbClr val="FF0000"/>
                </a:solidFill>
                <a:latin typeface="Impact" pitchFamily="34" charset="0"/>
              </a:rPr>
              <a:t>EnR</a:t>
            </a:r>
            <a:endParaRPr lang="fr-FR" sz="1400" dirty="0" smtClean="0"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fr-FR" sz="10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fr-FR" sz="1100" dirty="0" smtClean="0">
                <a:solidFill>
                  <a:srgbClr val="FF0000"/>
                </a:solidFill>
                <a:latin typeface="Impact" pitchFamily="34" charset="0"/>
              </a:rPr>
              <a:t>Location &amp; Déploiement de matériel</a:t>
            </a:r>
            <a:endParaRPr lang="fr-FR" sz="11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86092" y="44624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4" name="TextBox 5"/>
          <p:cNvSpPr txBox="1"/>
          <p:nvPr/>
        </p:nvSpPr>
        <p:spPr>
          <a:xfrm>
            <a:off x="765604" y="116632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ANNULE</a:t>
            </a:r>
            <a:endParaRPr lang="en-US" sz="1200" b="1" dirty="0"/>
          </a:p>
        </p:txBody>
      </p:sp>
      <p:sp>
        <p:nvSpPr>
          <p:cNvPr id="75" name="TextBox 8"/>
          <p:cNvSpPr txBox="1"/>
          <p:nvPr/>
        </p:nvSpPr>
        <p:spPr>
          <a:xfrm>
            <a:off x="107504" y="476672"/>
            <a:ext cx="25187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le dossier peut passer en statut ANNULE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7" name="TextBox 8"/>
          <p:cNvSpPr txBox="1"/>
          <p:nvPr/>
        </p:nvSpPr>
        <p:spPr>
          <a:xfrm>
            <a:off x="3244866" y="181335"/>
            <a:ext cx="463038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pic>
        <p:nvPicPr>
          <p:cNvPr id="67" name="Image 66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6165304"/>
            <a:ext cx="936104" cy="439327"/>
          </a:xfrm>
          <a:prstGeom prst="rect">
            <a:avLst/>
          </a:prstGeom>
        </p:spPr>
      </p:pic>
      <p:sp>
        <p:nvSpPr>
          <p:cNvPr id="62" name="ZoneTexte 34"/>
          <p:cNvSpPr txBox="1"/>
          <p:nvPr/>
        </p:nvSpPr>
        <p:spPr>
          <a:xfrm rot="16200000">
            <a:off x="-1711230" y="3090477"/>
            <a:ext cx="3822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>
                <a:solidFill>
                  <a:srgbClr val="0070C0"/>
                </a:solidFill>
                <a:latin typeface="Arial Black" pitchFamily="34" charset="0"/>
              </a:rPr>
              <a:t>PHASE IV : FINALISATION</a:t>
            </a:r>
            <a:endParaRPr lang="fr-FR" sz="2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78" name="ZoneTexte 34"/>
          <p:cNvSpPr txBox="1"/>
          <p:nvPr/>
        </p:nvSpPr>
        <p:spPr>
          <a:xfrm>
            <a:off x="0" y="6611779"/>
            <a:ext cx="25827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 smtClean="0">
                <a:solidFill>
                  <a:srgbClr val="0070C0"/>
                </a:solidFill>
                <a:latin typeface="Arial Black" pitchFamily="34" charset="0"/>
              </a:rPr>
              <a:t>Précédent: PHASE II: CONNEXION</a:t>
            </a:r>
            <a:endParaRPr lang="fr-FR" sz="1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3131840" y="1628800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</a:rPr>
              <a:t>45 jours</a:t>
            </a:r>
            <a:endParaRPr lang="en-US" sz="10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5" name="TextBox 8"/>
          <p:cNvSpPr txBox="1"/>
          <p:nvPr/>
        </p:nvSpPr>
        <p:spPr>
          <a:xfrm>
            <a:off x="4283968" y="1844824"/>
            <a:ext cx="31318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000" dirty="0" smtClean="0"/>
              <a:t> Facturation  réglée (clôturée )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(Module FACTURATION)</a:t>
            </a:r>
          </a:p>
          <a:p>
            <a:pPr>
              <a:buFontTx/>
              <a:buChar char="-"/>
            </a:pPr>
            <a:r>
              <a:rPr lang="fr-FR" sz="1000" dirty="0" smtClean="0"/>
              <a:t> BL  clôturé 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(Module BL - LOGISTIQUE)</a:t>
            </a:r>
          </a:p>
          <a:p>
            <a:pPr>
              <a:buFontTx/>
              <a:buChar char="-"/>
            </a:pPr>
            <a:r>
              <a:rPr lang="fr-FR" sz="1000" dirty="0" smtClean="0"/>
              <a:t> TICKET  clôturé 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(Module TICKET)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364088" y="332656"/>
            <a:ext cx="2627784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7" name="TextBox 5"/>
          <p:cNvSpPr txBox="1"/>
          <p:nvPr/>
        </p:nvSpPr>
        <p:spPr>
          <a:xfrm>
            <a:off x="5508104" y="404664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CLOTURE</a:t>
            </a:r>
            <a:endParaRPr lang="en-US" sz="1200" b="1" dirty="0"/>
          </a:p>
        </p:txBody>
      </p:sp>
      <p:sp>
        <p:nvSpPr>
          <p:cNvPr id="38" name="TextBox 8"/>
          <p:cNvSpPr txBox="1"/>
          <p:nvPr/>
        </p:nvSpPr>
        <p:spPr>
          <a:xfrm>
            <a:off x="7991872" y="476672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9" name="Flèche en arc 40"/>
          <p:cNvSpPr/>
          <p:nvPr/>
        </p:nvSpPr>
        <p:spPr>
          <a:xfrm rot="19458280">
            <a:off x="3699184" y="1728529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7" name="TextBox 5"/>
          <p:cNvSpPr txBox="1"/>
          <p:nvPr/>
        </p:nvSpPr>
        <p:spPr>
          <a:xfrm>
            <a:off x="827584" y="5661248"/>
            <a:ext cx="288032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VSR </a:t>
            </a:r>
            <a:r>
              <a:rPr lang="fr-FR" sz="1200" i="1" dirty="0" smtClean="0"/>
              <a:t>(Validation en Service Régulier)</a:t>
            </a:r>
            <a:endParaRPr lang="en-US" sz="1200" i="1" dirty="0"/>
          </a:p>
        </p:txBody>
      </p:sp>
      <p:sp>
        <p:nvSpPr>
          <p:cNvPr id="28" name="TextBox 8"/>
          <p:cNvSpPr txBox="1"/>
          <p:nvPr/>
        </p:nvSpPr>
        <p:spPr>
          <a:xfrm>
            <a:off x="3779912" y="5733256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680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29" name="TextBox 8"/>
          <p:cNvSpPr txBox="1"/>
          <p:nvPr/>
        </p:nvSpPr>
        <p:spPr>
          <a:xfrm>
            <a:off x="1187624" y="5301208"/>
            <a:ext cx="4536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000" b="1" dirty="0" smtClean="0"/>
              <a:t> Rapport VSR </a:t>
            </a:r>
            <a:r>
              <a:rPr lang="fr-FR" sz="1000" dirty="0" smtClean="0"/>
              <a:t>présent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ATTACHEMENT)</a:t>
            </a:r>
          </a:p>
        </p:txBody>
      </p:sp>
      <p:sp>
        <p:nvSpPr>
          <p:cNvPr id="31" name="TextBox 8"/>
          <p:cNvSpPr txBox="1"/>
          <p:nvPr/>
        </p:nvSpPr>
        <p:spPr>
          <a:xfrm>
            <a:off x="395536" y="4869160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</a:rPr>
              <a:t>90 jours</a:t>
            </a:r>
            <a:endParaRPr lang="en-US" sz="10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2" name="Flèche en arc 40"/>
          <p:cNvSpPr/>
          <p:nvPr/>
        </p:nvSpPr>
        <p:spPr>
          <a:xfrm rot="19458280">
            <a:off x="962880" y="4968889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3" name="TextBox 5"/>
          <p:cNvSpPr txBox="1"/>
          <p:nvPr/>
        </p:nvSpPr>
        <p:spPr>
          <a:xfrm>
            <a:off x="1619672" y="4437112"/>
            <a:ext cx="316987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FACTURATION ACOMPTE 8%</a:t>
            </a:r>
            <a:endParaRPr lang="en-US" sz="1200" b="1" dirty="0"/>
          </a:p>
        </p:txBody>
      </p:sp>
      <p:sp>
        <p:nvSpPr>
          <p:cNvPr id="41" name="TextBox 8"/>
          <p:cNvSpPr txBox="1"/>
          <p:nvPr/>
        </p:nvSpPr>
        <p:spPr>
          <a:xfrm>
            <a:off x="4860032" y="4437112"/>
            <a:ext cx="53504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683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2" name="TextBox 8"/>
          <p:cNvSpPr txBox="1"/>
          <p:nvPr/>
        </p:nvSpPr>
        <p:spPr>
          <a:xfrm>
            <a:off x="2627784" y="3573016"/>
            <a:ext cx="41764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</a:t>
            </a:r>
            <a:r>
              <a:rPr lang="fr-FR" sz="1000" b="1" dirty="0" smtClean="0"/>
              <a:t>Facture</a:t>
            </a:r>
            <a:r>
              <a:rPr lang="fr-FR" sz="1000" dirty="0" smtClean="0"/>
              <a:t> émise et envoyée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</a:p>
          <a:p>
            <a:pPr>
              <a:buFontTx/>
              <a:buChar char="-"/>
            </a:pPr>
            <a:r>
              <a:rPr lang="fr-FR" sz="10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00" b="1" dirty="0" smtClean="0"/>
              <a:t>Date réception contrat achat EDF OA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DEMARCHE/ERDF)</a:t>
            </a:r>
            <a:endParaRPr lang="fr-FR" sz="1000" b="1" dirty="0" smtClean="0"/>
          </a:p>
          <a:p>
            <a:pPr>
              <a:buFontTx/>
              <a:buChar char="-"/>
            </a:pPr>
            <a:r>
              <a:rPr lang="fr-FR" sz="1000" b="1" dirty="0" smtClean="0"/>
              <a:t> PV Acceptation final </a:t>
            </a:r>
            <a:r>
              <a:rPr lang="fr-FR" sz="1000" dirty="0" smtClean="0"/>
              <a:t>présent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ATTACHEMENT)</a:t>
            </a:r>
          </a:p>
          <a:p>
            <a:pPr>
              <a:buFontTx/>
              <a:buChar char="-"/>
            </a:pPr>
            <a:endParaRPr lang="fr-FR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fr-FR" sz="1000" dirty="0" smtClean="0"/>
          </a:p>
        </p:txBody>
      </p:sp>
      <p:sp>
        <p:nvSpPr>
          <p:cNvPr id="43" name="Flèche en arc 40"/>
          <p:cNvSpPr/>
          <p:nvPr/>
        </p:nvSpPr>
        <p:spPr>
          <a:xfrm rot="19458280">
            <a:off x="1970991" y="3528729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4" name="TextBox 8"/>
          <p:cNvSpPr txBox="1"/>
          <p:nvPr/>
        </p:nvSpPr>
        <p:spPr>
          <a:xfrm>
            <a:off x="1615165" y="3428999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</a:rPr>
              <a:t>1 jour</a:t>
            </a:r>
            <a:endParaRPr lang="en-US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" name="TextBox 5"/>
          <p:cNvSpPr txBox="1"/>
          <p:nvPr/>
        </p:nvSpPr>
        <p:spPr>
          <a:xfrm>
            <a:off x="2699792" y="3068960"/>
            <a:ext cx="316987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FACTURATION SOLDE 2%</a:t>
            </a:r>
            <a:endParaRPr lang="en-US" sz="1200" b="1" dirty="0"/>
          </a:p>
        </p:txBody>
      </p:sp>
      <p:sp>
        <p:nvSpPr>
          <p:cNvPr id="46" name="TextBox 8"/>
          <p:cNvSpPr txBox="1"/>
          <p:nvPr/>
        </p:nvSpPr>
        <p:spPr>
          <a:xfrm>
            <a:off x="5940152" y="3068960"/>
            <a:ext cx="53504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686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7" name="TextBox 8"/>
          <p:cNvSpPr txBox="1"/>
          <p:nvPr/>
        </p:nvSpPr>
        <p:spPr>
          <a:xfrm>
            <a:off x="3851920" y="2420888"/>
            <a:ext cx="4176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</a:t>
            </a:r>
            <a:r>
              <a:rPr lang="fr-FR" sz="1000" b="1" dirty="0" smtClean="0"/>
              <a:t>Facture SOLDE</a:t>
            </a:r>
            <a:r>
              <a:rPr lang="fr-FR" sz="1000" dirty="0" smtClean="0"/>
              <a:t> émise et envoyée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  <a:endParaRPr lang="fr-FR" sz="1000" dirty="0" smtClean="0"/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LIENS INTER MODULE PROPOSES</a:t>
            </a:r>
          </a:p>
        </p:txBody>
      </p:sp>
      <p:sp>
        <p:nvSpPr>
          <p:cNvPr id="40" name="TextBox 5"/>
          <p:cNvSpPr txBox="1"/>
          <p:nvPr/>
        </p:nvSpPr>
        <p:spPr>
          <a:xfrm>
            <a:off x="192035" y="4302429"/>
            <a:ext cx="85689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FINANCIER</a:t>
            </a:r>
            <a:endParaRPr lang="en-US" sz="1200" b="1" dirty="0"/>
          </a:p>
        </p:txBody>
      </p:sp>
      <p:sp>
        <p:nvSpPr>
          <p:cNvPr id="41" name="TextBox 8"/>
          <p:cNvSpPr txBox="1"/>
          <p:nvPr/>
        </p:nvSpPr>
        <p:spPr>
          <a:xfrm>
            <a:off x="4656531" y="1206085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</a:t>
            </a:r>
            <a:r>
              <a:rPr lang="fr-FR" sz="1200" b="1" dirty="0" smtClean="0"/>
              <a:t>cadeau » sélectionnée</a:t>
            </a:r>
            <a:r>
              <a:rPr lang="fr-FR" sz="1200" dirty="0" smtClean="0"/>
              <a:t> »,  vous avez la possibilité de créer un BL rattaché au dossier via l’icône </a:t>
            </a:r>
          </a:p>
        </p:txBody>
      </p:sp>
      <p:pic>
        <p:nvPicPr>
          <p:cNvPr id="42" name="Image 41" descr="document_48x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76611" y="1638133"/>
            <a:ext cx="457264" cy="457264"/>
          </a:xfrm>
          <a:prstGeom prst="rect">
            <a:avLst/>
          </a:prstGeom>
        </p:spPr>
      </p:pic>
      <p:pic>
        <p:nvPicPr>
          <p:cNvPr id="54" name="Image 53" descr="stock-market_48x4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3466" y="3222309"/>
            <a:ext cx="457264" cy="457264"/>
          </a:xfrm>
          <a:prstGeom prst="rect">
            <a:avLst/>
          </a:prstGeom>
        </p:spPr>
      </p:pic>
      <p:sp>
        <p:nvSpPr>
          <p:cNvPr id="55" name="TextBox 8"/>
          <p:cNvSpPr txBox="1"/>
          <p:nvPr/>
        </p:nvSpPr>
        <p:spPr>
          <a:xfrm>
            <a:off x="82458" y="2790261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</a:t>
            </a:r>
            <a:r>
              <a:rPr lang="fr-FR" sz="1200" b="1" dirty="0" smtClean="0"/>
              <a:t> Date d'installation validée avec le client</a:t>
            </a:r>
            <a:r>
              <a:rPr lang="fr-FR" sz="1200" dirty="0" smtClean="0"/>
              <a:t> » sélectionnée,  vous avez la possibilité de créer un TICKET d’installation rattaché au dossier via l’icône </a:t>
            </a:r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0746" y="1710141"/>
            <a:ext cx="246079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78802" y="3294317"/>
            <a:ext cx="205379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TextBox 8"/>
          <p:cNvSpPr txBox="1"/>
          <p:nvPr/>
        </p:nvSpPr>
        <p:spPr>
          <a:xfrm>
            <a:off x="120027" y="1206085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 </a:t>
            </a:r>
            <a:r>
              <a:rPr lang="fr-FR" sz="1200" b="1" dirty="0" smtClean="0"/>
              <a:t>Identification matériel</a:t>
            </a:r>
            <a:r>
              <a:rPr lang="fr-FR" sz="1200" dirty="0" smtClean="0"/>
              <a:t>»,  vous avez la possibilité de créer un BL de livraison rattaché au dossier via l’icône </a:t>
            </a:r>
          </a:p>
        </p:txBody>
      </p:sp>
      <p:pic>
        <p:nvPicPr>
          <p:cNvPr id="60" name="Image 59" descr="document_48x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34425" y="1663349"/>
            <a:ext cx="457264" cy="457264"/>
          </a:xfrm>
          <a:prstGeom prst="rect">
            <a:avLst/>
          </a:prstGeom>
        </p:spPr>
      </p:pic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6251" y="1854157"/>
            <a:ext cx="2304256" cy="63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TextBox 5"/>
          <p:cNvSpPr txBox="1"/>
          <p:nvPr/>
        </p:nvSpPr>
        <p:spPr>
          <a:xfrm>
            <a:off x="192035" y="702029"/>
            <a:ext cx="849694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DEMARCHE</a:t>
            </a:r>
            <a:endParaRPr lang="en-US" sz="1200" b="1" dirty="0"/>
          </a:p>
        </p:txBody>
      </p:sp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8099" y="5617239"/>
            <a:ext cx="2435293" cy="53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TextBox 8"/>
          <p:cNvSpPr txBox="1"/>
          <p:nvPr/>
        </p:nvSpPr>
        <p:spPr>
          <a:xfrm>
            <a:off x="480067" y="4662469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 </a:t>
            </a:r>
            <a:r>
              <a:rPr lang="fr-FR" sz="1200" b="1" dirty="0" smtClean="0"/>
              <a:t>Identification matériel</a:t>
            </a:r>
            <a:r>
              <a:rPr lang="fr-FR" sz="1200" dirty="0" smtClean="0"/>
              <a:t>»,  vous avez la possibilité de créer un DEVIS / PROFORMA / FACTURE rattachés au dossier via l’icône </a:t>
            </a:r>
          </a:p>
        </p:txBody>
      </p:sp>
      <p:pic>
        <p:nvPicPr>
          <p:cNvPr id="65" name="Image 64" descr="euro_32x3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127552" y="5149714"/>
            <a:ext cx="304843" cy="304843"/>
          </a:xfrm>
          <a:prstGeom prst="rect">
            <a:avLst/>
          </a:prstGeom>
        </p:spPr>
      </p:pic>
      <p:sp>
        <p:nvSpPr>
          <p:cNvPr id="66" name="TextBox 8"/>
          <p:cNvSpPr txBox="1"/>
          <p:nvPr/>
        </p:nvSpPr>
        <p:spPr>
          <a:xfrm>
            <a:off x="5143644" y="4662469"/>
            <a:ext cx="35283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c’est un </a:t>
            </a:r>
            <a:r>
              <a:rPr lang="fr-FR" sz="1200" b="1" dirty="0" smtClean="0"/>
              <a:t>paiement financé </a:t>
            </a:r>
            <a:r>
              <a:rPr lang="fr-FR" sz="1200" dirty="0" smtClean="0"/>
              <a:t>(case à cocher « paiement comptant » non coché,  vous avez la possibilité de créer une facture rattachée au dossier pour l’organisme financier via l’icône </a:t>
            </a:r>
          </a:p>
        </p:txBody>
      </p:sp>
      <p:pic>
        <p:nvPicPr>
          <p:cNvPr id="67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43644" y="5670581"/>
            <a:ext cx="3833367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Image 69" descr="euro_32x3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19908" y="5310541"/>
            <a:ext cx="304843" cy="304843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5724128" y="3429000"/>
            <a:ext cx="3240360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Si vous annulez une facture, un BL ou un TICKET, l’application vous permettra d’effectuer une nouvelle création si besoin</a:t>
            </a:r>
            <a:endParaRPr lang="fr-FR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3554</TotalTime>
  <Words>1279</Words>
  <Application>Microsoft Office PowerPoint</Application>
  <PresentationFormat>Affichage à l'écran (4:3)</PresentationFormat>
  <Paragraphs>199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Office Theme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yvo</cp:lastModifiedBy>
  <cp:revision>263</cp:revision>
  <dcterms:created xsi:type="dcterms:W3CDTF">2012-12-19T15:45:09Z</dcterms:created>
  <dcterms:modified xsi:type="dcterms:W3CDTF">2014-03-20T10:48:56Z</dcterms:modified>
</cp:coreProperties>
</file>