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4" r:id="rId2"/>
    <p:sldId id="260" r:id="rId3"/>
    <p:sldId id="262" r:id="rId4"/>
    <p:sldId id="263" r:id="rId5"/>
    <p:sldId id="265"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26" autoAdjust="0"/>
    <p:restoredTop sz="93462" autoAdjust="0"/>
  </p:normalViewPr>
  <p:slideViewPr>
    <p:cSldViewPr>
      <p:cViewPr>
        <p:scale>
          <a:sx n="100" d="100"/>
          <a:sy n="100" d="100"/>
        </p:scale>
        <p:origin x="-2430"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EF18C9-D6B2-498B-BADD-2D51602701FE}" type="datetimeFigureOut">
              <a:rPr lang="fr-FR" smtClean="0"/>
              <a:pPr/>
              <a:t>10/08/2014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FC4095-30DA-4E36-8BB2-0CA4B67C6B7C}"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48765-8C3E-4BFD-85A4-995C38BA6B32}" type="datetimeFigureOut">
              <a:rPr lang="fr-FR" smtClean="0"/>
              <a:pPr/>
              <a:t>10/08/2014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384A97-5E1E-4237-9308-C22ED208259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9" name="Freeform 83"/>
          <p:cNvSpPr>
            <a:spLocks/>
          </p:cNvSpPr>
          <p:nvPr userDrawn="1"/>
        </p:nvSpPr>
        <p:spPr bwMode="auto">
          <a:xfrm>
            <a:off x="2483768" y="6525344"/>
            <a:ext cx="6682457" cy="211931"/>
          </a:xfrm>
          <a:custGeom>
            <a:avLst/>
            <a:gdLst/>
            <a:ahLst/>
            <a:cxnLst>
              <a:cxn ang="0">
                <a:pos x="47" y="92"/>
              </a:cxn>
              <a:cxn ang="0">
                <a:pos x="1226" y="91"/>
              </a:cxn>
              <a:cxn ang="0">
                <a:pos x="1221" y="3"/>
              </a:cxn>
              <a:cxn ang="0">
                <a:pos x="47" y="1"/>
              </a:cxn>
              <a:cxn ang="0">
                <a:pos x="0" y="47"/>
              </a:cxn>
              <a:cxn ang="0">
                <a:pos x="47" y="92"/>
              </a:cxn>
            </a:cxnLst>
            <a:rect l="0" t="0" r="r" b="b"/>
            <a:pathLst>
              <a:path w="1226" h="92">
                <a:moveTo>
                  <a:pt x="47" y="92"/>
                </a:moveTo>
                <a:cubicBezTo>
                  <a:pt x="1200" y="92"/>
                  <a:pt x="1226" y="91"/>
                  <a:pt x="1226" y="91"/>
                </a:cubicBezTo>
                <a:cubicBezTo>
                  <a:pt x="1226" y="0"/>
                  <a:pt x="1221" y="3"/>
                  <a:pt x="1221" y="3"/>
                </a:cubicBezTo>
                <a:cubicBezTo>
                  <a:pt x="68" y="3"/>
                  <a:pt x="47" y="1"/>
                  <a:pt x="47" y="1"/>
                </a:cubicBezTo>
                <a:cubicBezTo>
                  <a:pt x="20" y="1"/>
                  <a:pt x="0" y="22"/>
                  <a:pt x="0" y="47"/>
                </a:cubicBezTo>
                <a:cubicBezTo>
                  <a:pt x="0" y="72"/>
                  <a:pt x="20" y="92"/>
                  <a:pt x="47" y="92"/>
                </a:cubicBezTo>
                <a:close/>
              </a:path>
            </a:pathLst>
          </a:custGeom>
          <a:gradFill flip="none" rotWithShape="1">
            <a:gsLst>
              <a:gs pos="42000">
                <a:schemeClr val="accent4">
                  <a:lumMod val="60000"/>
                  <a:lumOff val="40000"/>
                </a:schemeClr>
              </a:gs>
              <a:gs pos="100000">
                <a:srgbClr val="F8F8F8"/>
              </a:gs>
            </a:gsLst>
            <a:lin ang="10800000" scaled="1"/>
            <a:tileRect/>
          </a:gradFill>
          <a:ln w="9525" cap="flat" cmpd="sng">
            <a:noFill/>
            <a:prstDash val="solid"/>
            <a:round/>
            <a:headEnd/>
            <a:tailEnd/>
          </a:ln>
          <a:effectLst/>
        </p:spPr>
        <p:txBody>
          <a:bodyPr wrap="none" anchor="ctr"/>
          <a:lstStyle/>
          <a:p>
            <a:pPr>
              <a:defRPr/>
            </a:pPr>
            <a:endParaRPr lang="fr-FR">
              <a:cs typeface="+mn-cs"/>
            </a:endParaRPr>
          </a:p>
        </p:txBody>
      </p:sp>
      <p:pic>
        <p:nvPicPr>
          <p:cNvPr id="17" name="Image 16" descr="sanfrancisco.jpg"/>
          <p:cNvPicPr>
            <a:picLocks noChangeAspect="1"/>
          </p:cNvPicPr>
          <p:nvPr userDrawn="1"/>
        </p:nvPicPr>
        <p:blipFill>
          <a:blip r:embed="rId2" cstate="print"/>
          <a:stretch>
            <a:fillRect/>
          </a:stretch>
        </p:blipFill>
        <p:spPr>
          <a:xfrm>
            <a:off x="2123728" y="1772816"/>
            <a:ext cx="7020272" cy="1159186"/>
          </a:xfrm>
          <a:prstGeom prst="rect">
            <a:avLst/>
          </a:prstGeom>
        </p:spPr>
      </p:pic>
      <p:sp>
        <p:nvSpPr>
          <p:cNvPr id="18" name="Text Box 5"/>
          <p:cNvSpPr txBox="1">
            <a:spLocks noChangeArrowheads="1"/>
          </p:cNvSpPr>
          <p:nvPr userDrawn="1"/>
        </p:nvSpPr>
        <p:spPr bwMode="auto">
          <a:xfrm>
            <a:off x="2177814" y="4675188"/>
            <a:ext cx="5472608" cy="1442703"/>
          </a:xfrm>
          <a:prstGeom prst="rect">
            <a:avLst/>
          </a:prstGeom>
          <a:noFill/>
          <a:ln w="9525">
            <a:noFill/>
            <a:miter lim="800000"/>
            <a:headEnd/>
            <a:tailEnd/>
          </a:ln>
        </p:spPr>
        <p:txBody>
          <a:bodyPr wrap="square">
            <a:spAutoFit/>
          </a:bodyPr>
          <a:lstStyle/>
          <a:p>
            <a:pPr>
              <a:lnSpc>
                <a:spcPct val="105000"/>
              </a:lnSpc>
            </a:pPr>
            <a:endParaRPr lang="fr-FR" sz="900" dirty="0"/>
          </a:p>
          <a:p>
            <a:pPr algn="ctr">
              <a:lnSpc>
                <a:spcPct val="105000"/>
              </a:lnSpc>
            </a:pPr>
            <a:r>
              <a:rPr lang="fr-FR" sz="1800" b="1" dirty="0">
                <a:latin typeface="Arial Black" pitchFamily="34" charset="0"/>
              </a:rPr>
              <a:t>Plate forme B.I.P</a:t>
            </a:r>
            <a:r>
              <a:rPr lang="fr-FR" sz="1800" b="1" dirty="0" smtClean="0">
                <a:latin typeface="Arial Black" pitchFamily="34" charset="0"/>
              </a:rPr>
              <a:t>.</a:t>
            </a:r>
          </a:p>
          <a:p>
            <a:pPr algn="ctr">
              <a:lnSpc>
                <a:spcPct val="105000"/>
              </a:lnSpc>
            </a:pPr>
            <a:endParaRPr lang="fr-FR" sz="1200" b="1" dirty="0"/>
          </a:p>
          <a:p>
            <a:pPr algn="ctr">
              <a:lnSpc>
                <a:spcPct val="105000"/>
              </a:lnSpc>
            </a:pPr>
            <a:r>
              <a:rPr lang="fr-FR" sz="1200" dirty="0">
                <a:latin typeface="Arial Black" pitchFamily="34" charset="0"/>
              </a:rPr>
              <a:t>Business Intelligence </a:t>
            </a:r>
            <a:r>
              <a:rPr lang="fr-FR" sz="1200" dirty="0" err="1">
                <a:latin typeface="Arial Black" pitchFamily="34" charset="0"/>
              </a:rPr>
              <a:t>Process</a:t>
            </a:r>
            <a:r>
              <a:rPr lang="fr-FR" sz="1200" dirty="0">
                <a:latin typeface="Arial Black" pitchFamily="34" charset="0"/>
              </a:rPr>
              <a:t>.</a:t>
            </a:r>
          </a:p>
          <a:p>
            <a:pPr algn="ctr">
              <a:lnSpc>
                <a:spcPct val="105000"/>
              </a:lnSpc>
            </a:pPr>
            <a:r>
              <a:rPr lang="fr-FR" sz="1200" dirty="0">
                <a:latin typeface="Arial Black" pitchFamily="34" charset="0"/>
              </a:rPr>
              <a:t> </a:t>
            </a:r>
            <a:r>
              <a:rPr lang="fr-FR" sz="1200" dirty="0" err="1">
                <a:latin typeface="Arial Black" pitchFamily="34" charset="0"/>
              </a:rPr>
              <a:t>Plate-Forme</a:t>
            </a:r>
            <a:r>
              <a:rPr lang="fr-FR" sz="1200" dirty="0">
                <a:latin typeface="Arial Black" pitchFamily="34" charset="0"/>
              </a:rPr>
              <a:t> Web Collaborative pour le suivi du Business de l'entreprise</a:t>
            </a:r>
            <a:endParaRPr lang="fr-FR" sz="900" dirty="0">
              <a:latin typeface="Arial Black" pitchFamily="34" charset="0"/>
            </a:endParaRPr>
          </a:p>
          <a:p>
            <a:endParaRPr lang="fr-FR" sz="900" dirty="0"/>
          </a:p>
        </p:txBody>
      </p:sp>
      <p:sp>
        <p:nvSpPr>
          <p:cNvPr id="19" name="Text Box 6"/>
          <p:cNvSpPr txBox="1">
            <a:spLocks noChangeArrowheads="1"/>
          </p:cNvSpPr>
          <p:nvPr userDrawn="1"/>
        </p:nvSpPr>
        <p:spPr bwMode="auto">
          <a:xfrm>
            <a:off x="2087885" y="1340768"/>
            <a:ext cx="6660579" cy="423706"/>
          </a:xfrm>
          <a:prstGeom prst="rect">
            <a:avLst/>
          </a:prstGeom>
          <a:noFill/>
          <a:ln w="9525">
            <a:noFill/>
            <a:miter lim="800000"/>
            <a:headEnd/>
            <a:tailEnd/>
          </a:ln>
        </p:spPr>
        <p:txBody>
          <a:bodyPr wrap="square">
            <a:spAutoFit/>
          </a:bodyPr>
          <a:lstStyle/>
          <a:p>
            <a:pPr>
              <a:lnSpc>
                <a:spcPct val="105000"/>
              </a:lnSpc>
            </a:pPr>
            <a:endParaRPr lang="fr-FR" sz="900" dirty="0"/>
          </a:p>
          <a:p>
            <a:pPr algn="ctr">
              <a:lnSpc>
                <a:spcPct val="105000"/>
              </a:lnSpc>
            </a:pPr>
            <a:r>
              <a:rPr lang="fr-FR" sz="1200" b="1" dirty="0">
                <a:latin typeface="Arial Black" pitchFamily="34" charset="0"/>
              </a:rPr>
              <a:t>PROGICIEL </a:t>
            </a:r>
            <a:r>
              <a:rPr lang="fr-FR" sz="1200" b="1" dirty="0" smtClean="0">
                <a:latin typeface="Arial Black" pitchFamily="34" charset="0"/>
              </a:rPr>
              <a:t>COLLABORATIF de  </a:t>
            </a:r>
            <a:r>
              <a:rPr lang="fr-FR" sz="1200" b="1" dirty="0">
                <a:latin typeface="Arial Black" pitchFamily="34" charset="0"/>
              </a:rPr>
              <a:t>SUIVI D’ACTIVITE </a:t>
            </a:r>
            <a:r>
              <a:rPr lang="fr-FR" sz="1200" b="1" dirty="0" smtClean="0">
                <a:latin typeface="Arial Black" pitchFamily="34" charset="0"/>
              </a:rPr>
              <a:t>D’ENTREPRISE</a:t>
            </a:r>
            <a:endParaRPr lang="fr-FR" sz="1200" dirty="0">
              <a:latin typeface="Arial Black" pitchFamily="34" charset="0"/>
            </a:endParaRPr>
          </a:p>
        </p:txBody>
      </p:sp>
      <p:sp>
        <p:nvSpPr>
          <p:cNvPr id="20" name="Text Box 7"/>
          <p:cNvSpPr txBox="1">
            <a:spLocks noChangeArrowheads="1"/>
          </p:cNvSpPr>
          <p:nvPr userDrawn="1"/>
        </p:nvSpPr>
        <p:spPr bwMode="auto">
          <a:xfrm rot="16200000">
            <a:off x="4714063" y="5675492"/>
            <a:ext cx="400110" cy="1955800"/>
          </a:xfrm>
          <a:prstGeom prst="rect">
            <a:avLst/>
          </a:prstGeom>
          <a:noFill/>
          <a:ln w="9525">
            <a:noFill/>
            <a:miter lim="800000"/>
            <a:headEnd/>
            <a:tailEnd/>
          </a:ln>
        </p:spPr>
        <p:txBody>
          <a:bodyPr vert="eaVert" wrap="square">
            <a:spAutoFit/>
          </a:bodyPr>
          <a:lstStyle/>
          <a:p>
            <a:pPr algn="ctr"/>
            <a:r>
              <a:rPr lang="fr-FR" sz="1400" b="1" dirty="0">
                <a:solidFill>
                  <a:srgbClr val="002060"/>
                </a:solidFill>
                <a:latin typeface="Arial Black" pitchFamily="34" charset="0"/>
              </a:rPr>
              <a:t>www.oleweb.fr</a:t>
            </a:r>
          </a:p>
        </p:txBody>
      </p:sp>
      <p:pic>
        <p:nvPicPr>
          <p:cNvPr id="21" name="Picture 13"/>
          <p:cNvPicPr>
            <a:picLocks noChangeAspect="1" noChangeArrowheads="1"/>
          </p:cNvPicPr>
          <p:nvPr userDrawn="1"/>
        </p:nvPicPr>
        <p:blipFill>
          <a:blip r:embed="rId3" cstate="print"/>
          <a:srcRect/>
          <a:stretch>
            <a:fillRect/>
          </a:stretch>
        </p:blipFill>
        <p:spPr bwMode="auto">
          <a:xfrm>
            <a:off x="395288" y="115888"/>
            <a:ext cx="2305050" cy="649287"/>
          </a:xfrm>
          <a:prstGeom prst="rect">
            <a:avLst/>
          </a:prstGeom>
          <a:noFill/>
          <a:ln w="9525">
            <a:noFill/>
            <a:miter lim="800000"/>
            <a:headEnd/>
            <a:tailEnd/>
          </a:ln>
        </p:spPr>
      </p:pic>
      <p:grpSp>
        <p:nvGrpSpPr>
          <p:cNvPr id="23" name="Groupe 22"/>
          <p:cNvGrpSpPr/>
          <p:nvPr userDrawn="1"/>
        </p:nvGrpSpPr>
        <p:grpSpPr>
          <a:xfrm>
            <a:off x="142876" y="1196752"/>
            <a:ext cx="2412900" cy="2301971"/>
            <a:chOff x="1516189" y="0"/>
            <a:chExt cx="2412900" cy="2301971"/>
          </a:xfrm>
          <a:solidFill>
            <a:schemeClr val="accent4">
              <a:lumMod val="60000"/>
              <a:lumOff val="40000"/>
            </a:schemeClr>
          </a:solidFill>
        </p:grpSpPr>
        <p:sp>
          <p:nvSpPr>
            <p:cNvPr id="24" name="Ellipse 23"/>
            <p:cNvSpPr/>
            <p:nvPr userDrawn="1"/>
          </p:nvSpPr>
          <p:spPr>
            <a:xfrm>
              <a:off x="1516189" y="0"/>
              <a:ext cx="2412900" cy="2301971"/>
            </a:xfrm>
            <a:prstGeom prst="ellipse">
              <a:avLst/>
            </a:prstGeom>
            <a:grpFill/>
            <a:effectLst>
              <a:outerShdw blurRad="63500" sx="102000" sy="102000" algn="ctr"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tx1"/>
            </a:fontRef>
          </p:style>
        </p:sp>
        <p:sp>
          <p:nvSpPr>
            <p:cNvPr id="25" name="Ellipse 4"/>
            <p:cNvSpPr/>
            <p:nvPr userDrawn="1"/>
          </p:nvSpPr>
          <p:spPr>
            <a:xfrm>
              <a:off x="1869550" y="337116"/>
              <a:ext cx="1706178" cy="1627739"/>
            </a:xfrm>
            <a:prstGeom prst="rect">
              <a:avLst/>
            </a:prstGeom>
            <a:grpFill/>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fr-FR" sz="1200" b="1" kern="1200" baseline="0" dirty="0" smtClean="0">
                  <a:latin typeface="Arial Black" pitchFamily="34" charset="0"/>
                </a:rPr>
                <a:t>support@oleweb.fr</a:t>
              </a:r>
              <a:endParaRPr lang="fr-FR" sz="1200" kern="1200" baseline="0" dirty="0">
                <a:latin typeface="Arial Black" pitchFamily="34" charset="0"/>
              </a:endParaRPr>
            </a:p>
          </p:txBody>
        </p:sp>
      </p:grpSp>
      <p:sp>
        <p:nvSpPr>
          <p:cNvPr id="26" name="Titre 1"/>
          <p:cNvSpPr>
            <a:spLocks noGrp="1"/>
          </p:cNvSpPr>
          <p:nvPr>
            <p:ph type="title"/>
          </p:nvPr>
        </p:nvSpPr>
        <p:spPr>
          <a:xfrm>
            <a:off x="2033798" y="3429000"/>
            <a:ext cx="5760640" cy="1143000"/>
          </a:xfrm>
          <a:prstGeom prst="rect">
            <a:avLst/>
          </a:prstGeom>
        </p:spPr>
        <p:txBody>
          <a:bodyPr/>
          <a:lstStyle>
            <a:lvl1pPr>
              <a:defRPr sz="2800" b="1">
                <a:solidFill>
                  <a:srgbClr val="FF0000"/>
                </a:solidFill>
                <a:effectLst>
                  <a:outerShdw blurRad="38100" dist="38100" dir="2700000" algn="tl">
                    <a:srgbClr val="000000">
                      <a:alpha val="43137"/>
                    </a:srgbClr>
                  </a:outerShdw>
                </a:effectLst>
                <a:latin typeface="Arial" pitchFamily="34" charset="0"/>
                <a:cs typeface="Arial" pitchFamily="34" charset="0"/>
              </a:defRPr>
            </a:lvl1pPr>
          </a:lstStyle>
          <a:p>
            <a:r>
              <a:rPr lang="fr-FR" dirty="0" smtClean="0"/>
              <a:t>Cliquez pour modifier le style du titre</a:t>
            </a:r>
            <a:endParaRPr lang="fr-FR" dirty="0"/>
          </a:p>
        </p:txBody>
      </p:sp>
      <p:sp>
        <p:nvSpPr>
          <p:cNvPr id="27" name="Freeform 62"/>
          <p:cNvSpPr>
            <a:spLocks/>
          </p:cNvSpPr>
          <p:nvPr userDrawn="1"/>
        </p:nvSpPr>
        <p:spPr bwMode="auto">
          <a:xfrm flipH="1">
            <a:off x="0" y="6586537"/>
            <a:ext cx="2339752" cy="155427"/>
          </a:xfrm>
          <a:custGeom>
            <a:avLst/>
            <a:gdLst/>
            <a:ahLst/>
            <a:cxnLst>
              <a:cxn ang="0">
                <a:pos x="26" y="51"/>
              </a:cxn>
              <a:cxn ang="0">
                <a:pos x="670" y="51"/>
              </a:cxn>
              <a:cxn ang="0">
                <a:pos x="670" y="0"/>
              </a:cxn>
              <a:cxn ang="0">
                <a:pos x="26" y="0"/>
              </a:cxn>
              <a:cxn ang="0">
                <a:pos x="0" y="26"/>
              </a:cxn>
              <a:cxn ang="0">
                <a:pos x="26" y="51"/>
              </a:cxn>
            </a:cxnLst>
            <a:rect l="0" t="0" r="r" b="b"/>
            <a:pathLst>
              <a:path w="670" h="51">
                <a:moveTo>
                  <a:pt x="26" y="51"/>
                </a:moveTo>
                <a:cubicBezTo>
                  <a:pt x="670" y="51"/>
                  <a:pt x="670" y="51"/>
                  <a:pt x="670" y="51"/>
                </a:cubicBezTo>
                <a:cubicBezTo>
                  <a:pt x="670" y="0"/>
                  <a:pt x="670" y="0"/>
                  <a:pt x="670" y="0"/>
                </a:cubicBezTo>
                <a:cubicBezTo>
                  <a:pt x="26" y="0"/>
                  <a:pt x="26" y="0"/>
                  <a:pt x="26" y="0"/>
                </a:cubicBezTo>
                <a:cubicBezTo>
                  <a:pt x="11" y="0"/>
                  <a:pt x="0" y="12"/>
                  <a:pt x="0" y="26"/>
                </a:cubicBezTo>
                <a:cubicBezTo>
                  <a:pt x="0" y="40"/>
                  <a:pt x="11" y="51"/>
                  <a:pt x="26" y="51"/>
                </a:cubicBezTo>
                <a:close/>
              </a:path>
            </a:pathLst>
          </a:custGeom>
          <a:solidFill>
            <a:schemeClr val="accent4">
              <a:lumMod val="60000"/>
              <a:lumOff val="40000"/>
            </a:schemeClr>
          </a:solidFill>
          <a:ln w="9525" cap="flat" cmpd="sng">
            <a:noFill/>
            <a:prstDash val="solid"/>
            <a:round/>
            <a:headEnd/>
            <a:tailEnd/>
          </a:ln>
          <a:effectLst/>
        </p:spPr>
        <p:txBody>
          <a:bodyPr wrap="none" anchor="ctr"/>
          <a:lstStyle/>
          <a:p>
            <a:pPr>
              <a:defRPr/>
            </a:pPr>
            <a:endParaRPr lang="fr-FR">
              <a:cs typeface="+mn-cs"/>
            </a:endParaRPr>
          </a:p>
        </p:txBody>
      </p:sp>
      <p:sp>
        <p:nvSpPr>
          <p:cNvPr id="28" name="ZoneTexte 27"/>
          <p:cNvSpPr txBox="1"/>
          <p:nvPr userDrawn="1"/>
        </p:nvSpPr>
        <p:spPr>
          <a:xfrm>
            <a:off x="0" y="6556528"/>
            <a:ext cx="2339751"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FR" sz="800" b="1" dirty="0" smtClean="0">
                <a:solidFill>
                  <a:srgbClr val="C00000"/>
                </a:solidFill>
              </a:rPr>
              <a:t>B.I.P.</a:t>
            </a:r>
            <a:r>
              <a:rPr lang="fr-FR" sz="800" b="1" baseline="0" dirty="0" smtClean="0">
                <a:solidFill>
                  <a:srgbClr val="C00000"/>
                </a:solidFill>
              </a:rPr>
              <a:t> V3 </a:t>
            </a:r>
            <a:r>
              <a:rPr lang="fr-FR" sz="800" b="1" dirty="0" smtClean="0">
                <a:solidFill>
                  <a:srgbClr val="002060"/>
                </a:solidFill>
              </a:rPr>
              <a:t>Copyright © </a:t>
            </a:r>
            <a:r>
              <a:rPr lang="fr-FR" sz="800" b="1" dirty="0" err="1" smtClean="0">
                <a:solidFill>
                  <a:srgbClr val="002060"/>
                </a:solidFill>
              </a:rPr>
              <a:t>OleWeb</a:t>
            </a:r>
            <a:r>
              <a:rPr lang="fr-FR" sz="800" b="1" dirty="0" smtClean="0">
                <a:solidFill>
                  <a:srgbClr val="002060"/>
                </a:solidFill>
              </a:rPr>
              <a:t> 2011</a:t>
            </a:r>
            <a:endParaRPr lang="fr-FR" sz="800" b="1" dirty="0">
              <a:solidFill>
                <a:srgbClr val="7030A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D7651A-EA01-4597-9047-DEEA01194041}" type="datetime4">
              <a:rPr lang="fr-FR" smtClean="0"/>
              <a:pPr/>
              <a:t>10 août 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B11190-FFE9-49C6-8803-77B64140ADA8}" type="datetime4">
              <a:rPr lang="fr-FR" smtClean="0"/>
              <a:pPr/>
              <a:t>10 août 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7" name="Freeform 62"/>
          <p:cNvSpPr>
            <a:spLocks/>
          </p:cNvSpPr>
          <p:nvPr userDrawn="1"/>
        </p:nvSpPr>
        <p:spPr bwMode="auto">
          <a:xfrm flipH="1">
            <a:off x="0" y="6586537"/>
            <a:ext cx="2339752" cy="155427"/>
          </a:xfrm>
          <a:custGeom>
            <a:avLst/>
            <a:gdLst/>
            <a:ahLst/>
            <a:cxnLst>
              <a:cxn ang="0">
                <a:pos x="26" y="51"/>
              </a:cxn>
              <a:cxn ang="0">
                <a:pos x="670" y="51"/>
              </a:cxn>
              <a:cxn ang="0">
                <a:pos x="670" y="0"/>
              </a:cxn>
              <a:cxn ang="0">
                <a:pos x="26" y="0"/>
              </a:cxn>
              <a:cxn ang="0">
                <a:pos x="0" y="26"/>
              </a:cxn>
              <a:cxn ang="0">
                <a:pos x="26" y="51"/>
              </a:cxn>
            </a:cxnLst>
            <a:rect l="0" t="0" r="r" b="b"/>
            <a:pathLst>
              <a:path w="670" h="51">
                <a:moveTo>
                  <a:pt x="26" y="51"/>
                </a:moveTo>
                <a:cubicBezTo>
                  <a:pt x="670" y="51"/>
                  <a:pt x="670" y="51"/>
                  <a:pt x="670" y="51"/>
                </a:cubicBezTo>
                <a:cubicBezTo>
                  <a:pt x="670" y="0"/>
                  <a:pt x="670" y="0"/>
                  <a:pt x="670" y="0"/>
                </a:cubicBezTo>
                <a:cubicBezTo>
                  <a:pt x="26" y="0"/>
                  <a:pt x="26" y="0"/>
                  <a:pt x="26" y="0"/>
                </a:cubicBezTo>
                <a:cubicBezTo>
                  <a:pt x="11" y="0"/>
                  <a:pt x="0" y="12"/>
                  <a:pt x="0" y="26"/>
                </a:cubicBezTo>
                <a:cubicBezTo>
                  <a:pt x="0" y="40"/>
                  <a:pt x="11" y="51"/>
                  <a:pt x="26" y="51"/>
                </a:cubicBezTo>
                <a:close/>
              </a:path>
            </a:pathLst>
          </a:custGeom>
          <a:solidFill>
            <a:schemeClr val="accent4">
              <a:lumMod val="60000"/>
              <a:lumOff val="40000"/>
            </a:schemeClr>
          </a:solidFill>
          <a:ln w="9525" cap="flat" cmpd="sng">
            <a:noFill/>
            <a:prstDash val="solid"/>
            <a:round/>
            <a:headEnd/>
            <a:tailEnd/>
          </a:ln>
          <a:effectLst/>
        </p:spPr>
        <p:txBody>
          <a:bodyPr wrap="none" anchor="ctr"/>
          <a:lstStyle/>
          <a:p>
            <a:pPr>
              <a:defRPr/>
            </a:pPr>
            <a:endParaRPr lang="fr-FR">
              <a:cs typeface="+mn-cs"/>
            </a:endParaRPr>
          </a:p>
        </p:txBody>
      </p:sp>
      <p:sp>
        <p:nvSpPr>
          <p:cNvPr id="18" name="ZoneTexte 17"/>
          <p:cNvSpPr txBox="1"/>
          <p:nvPr userDrawn="1"/>
        </p:nvSpPr>
        <p:spPr>
          <a:xfrm>
            <a:off x="0" y="6556528"/>
            <a:ext cx="2339751"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FR" sz="800" b="1" dirty="0" smtClean="0">
                <a:solidFill>
                  <a:srgbClr val="C00000"/>
                </a:solidFill>
              </a:rPr>
              <a:t>B.I.P.</a:t>
            </a:r>
            <a:r>
              <a:rPr lang="fr-FR" sz="800" b="1" baseline="0" dirty="0" smtClean="0">
                <a:solidFill>
                  <a:srgbClr val="C00000"/>
                </a:solidFill>
              </a:rPr>
              <a:t> V3 </a:t>
            </a:r>
            <a:r>
              <a:rPr lang="fr-FR" sz="800" b="1" dirty="0" smtClean="0">
                <a:solidFill>
                  <a:srgbClr val="002060"/>
                </a:solidFill>
              </a:rPr>
              <a:t>Copyright © </a:t>
            </a:r>
            <a:r>
              <a:rPr lang="fr-FR" sz="800" b="1" dirty="0" err="1" smtClean="0">
                <a:solidFill>
                  <a:srgbClr val="002060"/>
                </a:solidFill>
              </a:rPr>
              <a:t>OleWeb</a:t>
            </a:r>
            <a:r>
              <a:rPr lang="fr-FR" sz="800" b="1" dirty="0" smtClean="0">
                <a:solidFill>
                  <a:srgbClr val="002060"/>
                </a:solidFill>
              </a:rPr>
              <a:t> 2013</a:t>
            </a:r>
            <a:endParaRPr lang="fr-FR" sz="800" b="1" dirty="0">
              <a:solidFill>
                <a:srgbClr val="7030A0"/>
              </a:solidFill>
            </a:endParaRPr>
          </a:p>
        </p:txBody>
      </p:sp>
      <p:sp>
        <p:nvSpPr>
          <p:cNvPr id="19" name="Freeform 83"/>
          <p:cNvSpPr>
            <a:spLocks/>
          </p:cNvSpPr>
          <p:nvPr userDrawn="1"/>
        </p:nvSpPr>
        <p:spPr bwMode="auto">
          <a:xfrm>
            <a:off x="7219950" y="6525344"/>
            <a:ext cx="1946275" cy="211931"/>
          </a:xfrm>
          <a:custGeom>
            <a:avLst/>
            <a:gdLst/>
            <a:ahLst/>
            <a:cxnLst>
              <a:cxn ang="0">
                <a:pos x="47" y="92"/>
              </a:cxn>
              <a:cxn ang="0">
                <a:pos x="1226" y="91"/>
              </a:cxn>
              <a:cxn ang="0">
                <a:pos x="1221" y="3"/>
              </a:cxn>
              <a:cxn ang="0">
                <a:pos x="47" y="1"/>
              </a:cxn>
              <a:cxn ang="0">
                <a:pos x="0" y="47"/>
              </a:cxn>
              <a:cxn ang="0">
                <a:pos x="47" y="92"/>
              </a:cxn>
            </a:cxnLst>
            <a:rect l="0" t="0" r="r" b="b"/>
            <a:pathLst>
              <a:path w="1226" h="92">
                <a:moveTo>
                  <a:pt x="47" y="92"/>
                </a:moveTo>
                <a:cubicBezTo>
                  <a:pt x="1200" y="92"/>
                  <a:pt x="1226" y="91"/>
                  <a:pt x="1226" y="91"/>
                </a:cubicBezTo>
                <a:cubicBezTo>
                  <a:pt x="1226" y="0"/>
                  <a:pt x="1221" y="3"/>
                  <a:pt x="1221" y="3"/>
                </a:cubicBezTo>
                <a:cubicBezTo>
                  <a:pt x="68" y="3"/>
                  <a:pt x="47" y="1"/>
                  <a:pt x="47" y="1"/>
                </a:cubicBezTo>
                <a:cubicBezTo>
                  <a:pt x="20" y="1"/>
                  <a:pt x="0" y="22"/>
                  <a:pt x="0" y="47"/>
                </a:cubicBezTo>
                <a:cubicBezTo>
                  <a:pt x="0" y="72"/>
                  <a:pt x="20" y="92"/>
                  <a:pt x="47" y="92"/>
                </a:cubicBezTo>
                <a:close/>
              </a:path>
            </a:pathLst>
          </a:custGeom>
          <a:gradFill flip="none" rotWithShape="1">
            <a:gsLst>
              <a:gs pos="42000">
                <a:schemeClr val="accent4">
                  <a:lumMod val="60000"/>
                  <a:lumOff val="40000"/>
                </a:schemeClr>
              </a:gs>
              <a:gs pos="100000">
                <a:srgbClr val="F8F8F8"/>
              </a:gs>
            </a:gsLst>
            <a:lin ang="10800000" scaled="1"/>
            <a:tileRect/>
          </a:gradFill>
          <a:ln w="9525" cap="flat" cmpd="sng">
            <a:noFill/>
            <a:prstDash val="solid"/>
            <a:round/>
            <a:headEnd/>
            <a:tailEnd/>
          </a:ln>
          <a:effectLst/>
        </p:spPr>
        <p:txBody>
          <a:bodyPr wrap="none" anchor="ctr"/>
          <a:lstStyle/>
          <a:p>
            <a:pPr>
              <a:defRPr/>
            </a:pPr>
            <a:endParaRPr lang="fr-FR">
              <a:cs typeface="+mn-cs"/>
            </a:endParaRPr>
          </a:p>
        </p:txBody>
      </p:sp>
      <p:sp>
        <p:nvSpPr>
          <p:cNvPr id="20" name="Rectangle 4"/>
          <p:cNvSpPr>
            <a:spLocks noGrp="1" noChangeArrowheads="1"/>
          </p:cNvSpPr>
          <p:nvPr>
            <p:ph type="dt" sz="half" idx="2"/>
          </p:nvPr>
        </p:nvSpPr>
        <p:spPr>
          <a:xfrm>
            <a:off x="7334250" y="6528519"/>
            <a:ext cx="1176337" cy="271463"/>
          </a:xfrm>
          <a:prstGeom prst="rect">
            <a:avLst/>
          </a:prstGeom>
        </p:spPr>
        <p:txBody>
          <a:bodyPr/>
          <a:lstStyle>
            <a:lvl1pPr>
              <a:defRPr sz="800" b="1">
                <a:solidFill>
                  <a:srgbClr val="002060"/>
                </a:solidFill>
              </a:defRPr>
            </a:lvl1pPr>
          </a:lstStyle>
          <a:p>
            <a:pPr>
              <a:defRPr/>
            </a:pPr>
            <a:fld id="{A2CA36F7-1757-4788-BEFF-1D7FA665EA78}" type="datetime4">
              <a:rPr lang="fr-FR" smtClean="0"/>
              <a:pPr>
                <a:defRPr/>
              </a:pPr>
              <a:t>10 août 2014</a:t>
            </a:fld>
            <a:endParaRPr lang="fr-FR" dirty="0"/>
          </a:p>
        </p:txBody>
      </p:sp>
      <p:sp>
        <p:nvSpPr>
          <p:cNvPr id="21" name="Rectangle 6"/>
          <p:cNvSpPr>
            <a:spLocks noGrp="1" noChangeArrowheads="1"/>
          </p:cNvSpPr>
          <p:nvPr>
            <p:ph type="sldNum" sz="quarter" idx="4"/>
          </p:nvPr>
        </p:nvSpPr>
        <p:spPr>
          <a:xfrm>
            <a:off x="8466137" y="6533281"/>
            <a:ext cx="714375" cy="261938"/>
          </a:xfrm>
          <a:prstGeom prst="rect">
            <a:avLst/>
          </a:prstGeom>
        </p:spPr>
        <p:txBody>
          <a:bodyPr/>
          <a:lstStyle>
            <a:lvl1pPr>
              <a:defRPr sz="800" b="1">
                <a:solidFill>
                  <a:srgbClr val="002060"/>
                </a:solidFill>
              </a:defRPr>
            </a:lvl1pPr>
          </a:lstStyle>
          <a:p>
            <a:pPr>
              <a:defRPr/>
            </a:pPr>
            <a:r>
              <a:rPr lang="fr-FR" dirty="0" smtClean="0"/>
              <a:t>Page </a:t>
            </a:r>
            <a:fld id="{D82D2A6E-D03A-4FFD-B2D5-4D939985F07C}" type="slidenum">
              <a:rPr lang="fr-FR" smtClean="0"/>
              <a:pPr>
                <a:defRPr/>
              </a:pPr>
              <a:t>‹N°›</a:t>
            </a:fld>
            <a:endParaRPr lang="fr-FR" dirty="0"/>
          </a:p>
        </p:txBody>
      </p:sp>
      <p:pic>
        <p:nvPicPr>
          <p:cNvPr id="22" name="Image 21" descr="sanfrancisco.jpg"/>
          <p:cNvPicPr>
            <a:picLocks noChangeAspect="1"/>
          </p:cNvPicPr>
          <p:nvPr userDrawn="1"/>
        </p:nvPicPr>
        <p:blipFill>
          <a:blip r:embed="rId2" cstate="print">
            <a:lum bright="50000" contrast="-62000"/>
          </a:blip>
          <a:stretch>
            <a:fillRect/>
          </a:stretch>
        </p:blipFill>
        <p:spPr>
          <a:xfrm>
            <a:off x="1043607" y="0"/>
            <a:ext cx="8100393" cy="404664"/>
          </a:xfrm>
          <a:prstGeom prst="rect">
            <a:avLst/>
          </a:prstGeom>
        </p:spPr>
      </p:pic>
      <p:sp>
        <p:nvSpPr>
          <p:cNvPr id="27" name="Titre 1"/>
          <p:cNvSpPr>
            <a:spLocks noGrp="1"/>
          </p:cNvSpPr>
          <p:nvPr>
            <p:ph type="title"/>
          </p:nvPr>
        </p:nvSpPr>
        <p:spPr>
          <a:xfrm>
            <a:off x="1403648" y="0"/>
            <a:ext cx="7632848" cy="360040"/>
          </a:xfrm>
          <a:prstGeom prst="rect">
            <a:avLst/>
          </a:prstGeom>
        </p:spPr>
        <p:txBody>
          <a:bodyPr anchor="t"/>
          <a:lstStyle>
            <a:lvl1pPr algn="l">
              <a:defRPr sz="1800" b="1" cap="all">
                <a:solidFill>
                  <a:srgbClr val="002060"/>
                </a:solidFill>
                <a:latin typeface="Arial Black" pitchFamily="34" charset="0"/>
              </a:defRPr>
            </a:lvl1pPr>
          </a:lstStyle>
          <a:p>
            <a:r>
              <a:rPr lang="fr-FR" dirty="0" smtClean="0"/>
              <a:t>Cliquez pour modifier le style du titre</a:t>
            </a:r>
            <a:endParaRPr lang="fr-FR" dirty="0"/>
          </a:p>
        </p:txBody>
      </p:sp>
      <p:sp>
        <p:nvSpPr>
          <p:cNvPr id="28" name="Ellipse 27"/>
          <p:cNvSpPr/>
          <p:nvPr userDrawn="1"/>
        </p:nvSpPr>
        <p:spPr>
          <a:xfrm>
            <a:off x="827584" y="0"/>
            <a:ext cx="432048" cy="4046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6" name="Picture 13"/>
          <p:cNvPicPr>
            <a:picLocks noChangeAspect="1" noChangeArrowheads="1"/>
          </p:cNvPicPr>
          <p:nvPr userDrawn="1"/>
        </p:nvPicPr>
        <p:blipFill>
          <a:blip r:embed="rId3" cstate="print"/>
          <a:srcRect/>
          <a:stretch>
            <a:fillRect/>
          </a:stretch>
        </p:blipFill>
        <p:spPr bwMode="auto">
          <a:xfrm>
            <a:off x="72008" y="44624"/>
            <a:ext cx="1043608" cy="292317"/>
          </a:xfrm>
          <a:prstGeom prst="rect">
            <a:avLst/>
          </a:prstGeom>
          <a:noFill/>
          <a:ln w="9525">
            <a:noFill/>
            <a:miter lim="800000"/>
            <a:headEnd/>
            <a:tailEnd/>
          </a:ln>
        </p:spPr>
      </p:pic>
      <p:sp>
        <p:nvSpPr>
          <p:cNvPr id="29" name="Espace réservé du contenu 2"/>
          <p:cNvSpPr>
            <a:spLocks noGrp="1"/>
          </p:cNvSpPr>
          <p:nvPr>
            <p:ph idx="1"/>
          </p:nvPr>
        </p:nvSpPr>
        <p:spPr>
          <a:xfrm>
            <a:off x="313184" y="548680"/>
            <a:ext cx="8507288" cy="5688632"/>
          </a:xfrm>
          <a:prstGeom prst="rect">
            <a:avLst/>
          </a:prstGeom>
        </p:spPr>
        <p:txBody>
          <a:bodyPr/>
          <a:lstStyle>
            <a:lvl1pPr>
              <a:buClr>
                <a:schemeClr val="accent4">
                  <a:lumMod val="50000"/>
                </a:schemeClr>
              </a:buClr>
              <a:buFont typeface="Wingdings" pitchFamily="2" charset="2"/>
              <a:buChar char="q"/>
              <a:defRPr sz="3200">
                <a:latin typeface="Arial" pitchFamily="34" charset="0"/>
                <a:cs typeface="Arial" pitchFamily="34" charset="0"/>
              </a:defRPr>
            </a:lvl1pPr>
            <a:lvl2pPr>
              <a:buClr>
                <a:schemeClr val="accent4">
                  <a:lumMod val="50000"/>
                </a:schemeClr>
              </a:buClr>
              <a:buFont typeface="Wingdings" pitchFamily="2" charset="2"/>
              <a:buChar char="§"/>
              <a:defRPr sz="2800">
                <a:latin typeface="Arial" pitchFamily="34" charset="0"/>
                <a:cs typeface="Arial" pitchFamily="34" charset="0"/>
              </a:defRPr>
            </a:lvl2pPr>
            <a:lvl3pPr>
              <a:buClr>
                <a:schemeClr val="accent4">
                  <a:lumMod val="50000"/>
                </a:schemeClr>
              </a:buClr>
              <a:defRPr sz="2400">
                <a:latin typeface="Arial" pitchFamily="34" charset="0"/>
                <a:cs typeface="Arial" pitchFamily="34" charset="0"/>
              </a:defRPr>
            </a:lvl3pPr>
            <a:lvl4pPr>
              <a:buClr>
                <a:schemeClr val="accent4">
                  <a:lumMod val="50000"/>
                </a:schemeClr>
              </a:buClr>
              <a:defRPr sz="2000">
                <a:latin typeface="Arial" pitchFamily="34" charset="0"/>
                <a:cs typeface="Arial" pitchFamily="34" charset="0"/>
              </a:defRPr>
            </a:lvl4pPr>
            <a:lvl5pPr>
              <a:buClr>
                <a:schemeClr val="accent4">
                  <a:lumMod val="50000"/>
                </a:schemeClr>
              </a:buCl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944FF60-D055-4144-B877-D1F891029DFE}" type="datetime4">
              <a:rPr lang="fr-FR" smtClean="0"/>
              <a:pPr/>
              <a:t>10 août 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338EF9-D4CD-44AD-AACD-BFC761C1CE73}" type="datetime4">
              <a:rPr lang="fr-FR" smtClean="0"/>
              <a:pPr/>
              <a:t>10 août 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4F344C3-5D43-477C-AE98-CC4FAD50024D}" type="datetime4">
              <a:rPr lang="fr-FR" smtClean="0"/>
              <a:pPr/>
              <a:t>10 août 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dirty="0" smtClean="0"/>
              <a:t>Cliquez pour modifier le style du titre</a:t>
            </a:r>
            <a:endParaRPr lang="fr-FR" dirty="0"/>
          </a:p>
        </p:txBody>
      </p:sp>
      <p:sp>
        <p:nvSpPr>
          <p:cNvPr id="3" name="Espace réservé de la date 2"/>
          <p:cNvSpPr>
            <a:spLocks noGrp="1"/>
          </p:cNvSpPr>
          <p:nvPr>
            <p:ph type="dt" sz="half" idx="10"/>
          </p:nvPr>
        </p:nvSpPr>
        <p:spPr/>
        <p:txBody>
          <a:bodyPr/>
          <a:lstStyle/>
          <a:p>
            <a:fld id="{CEC3204E-9E2D-473B-9C1B-B90368BF99DB}" type="datetime4">
              <a:rPr lang="fr-FR" smtClean="0"/>
              <a:pPr/>
              <a:t>10 août 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EA8D03-134A-45B0-BB02-F836B770F19F}" type="datetime4">
              <a:rPr lang="fr-FR" smtClean="0"/>
              <a:pPr/>
              <a:t>10 août 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A1A2E3-8C8D-420D-BBF3-617507CD0962}" type="datetime4">
              <a:rPr lang="fr-FR" smtClean="0"/>
              <a:pPr/>
              <a:t>10 août 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AC57B1F-7DF3-42EF-8628-509BD9DB0F06}" type="datetime4">
              <a:rPr lang="fr-FR" smtClean="0"/>
              <a:pPr/>
              <a:t>10 août 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BC4CE-F370-4EFA-8E96-D0DFF7CF5A38}" type="datetime4">
              <a:rPr lang="fr-FR" smtClean="0"/>
              <a:pPr/>
              <a:t>10 août 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37C2D-5833-4383-8B25-72EC6617104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3" cstate="print"/>
          <a:srcRect/>
          <a:stretch>
            <a:fillRect/>
          </a:stretch>
        </p:blipFill>
        <p:spPr bwMode="auto">
          <a:xfrm>
            <a:off x="251520" y="2708920"/>
            <a:ext cx="1627435" cy="739154"/>
          </a:xfrm>
          <a:prstGeom prst="rect">
            <a:avLst/>
          </a:prstGeom>
          <a:noFill/>
          <a:ln w="9525">
            <a:noFill/>
            <a:miter lim="800000"/>
            <a:headEnd/>
            <a:tailEnd/>
          </a:ln>
        </p:spPr>
      </p:pic>
      <p:sp>
        <p:nvSpPr>
          <p:cNvPr id="4" name="Titre 3"/>
          <p:cNvSpPr>
            <a:spLocks noGrp="1"/>
          </p:cNvSpPr>
          <p:nvPr>
            <p:ph type="title"/>
          </p:nvPr>
        </p:nvSpPr>
        <p:spPr/>
        <p:txBody>
          <a:bodyPr/>
          <a:lstStyle/>
          <a:p>
            <a:r>
              <a:rPr lang="fr-FR" dirty="0" smtClean="0"/>
              <a:t>CATALOGUE MATERIEL DANS BIP : PRINCIPES DE BASE</a:t>
            </a:r>
            <a:endParaRPr lang="fr-FR" dirty="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1</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10 août 2014</a:t>
            </a:fld>
            <a:endParaRPr lang="fr-FR" dirty="0"/>
          </a:p>
        </p:txBody>
      </p:sp>
      <p:pic>
        <p:nvPicPr>
          <p:cNvPr id="1026" name="Picture 2"/>
          <p:cNvPicPr>
            <a:picLocks noChangeAspect="1" noChangeArrowheads="1"/>
          </p:cNvPicPr>
          <p:nvPr/>
        </p:nvPicPr>
        <p:blipFill>
          <a:blip r:embed="rId4" cstate="print"/>
          <a:srcRect/>
          <a:stretch>
            <a:fillRect/>
          </a:stretch>
        </p:blipFill>
        <p:spPr bwMode="auto">
          <a:xfrm>
            <a:off x="179512" y="1063080"/>
            <a:ext cx="2808312" cy="831160"/>
          </a:xfrm>
          <a:prstGeom prst="rect">
            <a:avLst/>
          </a:prstGeom>
          <a:noFill/>
          <a:ln w="9525">
            <a:noFill/>
            <a:miter lim="800000"/>
            <a:headEnd/>
            <a:tailEnd/>
          </a:ln>
        </p:spPr>
      </p:pic>
      <p:sp>
        <p:nvSpPr>
          <p:cNvPr id="9" name="Rounded Rectangular Callout 50"/>
          <p:cNvSpPr/>
          <p:nvPr/>
        </p:nvSpPr>
        <p:spPr>
          <a:xfrm>
            <a:off x="251520" y="1639144"/>
            <a:ext cx="1727200" cy="493712"/>
          </a:xfrm>
          <a:prstGeom prst="wedgeRoundRectCallout">
            <a:avLst>
              <a:gd name="adj1" fmla="val 43151"/>
              <a:gd name="adj2" fmla="val -113692"/>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Cliquer ici pour </a:t>
            </a:r>
            <a:r>
              <a:rPr lang="fr-FR" sz="1200" b="1" dirty="0" smtClean="0">
                <a:solidFill>
                  <a:srgbClr val="002060"/>
                </a:solidFill>
                <a:sym typeface="Wingdings"/>
              </a:rPr>
              <a:t>saisir TYPE &amp; GAMME</a:t>
            </a:r>
            <a:endParaRPr lang="fr-FR" sz="1200" b="1" dirty="0">
              <a:solidFill>
                <a:srgbClr val="002060"/>
              </a:solidFill>
              <a:sym typeface="Wingdings"/>
            </a:endParaRPr>
          </a:p>
        </p:txBody>
      </p:sp>
      <p:sp>
        <p:nvSpPr>
          <p:cNvPr id="10" name="ZoneTexte 9"/>
          <p:cNvSpPr txBox="1"/>
          <p:nvPr/>
        </p:nvSpPr>
        <p:spPr>
          <a:xfrm>
            <a:off x="3131840" y="5589240"/>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11" name="ZoneTexte 10"/>
          <p:cNvSpPr txBox="1"/>
          <p:nvPr/>
        </p:nvSpPr>
        <p:spPr>
          <a:xfrm>
            <a:off x="0" y="703040"/>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12" name="ZoneTexte 11"/>
          <p:cNvSpPr txBox="1"/>
          <p:nvPr/>
        </p:nvSpPr>
        <p:spPr>
          <a:xfrm>
            <a:off x="107504" y="2492896"/>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13" name="Rounded Rectangular Callout 50"/>
          <p:cNvSpPr/>
          <p:nvPr/>
        </p:nvSpPr>
        <p:spPr>
          <a:xfrm>
            <a:off x="323528" y="3501008"/>
            <a:ext cx="1152128" cy="288032"/>
          </a:xfrm>
          <a:prstGeom prst="wedgeRoundRectCallout">
            <a:avLst>
              <a:gd name="adj1" fmla="val 43151"/>
              <a:gd name="adj2" fmla="val -113692"/>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Cliquer </a:t>
            </a:r>
            <a:r>
              <a:rPr lang="fr-FR" sz="1200" b="1" dirty="0" smtClean="0">
                <a:solidFill>
                  <a:srgbClr val="002060"/>
                </a:solidFill>
                <a:sym typeface="Wingdings"/>
              </a:rPr>
              <a:t>ici</a:t>
            </a:r>
            <a:endParaRPr lang="fr-FR" sz="1200" b="1" dirty="0">
              <a:solidFill>
                <a:srgbClr val="002060"/>
              </a:solidFill>
              <a:sym typeface="Wingdings"/>
            </a:endParaRPr>
          </a:p>
        </p:txBody>
      </p:sp>
      <p:pic>
        <p:nvPicPr>
          <p:cNvPr id="1028" name="Picture 4"/>
          <p:cNvPicPr>
            <a:picLocks noChangeAspect="1" noChangeArrowheads="1"/>
          </p:cNvPicPr>
          <p:nvPr/>
        </p:nvPicPr>
        <p:blipFill>
          <a:blip r:embed="rId5" cstate="print"/>
          <a:srcRect/>
          <a:stretch>
            <a:fillRect/>
          </a:stretch>
        </p:blipFill>
        <p:spPr bwMode="auto">
          <a:xfrm>
            <a:off x="251520" y="4797152"/>
            <a:ext cx="2095500" cy="1009650"/>
          </a:xfrm>
          <a:prstGeom prst="rect">
            <a:avLst/>
          </a:prstGeom>
          <a:noFill/>
          <a:ln w="9525">
            <a:noFill/>
            <a:miter lim="800000"/>
            <a:headEnd/>
            <a:tailEnd/>
          </a:ln>
        </p:spPr>
      </p:pic>
      <p:sp>
        <p:nvSpPr>
          <p:cNvPr id="15" name="ZoneTexte 14"/>
          <p:cNvSpPr txBox="1"/>
          <p:nvPr/>
        </p:nvSpPr>
        <p:spPr>
          <a:xfrm>
            <a:off x="107504" y="4437112"/>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16" name="Rounded Rectangular Callout 50"/>
          <p:cNvSpPr/>
          <p:nvPr/>
        </p:nvSpPr>
        <p:spPr>
          <a:xfrm>
            <a:off x="107504" y="6021288"/>
            <a:ext cx="1944216" cy="288032"/>
          </a:xfrm>
          <a:prstGeom prst="wedgeRoundRectCallout">
            <a:avLst>
              <a:gd name="adj1" fmla="val -27887"/>
              <a:gd name="adj2" fmla="val -136840"/>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Cliquer </a:t>
            </a:r>
            <a:r>
              <a:rPr lang="fr-FR" sz="1200" b="1" dirty="0" smtClean="0">
                <a:solidFill>
                  <a:srgbClr val="002060"/>
                </a:solidFill>
                <a:sym typeface="Wingdings"/>
              </a:rPr>
              <a:t>sur votre choix</a:t>
            </a:r>
            <a:endParaRPr lang="fr-FR" sz="1200" b="1" dirty="0">
              <a:solidFill>
                <a:srgbClr val="002060"/>
              </a:solidFill>
              <a:sym typeface="Wingdings"/>
            </a:endParaRPr>
          </a:p>
        </p:txBody>
      </p:sp>
      <p:pic>
        <p:nvPicPr>
          <p:cNvPr id="1029" name="Picture 5"/>
          <p:cNvPicPr>
            <a:picLocks noChangeAspect="1" noChangeArrowheads="1"/>
          </p:cNvPicPr>
          <p:nvPr/>
        </p:nvPicPr>
        <p:blipFill>
          <a:blip r:embed="rId6" cstate="print"/>
          <a:srcRect/>
          <a:stretch>
            <a:fillRect/>
          </a:stretch>
        </p:blipFill>
        <p:spPr bwMode="auto">
          <a:xfrm>
            <a:off x="3563888" y="476672"/>
            <a:ext cx="5592950" cy="1008112"/>
          </a:xfrm>
          <a:prstGeom prst="rect">
            <a:avLst/>
          </a:prstGeom>
          <a:noFill/>
          <a:ln w="9525">
            <a:noFill/>
            <a:miter lim="800000"/>
            <a:headEnd/>
            <a:tailEnd/>
          </a:ln>
        </p:spPr>
      </p:pic>
      <p:pic>
        <p:nvPicPr>
          <p:cNvPr id="1030" name="Picture 6"/>
          <p:cNvPicPr>
            <a:picLocks noChangeAspect="1" noChangeArrowheads="1"/>
          </p:cNvPicPr>
          <p:nvPr/>
        </p:nvPicPr>
        <p:blipFill>
          <a:blip r:embed="rId7" cstate="print"/>
          <a:srcRect/>
          <a:stretch>
            <a:fillRect/>
          </a:stretch>
        </p:blipFill>
        <p:spPr bwMode="auto">
          <a:xfrm>
            <a:off x="2375088" y="1484784"/>
            <a:ext cx="6768912" cy="3645594"/>
          </a:xfrm>
          <a:prstGeom prst="rect">
            <a:avLst/>
          </a:prstGeom>
          <a:noFill/>
          <a:ln w="9525">
            <a:noFill/>
            <a:miter lim="800000"/>
            <a:headEnd/>
            <a:tailEnd/>
          </a:ln>
        </p:spPr>
      </p:pic>
      <p:pic>
        <p:nvPicPr>
          <p:cNvPr id="1031" name="Picture 7"/>
          <p:cNvPicPr>
            <a:picLocks noChangeAspect="1" noChangeArrowheads="1"/>
          </p:cNvPicPr>
          <p:nvPr/>
        </p:nvPicPr>
        <p:blipFill>
          <a:blip r:embed="rId8" cstate="print"/>
          <a:srcRect/>
          <a:stretch>
            <a:fillRect/>
          </a:stretch>
        </p:blipFill>
        <p:spPr bwMode="auto">
          <a:xfrm>
            <a:off x="3727080" y="5085184"/>
            <a:ext cx="5416920" cy="1008112"/>
          </a:xfrm>
          <a:prstGeom prst="rect">
            <a:avLst/>
          </a:prstGeom>
          <a:noFill/>
          <a:ln w="9525">
            <a:noFill/>
            <a:miter lim="800000"/>
            <a:headEnd/>
            <a:tailEnd/>
          </a:ln>
        </p:spPr>
      </p:pic>
      <p:sp>
        <p:nvSpPr>
          <p:cNvPr id="21" name="ZoneTexte 20"/>
          <p:cNvSpPr txBox="1"/>
          <p:nvPr/>
        </p:nvSpPr>
        <p:spPr>
          <a:xfrm>
            <a:off x="3203848" y="260648"/>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22" name="Rounded Rectangular Callout 50"/>
          <p:cNvSpPr/>
          <p:nvPr/>
        </p:nvSpPr>
        <p:spPr>
          <a:xfrm>
            <a:off x="7380312" y="836712"/>
            <a:ext cx="1728192" cy="432048"/>
          </a:xfrm>
          <a:prstGeom prst="wedgeRoundRectCallout">
            <a:avLst>
              <a:gd name="adj1" fmla="val -87412"/>
              <a:gd name="adj2" fmla="val -11177"/>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Fenêtre pour saisir une FAMILLE</a:t>
            </a:r>
            <a:endParaRPr lang="fr-FR" sz="1200" b="1" dirty="0">
              <a:solidFill>
                <a:srgbClr val="002060"/>
              </a:solidFill>
              <a:sym typeface="Wingdings"/>
            </a:endParaRPr>
          </a:p>
        </p:txBody>
      </p:sp>
      <p:sp>
        <p:nvSpPr>
          <p:cNvPr id="24" name="Rounded Rectangular Callout 50"/>
          <p:cNvSpPr/>
          <p:nvPr/>
        </p:nvSpPr>
        <p:spPr>
          <a:xfrm>
            <a:off x="6084168" y="3284984"/>
            <a:ext cx="2844824" cy="288032"/>
          </a:xfrm>
          <a:prstGeom prst="wedgeRoundRectCallout">
            <a:avLst>
              <a:gd name="adj1" fmla="val -62039"/>
              <a:gd name="adj2" fmla="val -14484"/>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Fenêtre pour saisir un TYPE</a:t>
            </a:r>
            <a:endParaRPr lang="fr-FR" sz="1200" b="1" dirty="0">
              <a:solidFill>
                <a:srgbClr val="002060"/>
              </a:solidFill>
              <a:sym typeface="Wingdings"/>
            </a:endParaRPr>
          </a:p>
        </p:txBody>
      </p:sp>
      <p:sp>
        <p:nvSpPr>
          <p:cNvPr id="25" name="Rounded Rectangular Callout 50"/>
          <p:cNvSpPr/>
          <p:nvPr/>
        </p:nvSpPr>
        <p:spPr>
          <a:xfrm>
            <a:off x="7342784" y="5589240"/>
            <a:ext cx="1801216" cy="432048"/>
          </a:xfrm>
          <a:prstGeom prst="wedgeRoundRectCallout">
            <a:avLst>
              <a:gd name="adj1" fmla="val -77595"/>
              <a:gd name="adj2" fmla="val -54168"/>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Fenêtre pour saisir une GAMME</a:t>
            </a:r>
            <a:endParaRPr lang="fr-FR" sz="1200" b="1" dirty="0">
              <a:solidFill>
                <a:srgbClr val="002060"/>
              </a:solidFill>
              <a:sym typeface="Wingdings"/>
            </a:endParaRPr>
          </a:p>
        </p:txBody>
      </p:sp>
      <p:sp>
        <p:nvSpPr>
          <p:cNvPr id="26" name="Rounded Rectangular Callout 50"/>
          <p:cNvSpPr/>
          <p:nvPr/>
        </p:nvSpPr>
        <p:spPr>
          <a:xfrm>
            <a:off x="2483768" y="6093296"/>
            <a:ext cx="6552728" cy="432048"/>
          </a:xfrm>
          <a:prstGeom prst="wedgeRoundRectCallout">
            <a:avLst>
              <a:gd name="adj1" fmla="val -26574"/>
              <a:gd name="adj2" fmla="val -60782"/>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Cliquer sur Créer ; Se déconnecter puis reconnecter pour la prise en compte  de ces valeurs </a:t>
            </a:r>
            <a:endParaRPr lang="fr-FR" sz="1200" b="1" dirty="0">
              <a:solidFill>
                <a:srgbClr val="002060"/>
              </a:solidFill>
              <a:sym typeface="Wingding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CATALOGUE MATERIEL DANS BIP : PRINCIPES DE BASE</a:t>
            </a:r>
            <a:endParaRPr lang="fr-FR" dirty="0"/>
          </a:p>
        </p:txBody>
      </p:sp>
      <p:sp>
        <p:nvSpPr>
          <p:cNvPr id="5" name="Espace réservé du contenu 4"/>
          <p:cNvSpPr>
            <a:spLocks noGrp="1"/>
          </p:cNvSpPr>
          <p:nvPr>
            <p:ph idx="1"/>
          </p:nvPr>
        </p:nvSpPr>
        <p:spPr>
          <a:xfrm>
            <a:off x="323528" y="404664"/>
            <a:ext cx="8507288" cy="5976664"/>
          </a:xfrm>
        </p:spPr>
        <p:txBody>
          <a:bodyPr/>
          <a:lstStyle/>
          <a:p>
            <a:r>
              <a:rPr lang="fr-FR" sz="1200" dirty="0" smtClean="0"/>
              <a:t>Le </a:t>
            </a:r>
            <a:r>
              <a:rPr lang="fr-FR" sz="1200" b="1" dirty="0" smtClean="0"/>
              <a:t>CATALOGUE MATERIEL </a:t>
            </a:r>
            <a:r>
              <a:rPr lang="fr-FR" sz="1200" dirty="0" smtClean="0"/>
              <a:t>saisie dans BIP constitue l’ensemble des </a:t>
            </a:r>
            <a:r>
              <a:rPr lang="fr-FR" sz="1200" b="1" dirty="0" smtClean="0"/>
              <a:t>MATERIEL</a:t>
            </a:r>
            <a:r>
              <a:rPr lang="fr-FR" sz="1200" dirty="0" smtClean="0"/>
              <a:t> et des </a:t>
            </a:r>
            <a:r>
              <a:rPr lang="fr-FR" sz="1200" b="1" dirty="0" smtClean="0"/>
              <a:t>PRODUIT</a:t>
            </a:r>
            <a:r>
              <a:rPr lang="fr-FR" sz="1200" dirty="0" smtClean="0"/>
              <a:t> destiné à la vente</a:t>
            </a:r>
          </a:p>
          <a:p>
            <a:endParaRPr lang="fr-FR" sz="1200" dirty="0" smtClean="0"/>
          </a:p>
          <a:p>
            <a:r>
              <a:rPr lang="fr-FR" sz="1200" b="1" dirty="0" smtClean="0">
                <a:solidFill>
                  <a:srgbClr val="C00000"/>
                </a:solidFill>
              </a:rPr>
              <a:t>2</a:t>
            </a:r>
            <a:r>
              <a:rPr lang="fr-FR" sz="1200" dirty="0" smtClean="0"/>
              <a:t> </a:t>
            </a:r>
            <a:r>
              <a:rPr lang="fr-FR" sz="1200" b="1" dirty="0" smtClean="0"/>
              <a:t>CATEGORIES</a:t>
            </a:r>
            <a:r>
              <a:rPr lang="fr-FR" sz="1200" dirty="0" smtClean="0"/>
              <a:t> sont proposées</a:t>
            </a:r>
          </a:p>
          <a:p>
            <a:pPr lvl="1"/>
            <a:r>
              <a:rPr lang="fr-FR" sz="1200" b="1" dirty="0" smtClean="0"/>
              <a:t>MATERIEL</a:t>
            </a:r>
            <a:r>
              <a:rPr lang="fr-FR" sz="1200" dirty="0" smtClean="0"/>
              <a:t>: Une entité de vente; </a:t>
            </a:r>
            <a:r>
              <a:rPr lang="fr-FR" sz="1200" i="1" dirty="0" smtClean="0">
                <a:solidFill>
                  <a:srgbClr val="0070C0"/>
                </a:solidFill>
              </a:rPr>
              <a:t>une télévision, un disjoncteur, …</a:t>
            </a:r>
          </a:p>
          <a:p>
            <a:pPr lvl="1"/>
            <a:r>
              <a:rPr lang="fr-FR" sz="1200" b="1" dirty="0" smtClean="0"/>
              <a:t>PRODUIT</a:t>
            </a:r>
            <a:r>
              <a:rPr lang="fr-FR" sz="1200" dirty="0" smtClean="0"/>
              <a:t>: Composé d’un ensemble d’entités composant le produit (</a:t>
            </a:r>
            <a:r>
              <a:rPr lang="fr-FR" sz="1200" i="1" dirty="0" smtClean="0">
                <a:solidFill>
                  <a:srgbClr val="0070C0"/>
                </a:solidFill>
              </a:rPr>
              <a:t>une télévision, un magnétoscope, une chaine HIFI composant le produit « Home cinéma » par exemple</a:t>
            </a:r>
            <a:r>
              <a:rPr lang="fr-FR" sz="1200" dirty="0" smtClean="0"/>
              <a:t>)</a:t>
            </a:r>
          </a:p>
          <a:p>
            <a:pPr lvl="1"/>
            <a:endParaRPr lang="fr-FR" sz="1200" dirty="0" smtClean="0"/>
          </a:p>
          <a:p>
            <a:r>
              <a:rPr lang="fr-FR" sz="1200" dirty="0" smtClean="0"/>
              <a:t>On indique pour un matériel ou un produit le nom du </a:t>
            </a:r>
            <a:r>
              <a:rPr lang="fr-FR" sz="1200" b="1" dirty="0" smtClean="0"/>
              <a:t>FABRICANT</a:t>
            </a:r>
            <a:r>
              <a:rPr lang="fr-FR" sz="1200" dirty="0" smtClean="0"/>
              <a:t> et du </a:t>
            </a:r>
            <a:r>
              <a:rPr lang="fr-FR" sz="1200" b="1" dirty="0" smtClean="0"/>
              <a:t>DISTRIBUTEUR</a:t>
            </a:r>
            <a:r>
              <a:rPr lang="fr-FR" sz="1200" dirty="0" smtClean="0"/>
              <a:t>, ce nom doit figurer dans la base de données des ORGANISATIONS (</a:t>
            </a:r>
            <a:r>
              <a:rPr lang="fr-FR" sz="1200" i="1" dirty="0" smtClean="0">
                <a:solidFill>
                  <a:srgbClr val="0070C0"/>
                </a:solidFill>
              </a:rPr>
              <a:t>Téléviseur; fabriquant = SUMSUNG, distributeur=AUCHAN</a:t>
            </a:r>
            <a:r>
              <a:rPr lang="fr-FR" sz="1200" dirty="0" smtClean="0"/>
              <a:t>). Rien n’interdit à ce que la société utilisateur de BIP soit fabricant ou distributeur, par exemple dans le cadre d’un produit (</a:t>
            </a:r>
            <a:r>
              <a:rPr lang="fr-FR" sz="1200" i="1" dirty="0" smtClean="0">
                <a:solidFill>
                  <a:srgbClr val="0070C0"/>
                </a:solidFill>
              </a:rPr>
              <a:t>le distributeur du produit « Home cinéma » est « ma société »</a:t>
            </a:r>
            <a:r>
              <a:rPr lang="fr-FR" sz="1200" dirty="0" smtClean="0"/>
              <a:t>)</a:t>
            </a:r>
          </a:p>
          <a:p>
            <a:endParaRPr lang="fr-FR" sz="1200" dirty="0" smtClean="0"/>
          </a:p>
          <a:p>
            <a:r>
              <a:rPr lang="fr-FR" sz="1200" dirty="0" smtClean="0"/>
              <a:t>Un matériel ou un produit sont  identifiés  par:</a:t>
            </a:r>
          </a:p>
          <a:p>
            <a:pPr lvl="1"/>
            <a:r>
              <a:rPr lang="fr-FR" sz="1200" dirty="0" smtClean="0"/>
              <a:t>Un </a:t>
            </a:r>
            <a:r>
              <a:rPr lang="fr-FR" sz="1200" b="1" dirty="0" smtClean="0"/>
              <a:t>TYPE</a:t>
            </a:r>
          </a:p>
          <a:p>
            <a:pPr lvl="1"/>
            <a:r>
              <a:rPr lang="fr-FR" sz="1200" dirty="0" smtClean="0"/>
              <a:t>Une </a:t>
            </a:r>
            <a:r>
              <a:rPr lang="fr-FR" sz="1200" b="1" dirty="0" smtClean="0"/>
              <a:t>GAMME</a:t>
            </a:r>
          </a:p>
          <a:p>
            <a:pPr lvl="1"/>
            <a:r>
              <a:rPr lang="fr-FR" sz="1200" dirty="0" smtClean="0"/>
              <a:t>Une </a:t>
            </a:r>
            <a:r>
              <a:rPr lang="fr-FR" sz="1200" b="1" dirty="0" smtClean="0"/>
              <a:t>REFERENCE</a:t>
            </a:r>
            <a:r>
              <a:rPr lang="fr-FR" sz="1200" dirty="0" smtClean="0"/>
              <a:t> (unique dans le catalogue)</a:t>
            </a:r>
          </a:p>
          <a:p>
            <a:pPr lvl="1"/>
            <a:r>
              <a:rPr lang="fr-FR" sz="1200" dirty="0" smtClean="0"/>
              <a:t>Une </a:t>
            </a:r>
            <a:r>
              <a:rPr lang="fr-FR" sz="1200" b="1" dirty="0" smtClean="0"/>
              <a:t>DESIGNATION</a:t>
            </a:r>
          </a:p>
          <a:p>
            <a:pPr>
              <a:buNone/>
            </a:pPr>
            <a:r>
              <a:rPr lang="fr-FR" sz="1600" b="1" dirty="0" smtClean="0">
                <a:solidFill>
                  <a:srgbClr val="0070C0"/>
                </a:solidFill>
              </a:rPr>
              <a:t>	</a:t>
            </a:r>
            <a:r>
              <a:rPr lang="fr-FR" sz="1200" b="1" i="1" dirty="0" smtClean="0">
                <a:solidFill>
                  <a:srgbClr val="0070C0"/>
                </a:solidFill>
              </a:rPr>
              <a:t>TYPE</a:t>
            </a:r>
            <a:r>
              <a:rPr lang="fr-FR" sz="1200" i="1" dirty="0" smtClean="0">
                <a:solidFill>
                  <a:srgbClr val="0070C0"/>
                </a:solidFill>
              </a:rPr>
              <a:t> = Téléviseur  </a:t>
            </a:r>
            <a:r>
              <a:rPr lang="fr-FR" sz="1200" b="1" i="1" dirty="0" smtClean="0">
                <a:solidFill>
                  <a:srgbClr val="0070C0"/>
                </a:solidFill>
              </a:rPr>
              <a:t>GAMME</a:t>
            </a:r>
            <a:r>
              <a:rPr lang="fr-FR" sz="1200" i="1" dirty="0" smtClean="0">
                <a:solidFill>
                  <a:srgbClr val="0070C0"/>
                </a:solidFill>
              </a:rPr>
              <a:t>=LCD  </a:t>
            </a:r>
            <a:r>
              <a:rPr lang="fr-FR" sz="1200" b="1" i="1" dirty="0" smtClean="0">
                <a:solidFill>
                  <a:srgbClr val="0070C0"/>
                </a:solidFill>
              </a:rPr>
              <a:t>REFERENCE</a:t>
            </a:r>
            <a:r>
              <a:rPr lang="fr-FR" sz="1200" i="1" dirty="0" smtClean="0">
                <a:solidFill>
                  <a:srgbClr val="0070C0"/>
                </a:solidFill>
              </a:rPr>
              <a:t>=SUM-LCD-001-NY  </a:t>
            </a:r>
            <a:r>
              <a:rPr lang="fr-FR" sz="1200" b="1" i="1" dirty="0" smtClean="0">
                <a:solidFill>
                  <a:srgbClr val="0070C0"/>
                </a:solidFill>
              </a:rPr>
              <a:t>DESIGNATION</a:t>
            </a:r>
            <a:r>
              <a:rPr lang="fr-FR" sz="1200" i="1" dirty="0" smtClean="0">
                <a:solidFill>
                  <a:srgbClr val="0070C0"/>
                </a:solidFill>
              </a:rPr>
              <a:t>=Téléviseur 24’’ 15W stéréo…</a:t>
            </a:r>
          </a:p>
          <a:p>
            <a:endParaRPr lang="fr-FR" sz="1200" dirty="0" smtClean="0"/>
          </a:p>
          <a:p>
            <a:r>
              <a:rPr lang="fr-FR" sz="1200" b="1" dirty="0" smtClean="0"/>
              <a:t>La fiche matériel </a:t>
            </a:r>
            <a:r>
              <a:rPr lang="fr-FR" sz="1200" dirty="0" smtClean="0"/>
              <a:t>créée comporte de nombreuses informations de caractéristiques réparties au travers de plusieurs onglets (Générale, financier, stock, …)</a:t>
            </a:r>
          </a:p>
          <a:p>
            <a:endParaRPr lang="fr-FR" sz="1200" dirty="0" smtClean="0"/>
          </a:p>
          <a:p>
            <a:r>
              <a:rPr lang="fr-FR" sz="1200" b="1" dirty="0" smtClean="0"/>
              <a:t>La fiche produit </a:t>
            </a:r>
            <a:r>
              <a:rPr lang="fr-FR" sz="1200" dirty="0" smtClean="0"/>
              <a:t>créée comporte de nombreuses informations de caractéristiques réparties au travers de plusieurs onglets (Générale, financier, stock, …) </a:t>
            </a:r>
            <a:r>
              <a:rPr lang="fr-FR" sz="1200" u="sng" dirty="0" smtClean="0"/>
              <a:t>mais surtout l’ensemble des MATERIELS composant le PRODUIT</a:t>
            </a:r>
          </a:p>
          <a:p>
            <a:endParaRPr lang="fr-FR" sz="1200" dirty="0" smtClean="0"/>
          </a:p>
          <a:p>
            <a:r>
              <a:rPr lang="fr-FR" sz="1200" dirty="0" smtClean="0"/>
              <a:t>Une fiche peut être </a:t>
            </a:r>
            <a:r>
              <a:rPr lang="fr-FR" sz="1200" b="1" dirty="0" smtClean="0"/>
              <a:t>HORS CATALOGUE </a:t>
            </a:r>
            <a:r>
              <a:rPr lang="fr-FR" sz="1200" dirty="0" smtClean="0"/>
              <a:t>(« non » ou « plus » proposée à vente ou </a:t>
            </a:r>
            <a:r>
              <a:rPr lang="fr-FR" sz="1200" b="1" dirty="0" smtClean="0"/>
              <a:t>AU CATALOGUE</a:t>
            </a:r>
            <a:r>
              <a:rPr lang="fr-FR" sz="1200" dirty="0" smtClean="0"/>
              <a:t>. Un matériel ou produit créés est forcément HORS CATALOGUE</a:t>
            </a:r>
          </a:p>
          <a:p>
            <a:endParaRPr lang="fr-FR" sz="1200" dirty="0" smtClean="0"/>
          </a:p>
          <a:p>
            <a:endParaRPr lang="fr-FR" sz="1200" dirty="0" smtClean="0"/>
          </a:p>
          <a:p>
            <a:endParaRPr lang="fr-FR" sz="1400" dirty="0" smtClean="0"/>
          </a:p>
          <a:p>
            <a:endParaRPr lang="fr-FR" sz="1400" dirty="0" smtClean="0"/>
          </a:p>
          <a:p>
            <a:endParaRPr lang="fr-FR" sz="1200" dirty="0" smtClean="0"/>
          </a:p>
          <a:p>
            <a:endParaRPr lang="fr-FR" dirty="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2</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10 août 2014</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CATALOGUE MATERIEL DANS BIP : PRINCIPES DE BASE</a:t>
            </a:r>
            <a:endParaRPr lang="fr-FR" dirty="0"/>
          </a:p>
        </p:txBody>
      </p:sp>
      <p:sp>
        <p:nvSpPr>
          <p:cNvPr id="5" name="Espace réservé du contenu 4"/>
          <p:cNvSpPr>
            <a:spLocks noGrp="1"/>
          </p:cNvSpPr>
          <p:nvPr>
            <p:ph idx="1"/>
          </p:nvPr>
        </p:nvSpPr>
        <p:spPr>
          <a:xfrm>
            <a:off x="323528" y="548680"/>
            <a:ext cx="8507288" cy="5544616"/>
          </a:xfrm>
        </p:spPr>
        <p:txBody>
          <a:bodyPr/>
          <a:lstStyle/>
          <a:p>
            <a:r>
              <a:rPr lang="fr-FR" sz="1200" dirty="0" smtClean="0"/>
              <a:t>Les </a:t>
            </a:r>
            <a:r>
              <a:rPr lang="fr-FR" sz="1200" b="1" dirty="0" smtClean="0"/>
              <a:t>TYPE</a:t>
            </a:r>
            <a:r>
              <a:rPr lang="fr-FR" sz="1200" dirty="0" smtClean="0"/>
              <a:t> et </a:t>
            </a:r>
            <a:r>
              <a:rPr lang="fr-FR" sz="1200" b="1" dirty="0" smtClean="0"/>
              <a:t>GAMME</a:t>
            </a:r>
            <a:r>
              <a:rPr lang="fr-FR" sz="1200" dirty="0" smtClean="0"/>
              <a:t> doivent être judicieusement choisis en fonction de votre catalogue matériel. Ce sont « des tiroirs » pour ranger les fiches matériel et produit que vous allez créer.</a:t>
            </a:r>
          </a:p>
          <a:p>
            <a:r>
              <a:rPr lang="fr-FR" sz="1200" dirty="0" smtClean="0"/>
              <a:t>Pour chaque </a:t>
            </a:r>
            <a:r>
              <a:rPr lang="fr-FR" sz="1200" b="1" dirty="0" smtClean="0"/>
              <a:t>TYPE</a:t>
            </a:r>
            <a:r>
              <a:rPr lang="fr-FR" sz="1200" dirty="0" smtClean="0"/>
              <a:t>, vous saisissez une ou plusieurs </a:t>
            </a:r>
            <a:r>
              <a:rPr lang="fr-FR" sz="1200" b="1" dirty="0" smtClean="0"/>
              <a:t>GAMME </a:t>
            </a:r>
          </a:p>
          <a:p>
            <a:endParaRPr lang="fr-FR" sz="1200" dirty="0" smtClean="0"/>
          </a:p>
          <a:p>
            <a:endParaRPr lang="fr-FR" sz="1400" dirty="0" smtClean="0"/>
          </a:p>
          <a:p>
            <a:endParaRPr lang="fr-FR" sz="1400" dirty="0" smtClean="0"/>
          </a:p>
          <a:p>
            <a:endParaRPr lang="fr-FR" sz="1200" dirty="0" smtClean="0"/>
          </a:p>
          <a:p>
            <a:endParaRPr lang="fr-FR" dirty="0" smtClean="0"/>
          </a:p>
          <a:p>
            <a:endParaRPr lang="fr-FR" dirty="0" smtClean="0"/>
          </a:p>
          <a:p>
            <a:endParaRPr lang="fr-FR" dirty="0" smtClean="0"/>
          </a:p>
          <a:p>
            <a:endParaRPr lang="fr-FR" sz="1200" dirty="0" smtClean="0"/>
          </a:p>
          <a:p>
            <a:r>
              <a:rPr lang="fr-FR" sz="1200" dirty="0" smtClean="0"/>
              <a:t>Les</a:t>
            </a:r>
            <a:r>
              <a:rPr lang="fr-FR" sz="1200" b="1" dirty="0" smtClean="0"/>
              <a:t> TYPE et GAMME </a:t>
            </a:r>
            <a:r>
              <a:rPr lang="fr-FR" sz="1200" dirty="0" smtClean="0"/>
              <a:t>sont saisis via le </a:t>
            </a:r>
            <a:r>
              <a:rPr lang="fr-FR" sz="1200" b="1" dirty="0" smtClean="0"/>
              <a:t>MODULE ADMINISTRATION</a:t>
            </a:r>
          </a:p>
          <a:p>
            <a:endParaRPr lang="fr-FR" sz="1200" dirty="0" smtClean="0"/>
          </a:p>
          <a:p>
            <a:r>
              <a:rPr lang="fr-FR" sz="1200" dirty="0" smtClean="0"/>
              <a:t>En plus de son </a:t>
            </a:r>
            <a:r>
              <a:rPr lang="fr-FR" sz="1200" b="1" dirty="0" smtClean="0"/>
              <a:t>libellé</a:t>
            </a:r>
            <a:r>
              <a:rPr lang="fr-FR" sz="1200" dirty="0" smtClean="0"/>
              <a:t>, un</a:t>
            </a:r>
            <a:r>
              <a:rPr lang="fr-FR" sz="1200" b="1" dirty="0" smtClean="0"/>
              <a:t> TYPE </a:t>
            </a:r>
            <a:r>
              <a:rPr lang="fr-FR" sz="1200" dirty="0" smtClean="0"/>
              <a:t>possède des caractéristiques qui </a:t>
            </a:r>
            <a:r>
              <a:rPr lang="fr-FR" sz="1200" u="sng" dirty="0" smtClean="0"/>
              <a:t>vont prédéfinir le </a:t>
            </a:r>
            <a:r>
              <a:rPr lang="fr-FR" sz="1200" dirty="0" smtClean="0"/>
              <a:t>matériel ou produit qui lui sera rattaché:</a:t>
            </a:r>
          </a:p>
          <a:p>
            <a:pPr lvl="1"/>
            <a:r>
              <a:rPr lang="fr-FR" sz="1200" b="1" dirty="0" smtClean="0"/>
              <a:t>Catégorie du type: </a:t>
            </a:r>
            <a:r>
              <a:rPr lang="fr-FR" sz="1200" dirty="0" smtClean="0"/>
              <a:t>Standard / Service / Contrat</a:t>
            </a:r>
          </a:p>
          <a:p>
            <a:pPr lvl="1"/>
            <a:r>
              <a:rPr lang="fr-FR" sz="1200" b="1" dirty="0" smtClean="0"/>
              <a:t>Unité de mesure: </a:t>
            </a:r>
            <a:r>
              <a:rPr lang="fr-FR" sz="1200" dirty="0" smtClean="0"/>
              <a:t>Unit / Minute / Kg / Mètre / Autre</a:t>
            </a:r>
          </a:p>
          <a:p>
            <a:pPr lvl="1"/>
            <a:r>
              <a:rPr lang="fr-FR" sz="1200" b="1" dirty="0" smtClean="0"/>
              <a:t>Soumis à un numéro pour le référencement dans le parc client: </a:t>
            </a:r>
            <a:r>
              <a:rPr lang="fr-FR" sz="1200" dirty="0" smtClean="0"/>
              <a:t>Aucun / Serial / Tel</a:t>
            </a:r>
          </a:p>
          <a:p>
            <a:pPr lvl="1"/>
            <a:r>
              <a:rPr lang="fr-FR" sz="1200" b="1" dirty="0" smtClean="0"/>
              <a:t>Nombre de décimal: </a:t>
            </a:r>
            <a:r>
              <a:rPr lang="fr-FR" sz="1200" dirty="0" smtClean="0"/>
              <a:t>2 ou 5 chiffres après la virgule pour les tarifs d’achat et de vente</a:t>
            </a:r>
          </a:p>
          <a:p>
            <a:endParaRPr lang="fr-FR" dirty="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3</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10 août 2014</a:t>
            </a:fld>
            <a:endParaRPr lang="fr-FR" dirty="0"/>
          </a:p>
        </p:txBody>
      </p:sp>
      <p:graphicFrame>
        <p:nvGraphicFramePr>
          <p:cNvPr id="8" name="Tableau 7"/>
          <p:cNvGraphicFramePr>
            <a:graphicFrameLocks noGrp="1"/>
          </p:cNvGraphicFramePr>
          <p:nvPr/>
        </p:nvGraphicFramePr>
        <p:xfrm>
          <a:off x="1403648" y="1340768"/>
          <a:ext cx="6096000" cy="2330832"/>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fr-FR" sz="1100" dirty="0" smtClean="0">
                          <a:solidFill>
                            <a:srgbClr val="002060"/>
                          </a:solidFill>
                        </a:rPr>
                        <a:t>TYPE</a:t>
                      </a:r>
                      <a:endParaRPr lang="fr-FR" sz="1100" dirty="0">
                        <a:solidFill>
                          <a:srgbClr val="002060"/>
                        </a:solidFill>
                      </a:endParaRPr>
                    </a:p>
                  </a:txBody>
                  <a:tcPr/>
                </a:tc>
                <a:tc>
                  <a:txBody>
                    <a:bodyPr/>
                    <a:lstStyle/>
                    <a:p>
                      <a:r>
                        <a:rPr lang="fr-FR" sz="1100" dirty="0" smtClean="0">
                          <a:solidFill>
                            <a:srgbClr val="002060"/>
                          </a:solidFill>
                        </a:rPr>
                        <a:t>GAMME</a:t>
                      </a:r>
                      <a:endParaRPr lang="fr-FR" sz="1100" dirty="0">
                        <a:solidFill>
                          <a:srgbClr val="002060"/>
                        </a:solidFill>
                      </a:endParaRPr>
                    </a:p>
                  </a:txBody>
                  <a:tcPr/>
                </a:tc>
              </a:tr>
              <a:tr h="221000">
                <a:tc>
                  <a:txBody>
                    <a:bodyPr/>
                    <a:lstStyle/>
                    <a:p>
                      <a:r>
                        <a:rPr lang="fr-FR" sz="1100" b="1" i="0" dirty="0" smtClean="0">
                          <a:solidFill>
                            <a:srgbClr val="002060"/>
                          </a:solidFill>
                        </a:rPr>
                        <a:t>Téléviseur</a:t>
                      </a:r>
                      <a:endParaRPr lang="fr-FR" sz="1100" b="1" i="0" dirty="0">
                        <a:solidFill>
                          <a:srgbClr val="002060"/>
                        </a:solidFill>
                      </a:endParaRPr>
                    </a:p>
                  </a:txBody>
                  <a:tcPr/>
                </a:tc>
                <a:tc>
                  <a:txBody>
                    <a:bodyPr/>
                    <a:lstStyle/>
                    <a:p>
                      <a:r>
                        <a:rPr lang="fr-FR" sz="1100" b="1" i="0" dirty="0" smtClean="0">
                          <a:solidFill>
                            <a:srgbClr val="002060"/>
                          </a:solidFill>
                        </a:rPr>
                        <a:t>PLASMA</a:t>
                      </a:r>
                      <a:endParaRPr lang="fr-FR" sz="1100" b="1" i="0" dirty="0">
                        <a:solidFill>
                          <a:srgbClr val="002060"/>
                        </a:solidFill>
                      </a:endParaRPr>
                    </a:p>
                  </a:txBody>
                  <a:tcPr/>
                </a:tc>
              </a:tr>
              <a:tr h="249952">
                <a:tc>
                  <a:txBody>
                    <a:bodyPr/>
                    <a:lstStyle/>
                    <a:p>
                      <a:endParaRPr lang="fr-FR" sz="1100" b="1" i="0" dirty="0">
                        <a:solidFill>
                          <a:srgbClr val="002060"/>
                        </a:solidFill>
                      </a:endParaRPr>
                    </a:p>
                  </a:txBody>
                  <a:tcPr/>
                </a:tc>
                <a:tc>
                  <a:txBody>
                    <a:bodyPr/>
                    <a:lstStyle/>
                    <a:p>
                      <a:r>
                        <a:rPr lang="fr-FR" sz="1100" b="1" i="0" dirty="0" smtClean="0">
                          <a:solidFill>
                            <a:srgbClr val="002060"/>
                          </a:solidFill>
                        </a:rPr>
                        <a:t>LCD</a:t>
                      </a:r>
                      <a:endParaRPr lang="fr-FR" sz="1100" b="1" i="0" dirty="0">
                        <a:solidFill>
                          <a:srgbClr val="002060"/>
                        </a:solidFill>
                      </a:endParaRPr>
                    </a:p>
                  </a:txBody>
                  <a:tcPr/>
                </a:tc>
              </a:tr>
              <a:tr h="206896">
                <a:tc>
                  <a:txBody>
                    <a:bodyPr/>
                    <a:lstStyle/>
                    <a:p>
                      <a:r>
                        <a:rPr lang="fr-FR" sz="1100" b="1" i="0" dirty="0" smtClean="0">
                          <a:solidFill>
                            <a:srgbClr val="002060"/>
                          </a:solidFill>
                        </a:rPr>
                        <a:t>Accessoire</a:t>
                      </a:r>
                      <a:endParaRPr lang="fr-FR" sz="1100" b="1" i="0" dirty="0">
                        <a:solidFill>
                          <a:srgbClr val="002060"/>
                        </a:solidFill>
                      </a:endParaRPr>
                    </a:p>
                  </a:txBody>
                  <a:tcPr/>
                </a:tc>
                <a:tc>
                  <a:txBody>
                    <a:bodyPr/>
                    <a:lstStyle/>
                    <a:p>
                      <a:r>
                        <a:rPr lang="fr-FR" sz="1100" b="1" i="0" dirty="0" smtClean="0">
                          <a:solidFill>
                            <a:srgbClr val="002060"/>
                          </a:solidFill>
                        </a:rPr>
                        <a:t>Enceinte</a:t>
                      </a:r>
                      <a:endParaRPr lang="fr-FR" sz="1100" b="1" i="0" dirty="0">
                        <a:solidFill>
                          <a:srgbClr val="002060"/>
                        </a:solidFill>
                      </a:endParaRPr>
                    </a:p>
                  </a:txBody>
                  <a:tcPr/>
                </a:tc>
              </a:tr>
              <a:tr h="235848">
                <a:tc>
                  <a:txBody>
                    <a:bodyPr/>
                    <a:lstStyle/>
                    <a:p>
                      <a:endParaRPr lang="fr-FR" sz="1100" b="1" i="0" dirty="0">
                        <a:solidFill>
                          <a:srgbClr val="002060"/>
                        </a:solidFill>
                      </a:endParaRPr>
                    </a:p>
                  </a:txBody>
                  <a:tcPr/>
                </a:tc>
                <a:tc>
                  <a:txBody>
                    <a:bodyPr/>
                    <a:lstStyle/>
                    <a:p>
                      <a:r>
                        <a:rPr lang="fr-FR" sz="1100" b="1" i="0" dirty="0" smtClean="0">
                          <a:solidFill>
                            <a:srgbClr val="002060"/>
                          </a:solidFill>
                        </a:rPr>
                        <a:t>Câble</a:t>
                      </a:r>
                      <a:endParaRPr lang="fr-FR" sz="1100" b="1" i="0" dirty="0">
                        <a:solidFill>
                          <a:srgbClr val="002060"/>
                        </a:solidFill>
                      </a:endParaRPr>
                    </a:p>
                  </a:txBody>
                  <a:tcPr/>
                </a:tc>
              </a:tr>
              <a:tr h="264800">
                <a:tc>
                  <a:txBody>
                    <a:bodyPr/>
                    <a:lstStyle/>
                    <a:p>
                      <a:endParaRPr lang="fr-FR" sz="1100" b="1" i="0" dirty="0">
                        <a:solidFill>
                          <a:srgbClr val="002060"/>
                        </a:solidFill>
                      </a:endParaRPr>
                    </a:p>
                  </a:txBody>
                  <a:tcPr/>
                </a:tc>
                <a:tc>
                  <a:txBody>
                    <a:bodyPr/>
                    <a:lstStyle/>
                    <a:p>
                      <a:r>
                        <a:rPr lang="fr-FR" sz="1100" b="1" i="0" dirty="0" smtClean="0">
                          <a:solidFill>
                            <a:srgbClr val="002060"/>
                          </a:solidFill>
                        </a:rPr>
                        <a:t>Casque</a:t>
                      </a:r>
                      <a:endParaRPr lang="fr-FR" sz="1100" b="1" i="0" dirty="0">
                        <a:solidFill>
                          <a:srgbClr val="002060"/>
                        </a:solidFill>
                      </a:endParaRPr>
                    </a:p>
                  </a:txBody>
                  <a:tcPr/>
                </a:tc>
              </a:tr>
              <a:tr h="288032">
                <a:tc>
                  <a:txBody>
                    <a:bodyPr/>
                    <a:lstStyle/>
                    <a:p>
                      <a:r>
                        <a:rPr lang="fr-FR" sz="1100" b="1" i="0" dirty="0" smtClean="0">
                          <a:solidFill>
                            <a:srgbClr val="002060"/>
                          </a:solidFill>
                        </a:rPr>
                        <a:t>Installation</a:t>
                      </a:r>
                      <a:endParaRPr lang="fr-FR" sz="1100" b="1" i="0" dirty="0">
                        <a:solidFill>
                          <a:srgbClr val="002060"/>
                        </a:solidFill>
                      </a:endParaRPr>
                    </a:p>
                  </a:txBody>
                  <a:tcPr/>
                </a:tc>
                <a:tc>
                  <a:txBody>
                    <a:bodyPr/>
                    <a:lstStyle/>
                    <a:p>
                      <a:r>
                        <a:rPr lang="fr-FR" sz="1100" b="1" i="0" dirty="0" smtClean="0">
                          <a:solidFill>
                            <a:srgbClr val="002060"/>
                          </a:solidFill>
                        </a:rPr>
                        <a:t>Branchement / Réglage</a:t>
                      </a:r>
                      <a:endParaRPr lang="fr-FR" sz="1100" b="1" i="0" dirty="0">
                        <a:solidFill>
                          <a:srgbClr val="002060"/>
                        </a:solidFill>
                      </a:endParaRPr>
                    </a:p>
                  </a:txBody>
                  <a:tcPr/>
                </a:tc>
              </a:tr>
              <a:tr h="370840">
                <a:tc>
                  <a:txBody>
                    <a:bodyPr/>
                    <a:lstStyle/>
                    <a:p>
                      <a:endParaRPr lang="fr-FR" sz="1100" b="1" i="0" dirty="0">
                        <a:solidFill>
                          <a:srgbClr val="002060"/>
                        </a:solidFill>
                      </a:endParaRPr>
                    </a:p>
                  </a:txBody>
                  <a:tcPr/>
                </a:tc>
                <a:tc>
                  <a:txBody>
                    <a:bodyPr/>
                    <a:lstStyle/>
                    <a:p>
                      <a:pPr algn="l"/>
                      <a:r>
                        <a:rPr lang="fr-FR" sz="1100" b="1" i="0" dirty="0" smtClean="0">
                          <a:solidFill>
                            <a:srgbClr val="002060"/>
                          </a:solidFill>
                        </a:rPr>
                        <a:t>Connexion internet</a:t>
                      </a:r>
                      <a:endParaRPr lang="fr-FR" sz="1100" b="1" i="0" dirty="0">
                        <a:solidFill>
                          <a:srgbClr val="002060"/>
                        </a:solidFill>
                      </a:endParaRPr>
                    </a:p>
                  </a:txBody>
                  <a:tcPr/>
                </a:tc>
              </a:tr>
            </a:tbl>
          </a:graphicData>
        </a:graphic>
      </p:graphicFrame>
      <p:pic>
        <p:nvPicPr>
          <p:cNvPr id="9" name="Image 8" descr="tools.png"/>
          <p:cNvPicPr>
            <a:picLocks noChangeAspect="1"/>
          </p:cNvPicPr>
          <p:nvPr/>
        </p:nvPicPr>
        <p:blipFill>
          <a:blip r:embed="rId3" cstate="print"/>
          <a:stretch>
            <a:fillRect/>
          </a:stretch>
        </p:blipFill>
        <p:spPr>
          <a:xfrm>
            <a:off x="5580112" y="4077072"/>
            <a:ext cx="304800" cy="304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CATALOGUE MATERIEL DANS BIP : PRINCIPES DE BASE</a:t>
            </a:r>
            <a:endParaRPr lang="fr-FR" dirty="0"/>
          </a:p>
        </p:txBody>
      </p:sp>
      <p:sp>
        <p:nvSpPr>
          <p:cNvPr id="5" name="Espace réservé du contenu 4"/>
          <p:cNvSpPr>
            <a:spLocks noGrp="1"/>
          </p:cNvSpPr>
          <p:nvPr>
            <p:ph idx="1"/>
          </p:nvPr>
        </p:nvSpPr>
        <p:spPr>
          <a:xfrm>
            <a:off x="323528" y="548680"/>
            <a:ext cx="8507288" cy="5544616"/>
          </a:xfrm>
        </p:spPr>
        <p:txBody>
          <a:bodyPr/>
          <a:lstStyle/>
          <a:p>
            <a:pPr marL="342900" lvl="1" indent="-342900">
              <a:buFont typeface="Wingdings" pitchFamily="2" charset="2"/>
              <a:buChar char="q"/>
            </a:pPr>
            <a:r>
              <a:rPr lang="fr-FR" sz="1200" b="1" dirty="0" smtClean="0"/>
              <a:t>Que veut dire « Catégorie du type »?</a:t>
            </a:r>
          </a:p>
          <a:p>
            <a:pPr marL="742950" lvl="2" indent="-342900"/>
            <a:r>
              <a:rPr lang="fr-FR" sz="1200" b="1" dirty="0" smtClean="0"/>
              <a:t>Standard</a:t>
            </a:r>
            <a:r>
              <a:rPr lang="fr-FR" sz="1200" dirty="0" smtClean="0"/>
              <a:t>: Tout matériel / Produit rattaché à ce type correspond à une vente unique d’une entité physique (</a:t>
            </a:r>
            <a:r>
              <a:rPr lang="fr-FR" sz="1200" i="1" dirty="0" smtClean="0">
                <a:solidFill>
                  <a:srgbClr val="0070C0"/>
                </a:solidFill>
              </a:rPr>
              <a:t>un téléviseur par exemple</a:t>
            </a:r>
            <a:r>
              <a:rPr lang="fr-FR" sz="1200" dirty="0" smtClean="0"/>
              <a:t>)</a:t>
            </a:r>
          </a:p>
          <a:p>
            <a:pPr marL="742950" lvl="2" indent="-342900"/>
            <a:r>
              <a:rPr lang="fr-FR" sz="1200" b="1" dirty="0" smtClean="0"/>
              <a:t>Service</a:t>
            </a:r>
            <a:r>
              <a:rPr lang="fr-FR" sz="1200" dirty="0" smtClean="0"/>
              <a:t>: Ce n’est pas un matériel mais un service proposé correspondant aussi à une vente unique (</a:t>
            </a:r>
            <a:r>
              <a:rPr lang="fr-FR" sz="1200" i="1" dirty="0" smtClean="0">
                <a:solidFill>
                  <a:srgbClr val="0070C0"/>
                </a:solidFill>
              </a:rPr>
              <a:t>Installation par exemple</a:t>
            </a:r>
            <a:r>
              <a:rPr lang="fr-FR" sz="1200" dirty="0" smtClean="0"/>
              <a:t>). Dans ce cas, la fiche matériel ne proposera pas certaines informations comme le packaging par exemple</a:t>
            </a:r>
          </a:p>
          <a:p>
            <a:pPr marL="742950" lvl="2" indent="-342900"/>
            <a:r>
              <a:rPr lang="fr-FR" sz="1200" b="1" dirty="0" smtClean="0"/>
              <a:t>Contrat</a:t>
            </a:r>
            <a:r>
              <a:rPr lang="fr-FR" sz="1200" dirty="0" smtClean="0"/>
              <a:t>: C’est un service correspondant à un abonnement (</a:t>
            </a:r>
            <a:r>
              <a:rPr lang="fr-FR" sz="1200" i="1" dirty="0" smtClean="0">
                <a:solidFill>
                  <a:srgbClr val="0070C0"/>
                </a:solidFill>
              </a:rPr>
              <a:t>pack intervention 7/7, forfait internet, …</a:t>
            </a:r>
            <a:r>
              <a:rPr lang="fr-FR" sz="1200" dirty="0" smtClean="0"/>
              <a:t>). Cette catégorie permet de créer des contrats pour les clients via le MODULE CONTRAT.</a:t>
            </a:r>
          </a:p>
          <a:p>
            <a:endParaRPr lang="fr-FR" sz="1200" dirty="0" smtClean="0"/>
          </a:p>
          <a:p>
            <a:pPr marL="342900" lvl="1" indent="-342900">
              <a:buFont typeface="Wingdings" pitchFamily="2" charset="2"/>
              <a:buChar char="q"/>
            </a:pPr>
            <a:r>
              <a:rPr lang="fr-FR" sz="1200" b="1" dirty="0" smtClean="0"/>
              <a:t>Que veut dire « Soumis à un numéro pour le référencement dans le parc client »?</a:t>
            </a:r>
          </a:p>
          <a:p>
            <a:pPr marL="342900" lvl="1" indent="-342900">
              <a:buNone/>
            </a:pPr>
            <a:r>
              <a:rPr lang="fr-FR" sz="1200" dirty="0" smtClean="0"/>
              <a:t>Lorsque le matériel sera proposé à un client via un dossier d’affaire (MODULE DOSSIER), BIP proposera la saisie d’un numéro de série ou d’un numéro de téléphone pour la ligne de commande. Ce numéro permettra d’identifier le matériel vendu dans le parc (MODULE PARC) et de lui donner un état (SOUS CONTRAT, HORS CONTRAT, HORS SERVICE, …)</a:t>
            </a:r>
          </a:p>
          <a:p>
            <a:pPr>
              <a:buNone/>
            </a:pPr>
            <a:r>
              <a:rPr lang="fr-FR" sz="1200" i="1" dirty="0" smtClean="0">
                <a:solidFill>
                  <a:srgbClr val="0070C0"/>
                </a:solidFill>
              </a:rPr>
              <a:t>	Téléviseur… REFERENCE=SUM-LCD-001-NY   N° de série: 14589AF456</a:t>
            </a:r>
            <a:endParaRPr lang="fr-FR" sz="1200" dirty="0" smtClean="0"/>
          </a:p>
          <a:p>
            <a:endParaRPr lang="fr-FR" dirty="0" smtClean="0"/>
          </a:p>
          <a:p>
            <a:endParaRPr lang="fr-FR" dirty="0" smtClean="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4</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10 août 2014</a:t>
            </a:fld>
            <a:endParaRPr lang="fr-FR" dirty="0"/>
          </a:p>
        </p:txBody>
      </p:sp>
      <p:graphicFrame>
        <p:nvGraphicFramePr>
          <p:cNvPr id="8" name="Tableau 7"/>
          <p:cNvGraphicFramePr>
            <a:graphicFrameLocks noGrp="1"/>
          </p:cNvGraphicFramePr>
          <p:nvPr/>
        </p:nvGraphicFramePr>
        <p:xfrm>
          <a:off x="467544" y="4221088"/>
          <a:ext cx="8424937" cy="1539240"/>
        </p:xfrm>
        <a:graphic>
          <a:graphicData uri="http://schemas.openxmlformats.org/drawingml/2006/table">
            <a:tbl>
              <a:tblPr firstRow="1" bandRow="1">
                <a:tableStyleId>{5C22544A-7EE6-4342-B048-85BDC9FD1C3A}</a:tableStyleId>
              </a:tblPr>
              <a:tblGrid>
                <a:gridCol w="864096"/>
                <a:gridCol w="1018071"/>
                <a:gridCol w="1718233"/>
                <a:gridCol w="1584176"/>
                <a:gridCol w="1844906"/>
                <a:gridCol w="1395455"/>
              </a:tblGrid>
              <a:tr h="138688">
                <a:tc>
                  <a:txBody>
                    <a:bodyPr/>
                    <a:lstStyle/>
                    <a:p>
                      <a:r>
                        <a:rPr lang="fr-FR" sz="1100" dirty="0" smtClean="0">
                          <a:solidFill>
                            <a:srgbClr val="002060"/>
                          </a:solidFill>
                        </a:rPr>
                        <a:t>CATEGORIE TYPE</a:t>
                      </a:r>
                      <a:endParaRPr lang="fr-FR" sz="1100" dirty="0">
                        <a:solidFill>
                          <a:srgbClr val="002060"/>
                        </a:solidFill>
                      </a:endParaRPr>
                    </a:p>
                  </a:txBody>
                  <a:tcPr/>
                </a:tc>
                <a:tc>
                  <a:txBody>
                    <a:bodyPr/>
                    <a:lstStyle/>
                    <a:p>
                      <a:r>
                        <a:rPr lang="fr-FR" sz="1100" dirty="0" smtClean="0">
                          <a:solidFill>
                            <a:srgbClr val="002060"/>
                          </a:solidFill>
                        </a:rPr>
                        <a:t>TYPE</a:t>
                      </a:r>
                      <a:endParaRPr lang="fr-FR" sz="1100" dirty="0">
                        <a:solidFill>
                          <a:srgbClr val="002060"/>
                        </a:solidFill>
                      </a:endParaRPr>
                    </a:p>
                  </a:txBody>
                  <a:tcPr/>
                </a:tc>
                <a:tc>
                  <a:txBody>
                    <a:bodyPr/>
                    <a:lstStyle/>
                    <a:p>
                      <a:r>
                        <a:rPr lang="fr-FR" sz="1100" dirty="0" smtClean="0">
                          <a:solidFill>
                            <a:srgbClr val="002060"/>
                          </a:solidFill>
                        </a:rPr>
                        <a:t>GAMME</a:t>
                      </a:r>
                      <a:endParaRPr lang="fr-FR" sz="1100" dirty="0">
                        <a:solidFill>
                          <a:srgbClr val="002060"/>
                        </a:solidFill>
                      </a:endParaRPr>
                    </a:p>
                  </a:txBody>
                  <a:tcPr/>
                </a:tc>
                <a:tc>
                  <a:txBody>
                    <a:bodyPr/>
                    <a:lstStyle/>
                    <a:p>
                      <a:r>
                        <a:rPr lang="fr-FR" sz="1100" dirty="0" smtClean="0">
                          <a:solidFill>
                            <a:srgbClr val="002060"/>
                          </a:solidFill>
                        </a:rPr>
                        <a:t>REFERENCE</a:t>
                      </a:r>
                      <a:endParaRPr lang="fr-FR" sz="1100" dirty="0">
                        <a:solidFill>
                          <a:srgbClr val="002060"/>
                        </a:solidFill>
                      </a:endParaRPr>
                    </a:p>
                  </a:txBody>
                  <a:tcPr>
                    <a:solidFill>
                      <a:srgbClr val="FFFF00"/>
                    </a:solidFill>
                  </a:tcPr>
                </a:tc>
                <a:tc>
                  <a:txBody>
                    <a:bodyPr/>
                    <a:lstStyle/>
                    <a:p>
                      <a:r>
                        <a:rPr lang="fr-FR" sz="1100" dirty="0" smtClean="0">
                          <a:solidFill>
                            <a:srgbClr val="002060"/>
                          </a:solidFill>
                        </a:rPr>
                        <a:t>DESIGNATION</a:t>
                      </a:r>
                      <a:endParaRPr lang="fr-FR" sz="1100" dirty="0">
                        <a:solidFill>
                          <a:srgbClr val="002060"/>
                        </a:solidFill>
                      </a:endParaRPr>
                    </a:p>
                  </a:txBody>
                  <a:tcPr>
                    <a:solidFill>
                      <a:srgbClr val="FFFF00"/>
                    </a:solidFill>
                  </a:tcPr>
                </a:tc>
                <a:tc>
                  <a:txBody>
                    <a:bodyPr/>
                    <a:lstStyle/>
                    <a:p>
                      <a:r>
                        <a:rPr lang="fr-FR" sz="1100" dirty="0" smtClean="0">
                          <a:solidFill>
                            <a:srgbClr val="002060"/>
                          </a:solidFill>
                        </a:rPr>
                        <a:t>N°</a:t>
                      </a:r>
                      <a:endParaRPr lang="fr-FR" sz="1100" dirty="0">
                        <a:solidFill>
                          <a:srgbClr val="002060"/>
                        </a:solidFill>
                      </a:endParaRPr>
                    </a:p>
                  </a:txBody>
                  <a:tcPr>
                    <a:solidFill>
                      <a:srgbClr val="FFC000"/>
                    </a:solidFill>
                  </a:tcPr>
                </a:tc>
              </a:tr>
              <a:tr h="221000">
                <a:tc>
                  <a:txBody>
                    <a:bodyPr/>
                    <a:lstStyle/>
                    <a:p>
                      <a:r>
                        <a:rPr lang="fr-FR" sz="1100" dirty="0" smtClean="0">
                          <a:solidFill>
                            <a:srgbClr val="002060"/>
                          </a:solidFill>
                        </a:rPr>
                        <a:t>Standard</a:t>
                      </a:r>
                      <a:endParaRPr lang="fr-FR" sz="1100" dirty="0">
                        <a:solidFill>
                          <a:srgbClr val="002060"/>
                        </a:solidFill>
                      </a:endParaRPr>
                    </a:p>
                  </a:txBody>
                  <a:tcPr/>
                </a:tc>
                <a:tc>
                  <a:txBody>
                    <a:bodyPr/>
                    <a:lstStyle/>
                    <a:p>
                      <a:r>
                        <a:rPr lang="fr-FR" sz="1100" i="1" dirty="0" smtClean="0">
                          <a:solidFill>
                            <a:srgbClr val="002060"/>
                          </a:solidFill>
                        </a:rPr>
                        <a:t>Téléviseur</a:t>
                      </a:r>
                      <a:endParaRPr lang="fr-FR" sz="1100" dirty="0">
                        <a:solidFill>
                          <a:srgbClr val="002060"/>
                        </a:solidFill>
                      </a:endParaRPr>
                    </a:p>
                  </a:txBody>
                  <a:tcPr/>
                </a:tc>
                <a:tc>
                  <a:txBody>
                    <a:bodyPr/>
                    <a:lstStyle/>
                    <a:p>
                      <a:r>
                        <a:rPr lang="fr-FR" sz="1100" dirty="0" smtClean="0">
                          <a:solidFill>
                            <a:srgbClr val="002060"/>
                          </a:solidFill>
                        </a:rPr>
                        <a:t>PLASMA</a:t>
                      </a:r>
                      <a:endParaRPr lang="fr-FR" sz="1100" dirty="0">
                        <a:solidFill>
                          <a:srgbClr val="002060"/>
                        </a:solidFill>
                      </a:endParaRPr>
                    </a:p>
                  </a:txBody>
                  <a:tcPr/>
                </a:tc>
                <a:tc>
                  <a:txBody>
                    <a:bodyPr/>
                    <a:lstStyle/>
                    <a:p>
                      <a:r>
                        <a:rPr lang="fr-FR" sz="1100" i="1" dirty="0" smtClean="0">
                          <a:solidFill>
                            <a:srgbClr val="0070C0"/>
                          </a:solidFill>
                        </a:rPr>
                        <a:t>SUM-LCD-001-NY</a:t>
                      </a:r>
                      <a:endParaRPr lang="fr-FR" sz="1100" dirty="0">
                        <a:solidFill>
                          <a:srgbClr val="002060"/>
                        </a:solidFill>
                      </a:endParaRPr>
                    </a:p>
                  </a:txBody>
                  <a:tcPr/>
                </a:tc>
                <a:tc>
                  <a:txBody>
                    <a:bodyPr/>
                    <a:lstStyle/>
                    <a:p>
                      <a:r>
                        <a:rPr lang="fr-FR" sz="1100" i="1" dirty="0" smtClean="0">
                          <a:solidFill>
                            <a:srgbClr val="0070C0"/>
                          </a:solidFill>
                        </a:rPr>
                        <a:t>Téléviseur 24’’ 15W stéréo…</a:t>
                      </a:r>
                      <a:endParaRPr lang="fr-FR" sz="1100" dirty="0">
                        <a:solidFill>
                          <a:srgbClr val="002060"/>
                        </a:solidFill>
                      </a:endParaRPr>
                    </a:p>
                  </a:txBody>
                  <a:tcPr/>
                </a:tc>
                <a:tc>
                  <a:txBody>
                    <a:bodyPr/>
                    <a:lstStyle/>
                    <a:p>
                      <a:r>
                        <a:rPr lang="fr-FR" sz="1100" i="1" dirty="0" smtClean="0">
                          <a:solidFill>
                            <a:srgbClr val="0070C0"/>
                          </a:solidFill>
                        </a:rPr>
                        <a:t>Serial: 14589AF456</a:t>
                      </a:r>
                      <a:endParaRPr lang="fr-FR" sz="1100" dirty="0">
                        <a:solidFill>
                          <a:srgbClr val="002060"/>
                        </a:solidFill>
                      </a:endParaRPr>
                    </a:p>
                  </a:txBody>
                  <a:tcPr/>
                </a:tc>
              </a:tr>
              <a:tr h="249952">
                <a:tc>
                  <a:txBody>
                    <a:bodyPr/>
                    <a:lstStyle/>
                    <a:p>
                      <a:r>
                        <a:rPr lang="fr-FR" sz="1100" dirty="0" smtClean="0">
                          <a:solidFill>
                            <a:srgbClr val="002060"/>
                          </a:solidFill>
                        </a:rPr>
                        <a:t>Service</a:t>
                      </a:r>
                      <a:endParaRPr lang="fr-FR" sz="1100" dirty="0">
                        <a:solidFill>
                          <a:srgbClr val="002060"/>
                        </a:solidFill>
                      </a:endParaRPr>
                    </a:p>
                  </a:txBody>
                  <a:tcPr/>
                </a:tc>
                <a:tc>
                  <a:txBody>
                    <a:bodyPr/>
                    <a:lstStyle/>
                    <a:p>
                      <a:r>
                        <a:rPr lang="fr-FR" sz="1100" dirty="0" smtClean="0">
                          <a:solidFill>
                            <a:srgbClr val="002060"/>
                          </a:solidFill>
                        </a:rPr>
                        <a:t>Installation</a:t>
                      </a:r>
                      <a:endParaRPr lang="fr-FR" sz="1100" dirty="0">
                        <a:solidFill>
                          <a:srgbClr val="002060"/>
                        </a:solidFill>
                      </a:endParaRPr>
                    </a:p>
                  </a:txBody>
                  <a:tcPr/>
                </a:tc>
                <a:tc>
                  <a:txBody>
                    <a:bodyPr/>
                    <a:lstStyle/>
                    <a:p>
                      <a:r>
                        <a:rPr lang="fr-FR" sz="1100" dirty="0" smtClean="0">
                          <a:solidFill>
                            <a:srgbClr val="002060"/>
                          </a:solidFill>
                        </a:rPr>
                        <a:t>Branchement / Réglage</a:t>
                      </a:r>
                      <a:endParaRPr lang="fr-FR" sz="1100" dirty="0">
                        <a:solidFill>
                          <a:srgbClr val="002060"/>
                        </a:solidFill>
                      </a:endParaRPr>
                    </a:p>
                  </a:txBody>
                  <a:tcPr/>
                </a:tc>
                <a:tc>
                  <a:txBody>
                    <a:bodyPr/>
                    <a:lstStyle/>
                    <a:p>
                      <a:r>
                        <a:rPr lang="fr-FR" sz="1100" dirty="0" smtClean="0">
                          <a:solidFill>
                            <a:srgbClr val="002060"/>
                          </a:solidFill>
                        </a:rPr>
                        <a:t>INS-00001</a:t>
                      </a:r>
                      <a:endParaRPr lang="fr-FR" sz="1100" dirty="0">
                        <a:solidFill>
                          <a:srgbClr val="002060"/>
                        </a:solidFill>
                      </a:endParaRPr>
                    </a:p>
                  </a:txBody>
                  <a:tcPr/>
                </a:tc>
                <a:tc>
                  <a:txBody>
                    <a:bodyPr/>
                    <a:lstStyle/>
                    <a:p>
                      <a:r>
                        <a:rPr lang="fr-FR" sz="1100" dirty="0" smtClean="0">
                          <a:solidFill>
                            <a:srgbClr val="002060"/>
                          </a:solidFill>
                        </a:rPr>
                        <a:t>Installation</a:t>
                      </a:r>
                      <a:r>
                        <a:rPr lang="fr-FR" sz="1100" baseline="0" dirty="0" smtClean="0">
                          <a:solidFill>
                            <a:srgbClr val="002060"/>
                          </a:solidFill>
                        </a:rPr>
                        <a:t> avec préréglage des chaînes…</a:t>
                      </a:r>
                      <a:endParaRPr lang="fr-FR" sz="1100" dirty="0">
                        <a:solidFill>
                          <a:srgbClr val="002060"/>
                        </a:solidFill>
                      </a:endParaRPr>
                    </a:p>
                  </a:txBody>
                  <a:tcPr/>
                </a:tc>
                <a:tc>
                  <a:txBody>
                    <a:bodyPr/>
                    <a:lstStyle/>
                    <a:p>
                      <a:r>
                        <a:rPr lang="fr-FR" sz="1100" dirty="0" smtClean="0">
                          <a:solidFill>
                            <a:srgbClr val="002060"/>
                          </a:solidFill>
                        </a:rPr>
                        <a:t>--</a:t>
                      </a:r>
                      <a:endParaRPr lang="fr-FR" sz="1100" dirty="0">
                        <a:solidFill>
                          <a:srgbClr val="002060"/>
                        </a:solidFill>
                      </a:endParaRPr>
                    </a:p>
                  </a:txBody>
                  <a:tcPr/>
                </a:tc>
              </a:tr>
              <a:tr h="206896">
                <a:tc>
                  <a:txBody>
                    <a:bodyPr/>
                    <a:lstStyle/>
                    <a:p>
                      <a:r>
                        <a:rPr lang="fr-FR" sz="1100" dirty="0" smtClean="0">
                          <a:solidFill>
                            <a:srgbClr val="002060"/>
                          </a:solidFill>
                        </a:rPr>
                        <a:t>Contrat</a:t>
                      </a:r>
                      <a:endParaRPr lang="fr-FR" sz="1100" dirty="0">
                        <a:solidFill>
                          <a:srgbClr val="002060"/>
                        </a:solidFill>
                      </a:endParaRPr>
                    </a:p>
                  </a:txBody>
                  <a:tcPr/>
                </a:tc>
                <a:tc>
                  <a:txBody>
                    <a:bodyPr/>
                    <a:lstStyle/>
                    <a:p>
                      <a:r>
                        <a:rPr lang="fr-FR" sz="1100" dirty="0" smtClean="0">
                          <a:solidFill>
                            <a:srgbClr val="002060"/>
                          </a:solidFill>
                        </a:rPr>
                        <a:t>Internet</a:t>
                      </a:r>
                      <a:endParaRPr lang="fr-FR" sz="1100" dirty="0">
                        <a:solidFill>
                          <a:srgbClr val="002060"/>
                        </a:solidFill>
                      </a:endParaRPr>
                    </a:p>
                  </a:txBody>
                  <a:tcPr/>
                </a:tc>
                <a:tc>
                  <a:txBody>
                    <a:bodyPr/>
                    <a:lstStyle/>
                    <a:p>
                      <a:r>
                        <a:rPr lang="fr-FR" sz="1100" dirty="0" smtClean="0">
                          <a:solidFill>
                            <a:srgbClr val="002060"/>
                          </a:solidFill>
                        </a:rPr>
                        <a:t>10Mo</a:t>
                      </a:r>
                      <a:endParaRPr lang="fr-FR" sz="1100" dirty="0">
                        <a:solidFill>
                          <a:srgbClr val="002060"/>
                        </a:solidFill>
                      </a:endParaRPr>
                    </a:p>
                  </a:txBody>
                  <a:tcPr/>
                </a:tc>
                <a:tc>
                  <a:txBody>
                    <a:bodyPr/>
                    <a:lstStyle/>
                    <a:p>
                      <a:r>
                        <a:rPr lang="fr-FR" sz="1100" dirty="0" smtClean="0">
                          <a:solidFill>
                            <a:srgbClr val="002060"/>
                          </a:solidFill>
                        </a:rPr>
                        <a:t>F-INT-001-10</a:t>
                      </a:r>
                      <a:endParaRPr lang="fr-FR" sz="1100" dirty="0">
                        <a:solidFill>
                          <a:srgbClr val="002060"/>
                        </a:solidFill>
                      </a:endParaRPr>
                    </a:p>
                  </a:txBody>
                  <a:tcPr/>
                </a:tc>
                <a:tc>
                  <a:txBody>
                    <a:bodyPr/>
                    <a:lstStyle/>
                    <a:p>
                      <a:r>
                        <a:rPr lang="fr-FR" sz="1100" dirty="0" smtClean="0">
                          <a:solidFill>
                            <a:srgbClr val="002060"/>
                          </a:solidFill>
                        </a:rPr>
                        <a:t>Forfait mensuel</a:t>
                      </a:r>
                      <a:r>
                        <a:rPr lang="fr-FR" sz="1100" baseline="0" dirty="0" smtClean="0">
                          <a:solidFill>
                            <a:srgbClr val="002060"/>
                          </a:solidFill>
                        </a:rPr>
                        <a:t> internet ADSL 10Mo</a:t>
                      </a:r>
                      <a:endParaRPr lang="fr-FR" sz="1100" dirty="0">
                        <a:solidFill>
                          <a:srgbClr val="002060"/>
                        </a:solidFill>
                      </a:endParaRPr>
                    </a:p>
                  </a:txBody>
                  <a:tcPr/>
                </a:tc>
                <a:tc>
                  <a:txBody>
                    <a:bodyPr/>
                    <a:lstStyle/>
                    <a:p>
                      <a:r>
                        <a:rPr lang="fr-FR" sz="1100" dirty="0" smtClean="0">
                          <a:solidFill>
                            <a:srgbClr val="002060"/>
                          </a:solidFill>
                        </a:rPr>
                        <a:t>--</a:t>
                      </a:r>
                      <a:endParaRPr lang="fr-FR" sz="1100"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CATALOGUE MATERIEL DANS BIP : PRINCIPES DE BASE</a:t>
            </a:r>
            <a:endParaRPr lang="fr-FR" dirty="0"/>
          </a:p>
        </p:txBody>
      </p:sp>
      <p:sp>
        <p:nvSpPr>
          <p:cNvPr id="5" name="Espace réservé du contenu 4"/>
          <p:cNvSpPr>
            <a:spLocks noGrp="1"/>
          </p:cNvSpPr>
          <p:nvPr>
            <p:ph idx="1"/>
          </p:nvPr>
        </p:nvSpPr>
        <p:spPr>
          <a:xfrm>
            <a:off x="323528" y="548680"/>
            <a:ext cx="8507288" cy="5544616"/>
          </a:xfrm>
        </p:spPr>
        <p:txBody>
          <a:bodyPr/>
          <a:lstStyle/>
          <a:p>
            <a:pPr marL="342900" lvl="1" indent="-342900">
              <a:buFont typeface="Wingdings" pitchFamily="2" charset="2"/>
              <a:buChar char="q"/>
            </a:pPr>
            <a:r>
              <a:rPr lang="fr-FR" sz="1200" b="1" dirty="0" smtClean="0"/>
              <a:t>Particularité de de l’option de service pour un type CONTRAT</a:t>
            </a:r>
            <a:endParaRPr lang="fr-FR" sz="1200" b="1" dirty="0" smtClean="0"/>
          </a:p>
          <a:p>
            <a:pPr marL="742950" lvl="2" indent="-342900"/>
            <a:r>
              <a:rPr lang="fr-FR" sz="1200" b="1" dirty="0" smtClean="0"/>
              <a:t>Abonnement</a:t>
            </a:r>
            <a:r>
              <a:rPr lang="fr-FR" sz="1200" dirty="0" smtClean="0"/>
              <a:t> </a:t>
            </a:r>
            <a:r>
              <a:rPr lang="fr-FR" sz="1200" dirty="0" smtClean="0"/>
              <a:t>: Correspond à un service d’abonnement en fonction d’une périodicité sur une durée d’un contrat (</a:t>
            </a:r>
            <a:r>
              <a:rPr lang="fr-FR" sz="1200" i="1" dirty="0" smtClean="0">
                <a:solidFill>
                  <a:srgbClr val="0070C0"/>
                </a:solidFill>
              </a:rPr>
              <a:t>Par exemple pour un </a:t>
            </a:r>
            <a:r>
              <a:rPr lang="fr-FR" sz="1200" i="1" dirty="0" smtClean="0">
                <a:solidFill>
                  <a:srgbClr val="0070C0"/>
                </a:solidFill>
              </a:rPr>
              <a:t>téléviseur, assistance 5 jours sur 7 au tarif de 15€ par mois</a:t>
            </a:r>
            <a:r>
              <a:rPr lang="fr-FR" sz="1200" dirty="0" smtClean="0"/>
              <a:t>)</a:t>
            </a:r>
          </a:p>
          <a:p>
            <a:pPr marL="742950" lvl="2" indent="-342900">
              <a:buNone/>
            </a:pPr>
            <a:endParaRPr lang="fr-FR" sz="1200" dirty="0" smtClean="0"/>
          </a:p>
          <a:p>
            <a:pPr marL="742950" lvl="2" indent="-342900"/>
            <a:r>
              <a:rPr lang="fr-FR" sz="1200" b="1" dirty="0" smtClean="0"/>
              <a:t>Abonnement_CPT</a:t>
            </a:r>
            <a:r>
              <a:rPr lang="fr-FR" sz="1200" dirty="0" smtClean="0"/>
              <a:t> : Correspond à un service d’abonnement en fonction d’une périodicité sur une durée d’un contrat </a:t>
            </a:r>
            <a:r>
              <a:rPr lang="fr-FR" sz="1200" dirty="0" smtClean="0"/>
              <a:t> </a:t>
            </a:r>
            <a:r>
              <a:rPr lang="fr-FR" sz="1200" u="sng" dirty="0" smtClean="0"/>
              <a:t>mais demandant un relevé de compteur afin de calculer le tarif</a:t>
            </a:r>
          </a:p>
          <a:p>
            <a:pPr marL="742950" lvl="2" indent="-342900">
              <a:buNone/>
            </a:pPr>
            <a:r>
              <a:rPr lang="fr-FR" sz="1200" dirty="0" smtClean="0"/>
              <a:t>	(</a:t>
            </a:r>
            <a:r>
              <a:rPr lang="fr-FR" sz="1200" i="1" dirty="0" smtClean="0">
                <a:solidFill>
                  <a:srgbClr val="0070C0"/>
                </a:solidFill>
              </a:rPr>
              <a:t>Par exemple pour </a:t>
            </a:r>
            <a:r>
              <a:rPr lang="fr-FR" sz="1200" i="1" dirty="0" smtClean="0">
                <a:solidFill>
                  <a:srgbClr val="0070C0"/>
                </a:solidFill>
              </a:rPr>
              <a:t>une ligne téléphonique, 180mn d’appel national au tarif de 0.25€ la minute</a:t>
            </a:r>
            <a:r>
              <a:rPr lang="fr-FR" sz="1200" dirty="0" smtClean="0"/>
              <a:t>)</a:t>
            </a:r>
            <a:endParaRPr lang="fr-FR" sz="1200" dirty="0" smtClean="0"/>
          </a:p>
          <a:p>
            <a:pPr marL="742950" lvl="2" indent="-342900"/>
            <a:endParaRPr lang="fr-FR" sz="1200" dirty="0" smtClean="0"/>
          </a:p>
          <a:p>
            <a:pPr marL="742950" lvl="2" indent="-342900"/>
            <a:r>
              <a:rPr lang="fr-FR" sz="1200" b="1" dirty="0" smtClean="0"/>
              <a:t>Redevance</a:t>
            </a:r>
            <a:r>
              <a:rPr lang="fr-FR" sz="1200" dirty="0" smtClean="0"/>
              <a:t> : Correspond à un service d’abonnement </a:t>
            </a:r>
            <a:r>
              <a:rPr lang="fr-FR" sz="1200" dirty="0" smtClean="0"/>
              <a:t>annuel</a:t>
            </a:r>
          </a:p>
          <a:p>
            <a:pPr marL="742950" lvl="2" indent="-342900">
              <a:buNone/>
            </a:pPr>
            <a:r>
              <a:rPr lang="fr-FR" sz="1200" dirty="0" smtClean="0"/>
              <a:t>	</a:t>
            </a:r>
            <a:r>
              <a:rPr lang="fr-FR" sz="1200" dirty="0" smtClean="0"/>
              <a:t> </a:t>
            </a:r>
            <a:r>
              <a:rPr lang="fr-FR" sz="1200" dirty="0" smtClean="0"/>
              <a:t>(</a:t>
            </a:r>
            <a:r>
              <a:rPr lang="fr-FR" sz="1200" i="1" dirty="0" smtClean="0">
                <a:solidFill>
                  <a:srgbClr val="0070C0"/>
                </a:solidFill>
              </a:rPr>
              <a:t>Par exemple pour un </a:t>
            </a:r>
            <a:r>
              <a:rPr lang="fr-FR" sz="1200" i="1" dirty="0" smtClean="0">
                <a:solidFill>
                  <a:srgbClr val="0070C0"/>
                </a:solidFill>
              </a:rPr>
              <a:t>téléviseur la redevance annuel d’utilisation</a:t>
            </a:r>
            <a:r>
              <a:rPr lang="fr-FR" sz="1200" dirty="0" smtClean="0"/>
              <a:t>)</a:t>
            </a:r>
            <a:endParaRPr lang="fr-FR" sz="1200" dirty="0" smtClean="0"/>
          </a:p>
          <a:p>
            <a:endParaRPr lang="fr-FR" sz="1200" dirty="0" smtClean="0"/>
          </a:p>
          <a:p>
            <a:endParaRPr lang="fr-FR" sz="1200" dirty="0" smtClean="0"/>
          </a:p>
          <a:p>
            <a:pPr marL="342900" lvl="1" indent="-342900">
              <a:buFont typeface="Wingdings" pitchFamily="2" charset="2"/>
              <a:buChar char="q"/>
            </a:pPr>
            <a:r>
              <a:rPr lang="fr-FR" sz="1200" b="1" dirty="0" smtClean="0"/>
              <a:t>Particularité de </a:t>
            </a:r>
            <a:r>
              <a:rPr lang="fr-FR" sz="1200" b="1" dirty="0" smtClean="0"/>
              <a:t>l’information FAMILLE de matériel</a:t>
            </a:r>
            <a:endParaRPr lang="fr-FR" sz="1200" b="1" dirty="0" smtClean="0"/>
          </a:p>
          <a:p>
            <a:pPr marL="742950" lvl="2" indent="-342900"/>
            <a:r>
              <a:rPr lang="fr-FR" sz="1200" dirty="0" smtClean="0"/>
              <a:t>Elle est libre </a:t>
            </a:r>
            <a:r>
              <a:rPr lang="fr-FR" sz="1200" dirty="0" smtClean="0"/>
              <a:t>et n’est pas soumise à un contrôle quelconque. Cette information vous permet de regrouper des références sous une même famille en vue d’une classification, par exemple sur les sites de e-commerce.</a:t>
            </a:r>
          </a:p>
          <a:p>
            <a:pPr marL="742950" lvl="2" indent="-342900">
              <a:buNone/>
            </a:pPr>
            <a:r>
              <a:rPr lang="fr-FR" sz="1200" dirty="0" smtClean="0"/>
              <a:t>(</a:t>
            </a:r>
            <a:r>
              <a:rPr lang="fr-FR" sz="1200" i="1" dirty="0" smtClean="0">
                <a:solidFill>
                  <a:srgbClr val="0070C0"/>
                </a:solidFill>
              </a:rPr>
              <a:t>Par exemple pour un </a:t>
            </a:r>
            <a:r>
              <a:rPr lang="fr-FR" sz="1200" i="1" dirty="0" smtClean="0">
                <a:solidFill>
                  <a:srgbClr val="0070C0"/>
                </a:solidFill>
              </a:rPr>
              <a:t>téléviseur, famille « MULTIMEDIA » </a:t>
            </a:r>
            <a:r>
              <a:rPr lang="fr-FR" sz="1200" i="1" dirty="0" smtClean="0">
                <a:solidFill>
                  <a:srgbClr val="0070C0"/>
                </a:solidFill>
              </a:rPr>
              <a:t>la redevance annuel d’utilisation</a:t>
            </a:r>
            <a:r>
              <a:rPr lang="fr-FR" sz="1200" dirty="0" smtClean="0"/>
              <a:t>)</a:t>
            </a:r>
          </a:p>
          <a:p>
            <a:pPr marL="742950" lvl="2" indent="-342900">
              <a:buNone/>
            </a:pPr>
            <a:endParaRPr lang="fr-FR" sz="1200" dirty="0" smtClean="0"/>
          </a:p>
          <a:p>
            <a:endParaRPr lang="fr-FR" dirty="0" smtClean="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5</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10 août 2014</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TotalTime>
  <Words>328</Words>
  <Application>Microsoft Office PowerPoint</Application>
  <PresentationFormat>Affichage à l'écran (4:3)</PresentationFormat>
  <Paragraphs>130</Paragraphs>
  <Slides>5</Slides>
  <Notes>5</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CATALOGUE MATERIEL DANS BIP : PRINCIPES DE BASE</vt:lpstr>
      <vt:lpstr>CATALOGUE MATERIEL DANS BIP : PRINCIPES DE BASE</vt:lpstr>
      <vt:lpstr>CATALOGUE MATERIEL DANS BIP : PRINCIPES DE BASE</vt:lpstr>
      <vt:lpstr>CATALOGUE MATERIEL DANS BIP : PRINCIPES DE BASE</vt:lpstr>
      <vt:lpstr>CATALOGUE MATERIEL DANS BIP : PRINCIPES DE BASE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aa</dc:creator>
  <cp:lastModifiedBy>yvo</cp:lastModifiedBy>
  <cp:revision>66</cp:revision>
  <dcterms:created xsi:type="dcterms:W3CDTF">2013-02-20T19:59:52Z</dcterms:created>
  <dcterms:modified xsi:type="dcterms:W3CDTF">2014-08-10T18:54:33Z</dcterms:modified>
</cp:coreProperties>
</file>