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60" r:id="rId3"/>
    <p:sldId id="266" r:id="rId4"/>
    <p:sldId id="267" r:id="rId5"/>
    <p:sldId id="268" r:id="rId6"/>
    <p:sldId id="265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26" autoAdjust="0"/>
    <p:restoredTop sz="93462" autoAdjust="0"/>
  </p:normalViewPr>
  <p:slideViewPr>
    <p:cSldViewPr>
      <p:cViewPr>
        <p:scale>
          <a:sx n="100" d="100"/>
          <a:sy n="100" d="100"/>
        </p:scale>
        <p:origin x="-2430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F18C9-D6B2-498B-BADD-2D51602701FE}" type="datetimeFigureOut">
              <a:rPr lang="fr-FR" smtClean="0"/>
              <a:pPr/>
              <a:t>14/09/2014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C4095-30DA-4E36-8BB2-0CA4B67C6B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48765-8C3E-4BFD-85A4-995C38BA6B32}" type="datetimeFigureOut">
              <a:rPr lang="fr-FR" smtClean="0"/>
              <a:pPr/>
              <a:t>14/09/2014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384A97-5E1E-4237-9308-C22ED20825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84A97-5E1E-4237-9308-C22ED208259B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84A97-5E1E-4237-9308-C22ED208259B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84A97-5E1E-4237-9308-C22ED208259B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84A97-5E1E-4237-9308-C22ED208259B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84A97-5E1E-4237-9308-C22ED208259B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84A97-5E1E-4237-9308-C22ED208259B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 83"/>
          <p:cNvSpPr>
            <a:spLocks/>
          </p:cNvSpPr>
          <p:nvPr userDrawn="1"/>
        </p:nvSpPr>
        <p:spPr bwMode="auto">
          <a:xfrm>
            <a:off x="2483768" y="6525344"/>
            <a:ext cx="6682457" cy="211931"/>
          </a:xfrm>
          <a:custGeom>
            <a:avLst/>
            <a:gdLst/>
            <a:ahLst/>
            <a:cxnLst>
              <a:cxn ang="0">
                <a:pos x="47" y="92"/>
              </a:cxn>
              <a:cxn ang="0">
                <a:pos x="1226" y="91"/>
              </a:cxn>
              <a:cxn ang="0">
                <a:pos x="1221" y="3"/>
              </a:cxn>
              <a:cxn ang="0">
                <a:pos x="47" y="1"/>
              </a:cxn>
              <a:cxn ang="0">
                <a:pos x="0" y="47"/>
              </a:cxn>
              <a:cxn ang="0">
                <a:pos x="47" y="92"/>
              </a:cxn>
            </a:cxnLst>
            <a:rect l="0" t="0" r="r" b="b"/>
            <a:pathLst>
              <a:path w="1226" h="92">
                <a:moveTo>
                  <a:pt x="47" y="92"/>
                </a:moveTo>
                <a:cubicBezTo>
                  <a:pt x="1200" y="92"/>
                  <a:pt x="1226" y="91"/>
                  <a:pt x="1226" y="91"/>
                </a:cubicBezTo>
                <a:cubicBezTo>
                  <a:pt x="1226" y="0"/>
                  <a:pt x="1221" y="3"/>
                  <a:pt x="1221" y="3"/>
                </a:cubicBezTo>
                <a:cubicBezTo>
                  <a:pt x="68" y="3"/>
                  <a:pt x="47" y="1"/>
                  <a:pt x="47" y="1"/>
                </a:cubicBezTo>
                <a:cubicBezTo>
                  <a:pt x="20" y="1"/>
                  <a:pt x="0" y="22"/>
                  <a:pt x="0" y="47"/>
                </a:cubicBezTo>
                <a:cubicBezTo>
                  <a:pt x="0" y="72"/>
                  <a:pt x="20" y="92"/>
                  <a:pt x="47" y="92"/>
                </a:cubicBezTo>
                <a:close/>
              </a:path>
            </a:pathLst>
          </a:custGeom>
          <a:gradFill flip="none" rotWithShape="1">
            <a:gsLst>
              <a:gs pos="42000">
                <a:schemeClr val="accent4">
                  <a:lumMod val="60000"/>
                  <a:lumOff val="40000"/>
                </a:schemeClr>
              </a:gs>
              <a:gs pos="100000">
                <a:srgbClr val="F8F8F8"/>
              </a:gs>
            </a:gsLst>
            <a:lin ang="10800000" scaled="1"/>
            <a:tileRect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pic>
        <p:nvPicPr>
          <p:cNvPr id="17" name="Image 16" descr="sanfrancisc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123728" y="1772816"/>
            <a:ext cx="7020272" cy="1159186"/>
          </a:xfrm>
          <a:prstGeom prst="rect">
            <a:avLst/>
          </a:prstGeom>
        </p:spPr>
      </p:pic>
      <p:sp>
        <p:nvSpPr>
          <p:cNvPr id="18" name="Text Box 5"/>
          <p:cNvSpPr txBox="1">
            <a:spLocks noChangeArrowheads="1"/>
          </p:cNvSpPr>
          <p:nvPr userDrawn="1"/>
        </p:nvSpPr>
        <p:spPr bwMode="auto">
          <a:xfrm>
            <a:off x="2177814" y="4675188"/>
            <a:ext cx="5472608" cy="1442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</a:pPr>
            <a:endParaRPr lang="fr-FR" sz="900" dirty="0"/>
          </a:p>
          <a:p>
            <a:pPr algn="ctr">
              <a:lnSpc>
                <a:spcPct val="105000"/>
              </a:lnSpc>
            </a:pPr>
            <a:r>
              <a:rPr lang="fr-FR" sz="1800" b="1" dirty="0">
                <a:latin typeface="Arial Black" pitchFamily="34" charset="0"/>
              </a:rPr>
              <a:t>Plate forme B.I.P</a:t>
            </a:r>
            <a:r>
              <a:rPr lang="fr-FR" sz="1800" b="1" dirty="0" smtClean="0">
                <a:latin typeface="Arial Black" pitchFamily="34" charset="0"/>
              </a:rPr>
              <a:t>.</a:t>
            </a:r>
          </a:p>
          <a:p>
            <a:pPr algn="ctr">
              <a:lnSpc>
                <a:spcPct val="105000"/>
              </a:lnSpc>
            </a:pPr>
            <a:endParaRPr lang="fr-FR" sz="1200" b="1" dirty="0"/>
          </a:p>
          <a:p>
            <a:pPr algn="ctr">
              <a:lnSpc>
                <a:spcPct val="105000"/>
              </a:lnSpc>
            </a:pPr>
            <a:r>
              <a:rPr lang="fr-FR" sz="1200" dirty="0">
                <a:latin typeface="Arial Black" pitchFamily="34" charset="0"/>
              </a:rPr>
              <a:t>Business Intelligence </a:t>
            </a:r>
            <a:r>
              <a:rPr lang="fr-FR" sz="1200" dirty="0" err="1">
                <a:latin typeface="Arial Black" pitchFamily="34" charset="0"/>
              </a:rPr>
              <a:t>Process</a:t>
            </a:r>
            <a:r>
              <a:rPr lang="fr-FR" sz="1200" dirty="0">
                <a:latin typeface="Arial Black" pitchFamily="34" charset="0"/>
              </a:rPr>
              <a:t>.</a:t>
            </a:r>
          </a:p>
          <a:p>
            <a:pPr algn="ctr">
              <a:lnSpc>
                <a:spcPct val="105000"/>
              </a:lnSpc>
            </a:pPr>
            <a:r>
              <a:rPr lang="fr-FR" sz="1200" dirty="0">
                <a:latin typeface="Arial Black" pitchFamily="34" charset="0"/>
              </a:rPr>
              <a:t> </a:t>
            </a:r>
            <a:r>
              <a:rPr lang="fr-FR" sz="1200" dirty="0" err="1">
                <a:latin typeface="Arial Black" pitchFamily="34" charset="0"/>
              </a:rPr>
              <a:t>Plate-Forme</a:t>
            </a:r>
            <a:r>
              <a:rPr lang="fr-FR" sz="1200" dirty="0">
                <a:latin typeface="Arial Black" pitchFamily="34" charset="0"/>
              </a:rPr>
              <a:t> Web Collaborative pour le suivi du Business de l'entreprise</a:t>
            </a:r>
            <a:endParaRPr lang="fr-FR" sz="900" dirty="0">
              <a:latin typeface="Arial Black" pitchFamily="34" charset="0"/>
            </a:endParaRPr>
          </a:p>
          <a:p>
            <a:endParaRPr lang="fr-FR" sz="900" dirty="0"/>
          </a:p>
        </p:txBody>
      </p:sp>
      <p:sp>
        <p:nvSpPr>
          <p:cNvPr id="19" name="Text Box 6"/>
          <p:cNvSpPr txBox="1">
            <a:spLocks noChangeArrowheads="1"/>
          </p:cNvSpPr>
          <p:nvPr userDrawn="1"/>
        </p:nvSpPr>
        <p:spPr bwMode="auto">
          <a:xfrm>
            <a:off x="2087885" y="1340768"/>
            <a:ext cx="6660579" cy="423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</a:pPr>
            <a:endParaRPr lang="fr-FR" sz="900" dirty="0"/>
          </a:p>
          <a:p>
            <a:pPr algn="ctr">
              <a:lnSpc>
                <a:spcPct val="105000"/>
              </a:lnSpc>
            </a:pPr>
            <a:r>
              <a:rPr lang="fr-FR" sz="1200" b="1" dirty="0">
                <a:latin typeface="Arial Black" pitchFamily="34" charset="0"/>
              </a:rPr>
              <a:t>PROGICIEL </a:t>
            </a:r>
            <a:r>
              <a:rPr lang="fr-FR" sz="1200" b="1" dirty="0" smtClean="0">
                <a:latin typeface="Arial Black" pitchFamily="34" charset="0"/>
              </a:rPr>
              <a:t>COLLABORATIF de  </a:t>
            </a:r>
            <a:r>
              <a:rPr lang="fr-FR" sz="1200" b="1" dirty="0">
                <a:latin typeface="Arial Black" pitchFamily="34" charset="0"/>
              </a:rPr>
              <a:t>SUIVI D’ACTIVITE </a:t>
            </a:r>
            <a:r>
              <a:rPr lang="fr-FR" sz="1200" b="1" dirty="0" smtClean="0">
                <a:latin typeface="Arial Black" pitchFamily="34" charset="0"/>
              </a:rPr>
              <a:t>D’ENTREPRISE</a:t>
            </a:r>
            <a:endParaRPr lang="fr-FR" sz="1200" dirty="0">
              <a:latin typeface="Arial Black" pitchFamily="34" charset="0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 userDrawn="1"/>
        </p:nvSpPr>
        <p:spPr bwMode="auto">
          <a:xfrm rot="16200000">
            <a:off x="4714063" y="5675492"/>
            <a:ext cx="40011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pPr algn="ctr"/>
            <a:r>
              <a:rPr lang="fr-FR" sz="1400" b="1" dirty="0">
                <a:solidFill>
                  <a:srgbClr val="002060"/>
                </a:solidFill>
                <a:latin typeface="Arial Black" pitchFamily="34" charset="0"/>
              </a:rPr>
              <a:t>www.oleweb.fr</a:t>
            </a:r>
          </a:p>
        </p:txBody>
      </p:sp>
      <p:pic>
        <p:nvPicPr>
          <p:cNvPr id="21" name="Picture 1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15888"/>
            <a:ext cx="23050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3" name="Groupe 22"/>
          <p:cNvGrpSpPr/>
          <p:nvPr userDrawn="1"/>
        </p:nvGrpSpPr>
        <p:grpSpPr>
          <a:xfrm>
            <a:off x="142876" y="1196752"/>
            <a:ext cx="2412900" cy="2301971"/>
            <a:chOff x="1516189" y="0"/>
            <a:chExt cx="2412900" cy="2301971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24" name="Ellipse 23"/>
            <p:cNvSpPr/>
            <p:nvPr userDrawn="1"/>
          </p:nvSpPr>
          <p:spPr>
            <a:xfrm>
              <a:off x="1516189" y="0"/>
              <a:ext cx="2412900" cy="2301971"/>
            </a:xfrm>
            <a:prstGeom prst="ellipse">
              <a:avLst/>
            </a:prstGeom>
            <a:grpFill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sp>
        <p:sp>
          <p:nvSpPr>
            <p:cNvPr id="25" name="Ellipse 4"/>
            <p:cNvSpPr/>
            <p:nvPr userDrawn="1"/>
          </p:nvSpPr>
          <p:spPr>
            <a:xfrm>
              <a:off x="1869550" y="337116"/>
              <a:ext cx="1706178" cy="162773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b="1" kern="1200" baseline="0" dirty="0" smtClean="0">
                  <a:latin typeface="Arial Black" pitchFamily="34" charset="0"/>
                </a:rPr>
                <a:t>support@oleweb.fr</a:t>
              </a:r>
              <a:endParaRPr lang="fr-FR" sz="1200" kern="1200" baseline="0" dirty="0">
                <a:latin typeface="Arial Black" pitchFamily="34" charset="0"/>
              </a:endParaRPr>
            </a:p>
          </p:txBody>
        </p:sp>
      </p:grpSp>
      <p:sp>
        <p:nvSpPr>
          <p:cNvPr id="26" name="Titre 1"/>
          <p:cNvSpPr>
            <a:spLocks noGrp="1"/>
          </p:cNvSpPr>
          <p:nvPr>
            <p:ph type="title"/>
          </p:nvPr>
        </p:nvSpPr>
        <p:spPr>
          <a:xfrm>
            <a:off x="2033798" y="3429000"/>
            <a:ext cx="5760640" cy="1143000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27" name="Freeform 62"/>
          <p:cNvSpPr>
            <a:spLocks/>
          </p:cNvSpPr>
          <p:nvPr userDrawn="1"/>
        </p:nvSpPr>
        <p:spPr bwMode="auto">
          <a:xfrm flipH="1">
            <a:off x="0" y="6586537"/>
            <a:ext cx="2339752" cy="155427"/>
          </a:xfrm>
          <a:custGeom>
            <a:avLst/>
            <a:gdLst/>
            <a:ahLst/>
            <a:cxnLst>
              <a:cxn ang="0">
                <a:pos x="26" y="51"/>
              </a:cxn>
              <a:cxn ang="0">
                <a:pos x="670" y="51"/>
              </a:cxn>
              <a:cxn ang="0">
                <a:pos x="670" y="0"/>
              </a:cxn>
              <a:cxn ang="0">
                <a:pos x="26" y="0"/>
              </a:cxn>
              <a:cxn ang="0">
                <a:pos x="0" y="26"/>
              </a:cxn>
              <a:cxn ang="0">
                <a:pos x="26" y="51"/>
              </a:cxn>
            </a:cxnLst>
            <a:rect l="0" t="0" r="r" b="b"/>
            <a:pathLst>
              <a:path w="670" h="51">
                <a:moveTo>
                  <a:pt x="26" y="51"/>
                </a:moveTo>
                <a:cubicBezTo>
                  <a:pt x="670" y="51"/>
                  <a:pt x="670" y="51"/>
                  <a:pt x="670" y="51"/>
                </a:cubicBezTo>
                <a:cubicBezTo>
                  <a:pt x="670" y="0"/>
                  <a:pt x="670" y="0"/>
                  <a:pt x="67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11" y="0"/>
                  <a:pt x="0" y="12"/>
                  <a:pt x="0" y="26"/>
                </a:cubicBezTo>
                <a:cubicBezTo>
                  <a:pt x="0" y="40"/>
                  <a:pt x="11" y="51"/>
                  <a:pt x="26" y="5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8" name="ZoneTexte 27"/>
          <p:cNvSpPr txBox="1"/>
          <p:nvPr userDrawn="1"/>
        </p:nvSpPr>
        <p:spPr>
          <a:xfrm>
            <a:off x="0" y="6556528"/>
            <a:ext cx="23397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800" b="1" dirty="0" smtClean="0">
                <a:solidFill>
                  <a:srgbClr val="C00000"/>
                </a:solidFill>
              </a:rPr>
              <a:t>B.I.P.</a:t>
            </a:r>
            <a:r>
              <a:rPr lang="fr-FR" sz="800" b="1" baseline="0" dirty="0" smtClean="0">
                <a:solidFill>
                  <a:srgbClr val="C00000"/>
                </a:solidFill>
              </a:rPr>
              <a:t> V3 </a:t>
            </a:r>
            <a:r>
              <a:rPr lang="fr-FR" sz="800" b="1" dirty="0" smtClean="0">
                <a:solidFill>
                  <a:srgbClr val="002060"/>
                </a:solidFill>
              </a:rPr>
              <a:t>Copyright © </a:t>
            </a:r>
            <a:r>
              <a:rPr lang="fr-FR" sz="800" b="1" dirty="0" err="1" smtClean="0">
                <a:solidFill>
                  <a:srgbClr val="002060"/>
                </a:solidFill>
              </a:rPr>
              <a:t>OleWeb</a:t>
            </a:r>
            <a:r>
              <a:rPr lang="fr-FR" sz="800" b="1" dirty="0" smtClean="0">
                <a:solidFill>
                  <a:srgbClr val="002060"/>
                </a:solidFill>
              </a:rPr>
              <a:t> 2011</a:t>
            </a:r>
            <a:endParaRPr lang="fr-FR" sz="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7651A-EA01-4597-9047-DEEA01194041}" type="datetime4">
              <a:rPr lang="fr-FR" smtClean="0"/>
              <a:pPr/>
              <a:t>14 septembre 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7C2D-5833-4383-8B25-72EC661710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11190-FFE9-49C6-8803-77B64140ADA8}" type="datetime4">
              <a:rPr lang="fr-FR" smtClean="0"/>
              <a:pPr/>
              <a:t>14 septembre 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7C2D-5833-4383-8B25-72EC661710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62"/>
          <p:cNvSpPr>
            <a:spLocks/>
          </p:cNvSpPr>
          <p:nvPr userDrawn="1"/>
        </p:nvSpPr>
        <p:spPr bwMode="auto">
          <a:xfrm flipH="1">
            <a:off x="0" y="6586537"/>
            <a:ext cx="2339752" cy="155427"/>
          </a:xfrm>
          <a:custGeom>
            <a:avLst/>
            <a:gdLst/>
            <a:ahLst/>
            <a:cxnLst>
              <a:cxn ang="0">
                <a:pos x="26" y="51"/>
              </a:cxn>
              <a:cxn ang="0">
                <a:pos x="670" y="51"/>
              </a:cxn>
              <a:cxn ang="0">
                <a:pos x="670" y="0"/>
              </a:cxn>
              <a:cxn ang="0">
                <a:pos x="26" y="0"/>
              </a:cxn>
              <a:cxn ang="0">
                <a:pos x="0" y="26"/>
              </a:cxn>
              <a:cxn ang="0">
                <a:pos x="26" y="51"/>
              </a:cxn>
            </a:cxnLst>
            <a:rect l="0" t="0" r="r" b="b"/>
            <a:pathLst>
              <a:path w="670" h="51">
                <a:moveTo>
                  <a:pt x="26" y="51"/>
                </a:moveTo>
                <a:cubicBezTo>
                  <a:pt x="670" y="51"/>
                  <a:pt x="670" y="51"/>
                  <a:pt x="670" y="51"/>
                </a:cubicBezTo>
                <a:cubicBezTo>
                  <a:pt x="670" y="0"/>
                  <a:pt x="670" y="0"/>
                  <a:pt x="670" y="0"/>
                </a:cubicBezTo>
                <a:cubicBezTo>
                  <a:pt x="26" y="0"/>
                  <a:pt x="26" y="0"/>
                  <a:pt x="26" y="0"/>
                </a:cubicBezTo>
                <a:cubicBezTo>
                  <a:pt x="11" y="0"/>
                  <a:pt x="0" y="12"/>
                  <a:pt x="0" y="26"/>
                </a:cubicBezTo>
                <a:cubicBezTo>
                  <a:pt x="0" y="40"/>
                  <a:pt x="11" y="51"/>
                  <a:pt x="26" y="5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8" name="ZoneTexte 17"/>
          <p:cNvSpPr txBox="1"/>
          <p:nvPr userDrawn="1"/>
        </p:nvSpPr>
        <p:spPr>
          <a:xfrm>
            <a:off x="0" y="6556528"/>
            <a:ext cx="23397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800" b="1" dirty="0" smtClean="0">
                <a:solidFill>
                  <a:srgbClr val="C00000"/>
                </a:solidFill>
              </a:rPr>
              <a:t>B.I.P.</a:t>
            </a:r>
            <a:r>
              <a:rPr lang="fr-FR" sz="800" b="1" baseline="0" dirty="0" smtClean="0">
                <a:solidFill>
                  <a:srgbClr val="C00000"/>
                </a:solidFill>
              </a:rPr>
              <a:t> V3 </a:t>
            </a:r>
            <a:r>
              <a:rPr lang="fr-FR" sz="800" b="1" dirty="0" smtClean="0">
                <a:solidFill>
                  <a:srgbClr val="002060"/>
                </a:solidFill>
              </a:rPr>
              <a:t>Copyright © </a:t>
            </a:r>
            <a:r>
              <a:rPr lang="fr-FR" sz="800" b="1" dirty="0" err="1" smtClean="0">
                <a:solidFill>
                  <a:srgbClr val="002060"/>
                </a:solidFill>
              </a:rPr>
              <a:t>OleWeb</a:t>
            </a:r>
            <a:r>
              <a:rPr lang="fr-FR" sz="800" b="1" dirty="0" smtClean="0">
                <a:solidFill>
                  <a:srgbClr val="002060"/>
                </a:solidFill>
              </a:rPr>
              <a:t> 2013</a:t>
            </a:r>
            <a:endParaRPr lang="fr-FR" sz="800" b="1" dirty="0">
              <a:solidFill>
                <a:srgbClr val="7030A0"/>
              </a:solidFill>
            </a:endParaRPr>
          </a:p>
        </p:txBody>
      </p:sp>
      <p:sp>
        <p:nvSpPr>
          <p:cNvPr id="19" name="Freeform 83"/>
          <p:cNvSpPr>
            <a:spLocks/>
          </p:cNvSpPr>
          <p:nvPr userDrawn="1"/>
        </p:nvSpPr>
        <p:spPr bwMode="auto">
          <a:xfrm>
            <a:off x="7219950" y="6525344"/>
            <a:ext cx="1946275" cy="211931"/>
          </a:xfrm>
          <a:custGeom>
            <a:avLst/>
            <a:gdLst/>
            <a:ahLst/>
            <a:cxnLst>
              <a:cxn ang="0">
                <a:pos x="47" y="92"/>
              </a:cxn>
              <a:cxn ang="0">
                <a:pos x="1226" y="91"/>
              </a:cxn>
              <a:cxn ang="0">
                <a:pos x="1221" y="3"/>
              </a:cxn>
              <a:cxn ang="0">
                <a:pos x="47" y="1"/>
              </a:cxn>
              <a:cxn ang="0">
                <a:pos x="0" y="47"/>
              </a:cxn>
              <a:cxn ang="0">
                <a:pos x="47" y="92"/>
              </a:cxn>
            </a:cxnLst>
            <a:rect l="0" t="0" r="r" b="b"/>
            <a:pathLst>
              <a:path w="1226" h="92">
                <a:moveTo>
                  <a:pt x="47" y="92"/>
                </a:moveTo>
                <a:cubicBezTo>
                  <a:pt x="1200" y="92"/>
                  <a:pt x="1226" y="91"/>
                  <a:pt x="1226" y="91"/>
                </a:cubicBezTo>
                <a:cubicBezTo>
                  <a:pt x="1226" y="0"/>
                  <a:pt x="1221" y="3"/>
                  <a:pt x="1221" y="3"/>
                </a:cubicBezTo>
                <a:cubicBezTo>
                  <a:pt x="68" y="3"/>
                  <a:pt x="47" y="1"/>
                  <a:pt x="47" y="1"/>
                </a:cubicBezTo>
                <a:cubicBezTo>
                  <a:pt x="20" y="1"/>
                  <a:pt x="0" y="22"/>
                  <a:pt x="0" y="47"/>
                </a:cubicBezTo>
                <a:cubicBezTo>
                  <a:pt x="0" y="72"/>
                  <a:pt x="20" y="92"/>
                  <a:pt x="47" y="92"/>
                </a:cubicBezTo>
                <a:close/>
              </a:path>
            </a:pathLst>
          </a:custGeom>
          <a:gradFill flip="none" rotWithShape="1">
            <a:gsLst>
              <a:gs pos="42000">
                <a:schemeClr val="accent4">
                  <a:lumMod val="60000"/>
                  <a:lumOff val="40000"/>
                </a:schemeClr>
              </a:gs>
              <a:gs pos="100000">
                <a:srgbClr val="F8F8F8"/>
              </a:gs>
            </a:gsLst>
            <a:lin ang="10800000" scaled="1"/>
            <a:tileRect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334250" y="6528519"/>
            <a:ext cx="1176337" cy="271463"/>
          </a:xfrm>
          <a:prstGeom prst="rect">
            <a:avLst/>
          </a:prstGeom>
        </p:spPr>
        <p:txBody>
          <a:bodyPr/>
          <a:lstStyle>
            <a:lvl1pPr>
              <a:defRPr sz="800" b="1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A2CA36F7-1757-4788-BEFF-1D7FA665EA78}" type="datetime4">
              <a:rPr lang="fr-FR" smtClean="0"/>
              <a:pPr>
                <a:defRPr/>
              </a:pPr>
              <a:t>14 septembre 2014</a:t>
            </a:fld>
            <a:endParaRPr lang="fr-FR" dirty="0"/>
          </a:p>
        </p:txBody>
      </p:sp>
      <p:sp>
        <p:nvSpPr>
          <p:cNvPr id="2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466137" y="6533281"/>
            <a:ext cx="714375" cy="261938"/>
          </a:xfrm>
          <a:prstGeom prst="rect">
            <a:avLst/>
          </a:prstGeom>
        </p:spPr>
        <p:txBody>
          <a:bodyPr/>
          <a:lstStyle>
            <a:lvl1pPr>
              <a:defRPr sz="800" b="1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r>
              <a:rPr lang="fr-FR" dirty="0" smtClean="0"/>
              <a:t>Page </a:t>
            </a:r>
            <a:fld id="{D82D2A6E-D03A-4FFD-B2D5-4D939985F07C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22" name="Image 21" descr="sanfrancisco.jpg"/>
          <p:cNvPicPr>
            <a:picLocks noChangeAspect="1"/>
          </p:cNvPicPr>
          <p:nvPr userDrawn="1"/>
        </p:nvPicPr>
        <p:blipFill>
          <a:blip r:embed="rId2" cstate="print">
            <a:lum bright="50000" contrast="-62000"/>
          </a:blip>
          <a:stretch>
            <a:fillRect/>
          </a:stretch>
        </p:blipFill>
        <p:spPr>
          <a:xfrm>
            <a:off x="1043607" y="0"/>
            <a:ext cx="8100393" cy="404664"/>
          </a:xfrm>
          <a:prstGeom prst="rect">
            <a:avLst/>
          </a:prstGeom>
        </p:spPr>
      </p:pic>
      <p:sp>
        <p:nvSpPr>
          <p:cNvPr id="27" name="Titre 1"/>
          <p:cNvSpPr>
            <a:spLocks noGrp="1"/>
          </p:cNvSpPr>
          <p:nvPr>
            <p:ph type="title"/>
          </p:nvPr>
        </p:nvSpPr>
        <p:spPr>
          <a:xfrm>
            <a:off x="1403648" y="0"/>
            <a:ext cx="7632848" cy="360040"/>
          </a:xfrm>
          <a:prstGeom prst="rect">
            <a:avLst/>
          </a:prstGeom>
        </p:spPr>
        <p:txBody>
          <a:bodyPr anchor="t"/>
          <a:lstStyle>
            <a:lvl1pPr algn="l">
              <a:defRPr sz="1800" b="1" cap="all">
                <a:solidFill>
                  <a:srgbClr val="002060"/>
                </a:solidFill>
                <a:latin typeface="Arial Black" pitchFamily="34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28" name="Ellipse 27"/>
          <p:cNvSpPr/>
          <p:nvPr userDrawn="1"/>
        </p:nvSpPr>
        <p:spPr>
          <a:xfrm>
            <a:off x="827584" y="0"/>
            <a:ext cx="432048" cy="40466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" name="Picture 1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08" y="44624"/>
            <a:ext cx="1043608" cy="292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Espace réservé du contenu 2"/>
          <p:cNvSpPr>
            <a:spLocks noGrp="1"/>
          </p:cNvSpPr>
          <p:nvPr>
            <p:ph idx="1"/>
          </p:nvPr>
        </p:nvSpPr>
        <p:spPr>
          <a:xfrm>
            <a:off x="313184" y="548680"/>
            <a:ext cx="8507288" cy="5688632"/>
          </a:xfrm>
          <a:prstGeom prst="rect">
            <a:avLst/>
          </a:prstGeom>
        </p:spPr>
        <p:txBody>
          <a:bodyPr/>
          <a:lstStyle>
            <a:lvl1pPr>
              <a:buClr>
                <a:schemeClr val="accent4">
                  <a:lumMod val="50000"/>
                </a:schemeClr>
              </a:buClr>
              <a:buFont typeface="Wingdings" pitchFamily="2" charset="2"/>
              <a:buChar char="q"/>
              <a:defRPr sz="320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  <a:defRPr sz="2800">
                <a:latin typeface="Arial" pitchFamily="34" charset="0"/>
                <a:cs typeface="Arial" pitchFamily="34" charset="0"/>
              </a:defRPr>
            </a:lvl2pPr>
            <a:lvl3pPr>
              <a:buClr>
                <a:schemeClr val="accent4">
                  <a:lumMod val="50000"/>
                </a:schemeClr>
              </a:buClr>
              <a:defRPr sz="2400">
                <a:latin typeface="Arial" pitchFamily="34" charset="0"/>
                <a:cs typeface="Arial" pitchFamily="34" charset="0"/>
              </a:defRPr>
            </a:lvl3pPr>
            <a:lvl4pPr>
              <a:buClr>
                <a:schemeClr val="accent4">
                  <a:lumMod val="50000"/>
                </a:schemeClr>
              </a:buClr>
              <a:defRPr sz="2000">
                <a:latin typeface="Arial" pitchFamily="34" charset="0"/>
                <a:cs typeface="Arial" pitchFamily="34" charset="0"/>
              </a:defRPr>
            </a:lvl4pPr>
            <a:lvl5pPr>
              <a:buClr>
                <a:schemeClr val="accent4">
                  <a:lumMod val="50000"/>
                </a:schemeClr>
              </a:buCl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FF60-D055-4144-B877-D1F891029DFE}" type="datetime4">
              <a:rPr lang="fr-FR" smtClean="0"/>
              <a:pPr/>
              <a:t>14 septembre 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7C2D-5833-4383-8B25-72EC661710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38EF9-D4CD-44AD-AACD-BFC761C1CE73}" type="datetime4">
              <a:rPr lang="fr-FR" smtClean="0"/>
              <a:pPr/>
              <a:t>14 septembre 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7C2D-5833-4383-8B25-72EC661710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44C3-5D43-477C-AE98-CC4FAD50024D}" type="datetime4">
              <a:rPr lang="fr-FR" smtClean="0"/>
              <a:pPr/>
              <a:t>14 septembre 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7C2D-5833-4383-8B25-72EC661710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3204E-9E2D-473B-9C1B-B90368BF99DB}" type="datetime4">
              <a:rPr lang="fr-FR" smtClean="0"/>
              <a:pPr/>
              <a:t>14 septembre 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7C2D-5833-4383-8B25-72EC661710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8D03-134A-45B0-BB02-F836B770F19F}" type="datetime4">
              <a:rPr lang="fr-FR" smtClean="0"/>
              <a:pPr/>
              <a:t>14 septembre 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7C2D-5833-4383-8B25-72EC661710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1A2E3-8C8D-420D-BBF3-617507CD0962}" type="datetime4">
              <a:rPr lang="fr-FR" smtClean="0"/>
              <a:pPr/>
              <a:t>14 septembre 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7C2D-5833-4383-8B25-72EC661710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7B1F-7DF3-42EF-8628-509BD9DB0F06}" type="datetime4">
              <a:rPr lang="fr-FR" smtClean="0"/>
              <a:pPr/>
              <a:t>14 septembre 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37C2D-5833-4383-8B25-72EC661710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BC4CE-F370-4EFA-8E96-D0DFF7CF5A38}" type="datetime4">
              <a:rPr lang="fr-FR" smtClean="0"/>
              <a:pPr/>
              <a:t>14 septembre 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37C2D-5833-4383-8B25-72EC661710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CONTRAT</a:t>
            </a:r>
            <a:r>
              <a:rPr lang="fr-FR" smtClean="0"/>
              <a:t>: PRINCIPE DE Relevé des compteurs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23528" y="1052736"/>
            <a:ext cx="8712968" cy="5328592"/>
          </a:xfrm>
        </p:spPr>
        <p:txBody>
          <a:bodyPr/>
          <a:lstStyle/>
          <a:p>
            <a:r>
              <a:rPr lang="fr-FR" sz="1200" dirty="0" smtClean="0"/>
              <a:t>Dans un CONTRAT, vous avez créé des lignes d’option de service de catégorie « compteur » pour un matériel identifié dans le parc client:</a:t>
            </a:r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sz="1200" dirty="0" smtClean="0"/>
          </a:p>
          <a:p>
            <a:r>
              <a:rPr lang="fr-FR" sz="1200" dirty="0" smtClean="0"/>
              <a:t>Lors de la facturation, le relevé du compteur associé à la tarification permettra de calculer le montant à régler.</a:t>
            </a:r>
          </a:p>
          <a:p>
            <a:endParaRPr lang="fr-FR" sz="1200" dirty="0" smtClean="0"/>
          </a:p>
          <a:p>
            <a:r>
              <a:rPr lang="fr-FR" sz="1200" dirty="0" smtClean="0"/>
              <a:t>Les valeurs de compteur sont à renseigner via l’interface avant la date d’échéance. Les vues de la liste des contrats affichent les délais avant échéance et proposent la saisie rapide de valeur de compteur.</a:t>
            </a:r>
          </a:p>
          <a:p>
            <a:endParaRPr lang="fr-FR" sz="1200" dirty="0" smtClean="0"/>
          </a:p>
          <a:p>
            <a:r>
              <a:rPr lang="fr-FR" sz="1200" dirty="0" smtClean="0"/>
              <a:t>Pour certain métier, lorsque cela est possible, les relevés des valeurs de compteurs peuvent être effectués automatiquement via des programmes automatiques ou « batch » s’exécutant en général de nuit.</a:t>
            </a:r>
          </a:p>
          <a:p>
            <a:endParaRPr lang="fr-FR" sz="1200" dirty="0" smtClean="0"/>
          </a:p>
          <a:p>
            <a:r>
              <a:rPr lang="fr-FR" sz="1400" b="1" dirty="0" smtClean="0">
                <a:solidFill>
                  <a:srgbClr val="002060"/>
                </a:solidFill>
              </a:rPr>
              <a:t>Vous disposez de 2 modes pour effectuer le relevé des compteurs:</a:t>
            </a:r>
          </a:p>
          <a:p>
            <a:endParaRPr lang="fr-FR" sz="1200" dirty="0" smtClean="0"/>
          </a:p>
          <a:p>
            <a:endParaRPr lang="fr-FR" sz="1200" dirty="0" smtClean="0"/>
          </a:p>
          <a:p>
            <a:endParaRPr lang="fr-FR" sz="1200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625457"/>
            <a:ext cx="8424936" cy="1443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itre 3"/>
          <p:cNvSpPr txBox="1">
            <a:spLocks/>
          </p:cNvSpPr>
          <p:nvPr/>
        </p:nvSpPr>
        <p:spPr>
          <a:xfrm>
            <a:off x="323528" y="476672"/>
            <a:ext cx="7632848" cy="360040"/>
          </a:xfrm>
          <a:prstGeom prst="rect">
            <a:avLst/>
          </a:prstGeom>
        </p:spPr>
        <p:txBody>
          <a:bodyPr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I) Fonctionnement</a:t>
            </a:r>
            <a:r>
              <a:rPr kumimoji="0" lang="fr-FR" sz="1800" b="1" i="0" u="none" strike="noStrike" kern="1200" cap="all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général</a:t>
            </a:r>
            <a:endParaRPr kumimoji="0" lang="fr-FR" sz="1800" b="1" i="0" u="none" strike="noStrike" kern="1200" cap="all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860032" y="5301208"/>
            <a:ext cx="302433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AUTOMATIQUEMENT</a:t>
            </a:r>
          </a:p>
          <a:p>
            <a:pPr algn="ctr"/>
            <a:r>
              <a:rPr lang="fr-FR" dirty="0" smtClean="0"/>
              <a:t>via des fichiers de relevés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547664" y="5301208"/>
            <a:ext cx="3024336" cy="936104"/>
          </a:xfrm>
          <a:prstGeom prst="rect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MANUELLEMENT</a:t>
            </a:r>
          </a:p>
          <a:p>
            <a:pPr algn="ctr"/>
            <a:r>
              <a:rPr lang="fr-FR" dirty="0" smtClean="0"/>
              <a:t>via l’interface graphique BIP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572000" y="476672"/>
            <a:ext cx="4572000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u="sng" dirty="0" smtClean="0">
                <a:solidFill>
                  <a:schemeClr val="tx1"/>
                </a:solidFill>
              </a:rPr>
              <a:t>Pré requis</a:t>
            </a:r>
            <a:r>
              <a:rPr lang="fr-FR" sz="1100" dirty="0" smtClean="0">
                <a:solidFill>
                  <a:schemeClr val="tx1"/>
                </a:solidFill>
              </a:rPr>
              <a:t>: vous devez avoir assimilé l’organisation d’un catalogue matériel (MODULE MATERIEL)</a:t>
            </a:r>
            <a:endParaRPr lang="fr-FR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Page </a:t>
            </a:r>
            <a:fld id="{D82D2A6E-D03A-4FFD-B2D5-4D939985F07C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07DC76EF-774F-4E9B-9C28-B621154DAB42}" type="datetime4">
              <a:rPr lang="fr-FR" smtClean="0"/>
              <a:pPr>
                <a:defRPr/>
              </a:pPr>
              <a:t>14 septembre 2014</a:t>
            </a:fld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2123728" y="4343127"/>
            <a:ext cx="1440160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/>
              <a:t>BATCH de traitement des fichiers </a:t>
            </a:r>
            <a:endParaRPr lang="fr-FR" sz="1100" b="1" dirty="0"/>
          </a:p>
        </p:txBody>
      </p:sp>
      <p:sp>
        <p:nvSpPr>
          <p:cNvPr id="10" name="Carré corné 9"/>
          <p:cNvSpPr/>
          <p:nvPr/>
        </p:nvSpPr>
        <p:spPr>
          <a:xfrm>
            <a:off x="467544" y="4559151"/>
            <a:ext cx="648072" cy="648072"/>
          </a:xfrm>
          <a:prstGeom prst="foldedCorne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107504" y="4226987"/>
            <a:ext cx="1728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solidFill>
                  <a:schemeClr val="tx2">
                    <a:lumMod val="75000"/>
                  </a:schemeClr>
                </a:solidFill>
              </a:rPr>
              <a:t>Fichiers texte de relevé</a:t>
            </a:r>
            <a:endParaRPr lang="fr-FR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Carré corné 11"/>
          <p:cNvSpPr/>
          <p:nvPr/>
        </p:nvSpPr>
        <p:spPr>
          <a:xfrm>
            <a:off x="619944" y="4711551"/>
            <a:ext cx="648072" cy="648072"/>
          </a:xfrm>
          <a:prstGeom prst="foldedCorne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Carré corné 12"/>
          <p:cNvSpPr/>
          <p:nvPr/>
        </p:nvSpPr>
        <p:spPr>
          <a:xfrm>
            <a:off x="772344" y="4863951"/>
            <a:ext cx="648072" cy="648072"/>
          </a:xfrm>
          <a:prstGeom prst="foldedCorne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>
            <a:off x="1475656" y="4847183"/>
            <a:ext cx="64807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3635896" y="4847183"/>
            <a:ext cx="64807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7848872" y="4659035"/>
            <a:ext cx="11156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tx2">
                    <a:lumMod val="75000"/>
                  </a:schemeClr>
                </a:solidFill>
              </a:rPr>
              <a:t>Enregistrement des valeurs de compteur dans les CONTRATS</a:t>
            </a:r>
            <a:endParaRPr lang="fr-FR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Flèche droite 16"/>
          <p:cNvSpPr/>
          <p:nvPr/>
        </p:nvSpPr>
        <p:spPr>
          <a:xfrm rot="2533264">
            <a:off x="3354622" y="5506122"/>
            <a:ext cx="648072" cy="484632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3995936" y="5755903"/>
            <a:ext cx="1512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tx2">
                    <a:lumMod val="75000"/>
                  </a:schemeClr>
                </a:solidFill>
              </a:rPr>
              <a:t>Compte rendu disponible dans BIP et envoyé par email au personnel autorisé</a:t>
            </a:r>
            <a:endParaRPr lang="fr-FR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7164288" y="5607333"/>
            <a:ext cx="194421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sym typeface="Wingdings"/>
              </a:rPr>
              <a:t></a:t>
            </a:r>
            <a:r>
              <a:rPr lang="fr-FR" i="1" dirty="0" smtClean="0">
                <a:sym typeface="Wingdings"/>
              </a:rPr>
              <a:t> </a:t>
            </a:r>
            <a:r>
              <a:rPr lang="fr-FR" sz="1100" i="1" dirty="0" smtClean="0">
                <a:sym typeface="Wingdings"/>
              </a:rPr>
              <a:t>Les valeurs de compteurs saisies manuellement seront remplacées par le BATCH</a:t>
            </a:r>
            <a:endParaRPr lang="fr-FR" sz="1100" i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4283968" y="4461882"/>
            <a:ext cx="79208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tx2">
                    <a:lumMod val="75000"/>
                  </a:schemeClr>
                </a:solidFill>
              </a:rPr>
              <a:t>Enregistrement des relevés dans la base de données BIP</a:t>
            </a:r>
            <a:endParaRPr lang="fr-FR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5760640" y="4371003"/>
            <a:ext cx="1440160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/>
              <a:t>BATCH de calcul des valeurs de compteur</a:t>
            </a:r>
            <a:endParaRPr lang="fr-FR" sz="1100" b="1" dirty="0"/>
          </a:p>
        </p:txBody>
      </p:sp>
      <p:sp>
        <p:nvSpPr>
          <p:cNvPr id="22" name="Flèche droite 21"/>
          <p:cNvSpPr/>
          <p:nvPr/>
        </p:nvSpPr>
        <p:spPr>
          <a:xfrm>
            <a:off x="5040560" y="4875059"/>
            <a:ext cx="64807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lèche droite 22"/>
          <p:cNvSpPr/>
          <p:nvPr/>
        </p:nvSpPr>
        <p:spPr>
          <a:xfrm>
            <a:off x="7272808" y="4803051"/>
            <a:ext cx="64807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lèche droite 23"/>
          <p:cNvSpPr/>
          <p:nvPr/>
        </p:nvSpPr>
        <p:spPr>
          <a:xfrm rot="8415712">
            <a:off x="5264623" y="5458276"/>
            <a:ext cx="648072" cy="484632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251520" y="3506907"/>
            <a:ext cx="187220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AUTOMATIQUEMENT</a:t>
            </a:r>
          </a:p>
          <a:p>
            <a:pPr algn="ctr"/>
            <a:r>
              <a:rPr lang="fr-FR" sz="1000" dirty="0" smtClean="0"/>
              <a:t>via des fichiers de relevés</a:t>
            </a:r>
            <a:endParaRPr lang="fr-FR" sz="1000" dirty="0"/>
          </a:p>
        </p:txBody>
      </p:sp>
      <p:sp>
        <p:nvSpPr>
          <p:cNvPr id="29" name="Rectangle 28"/>
          <p:cNvSpPr/>
          <p:nvPr/>
        </p:nvSpPr>
        <p:spPr>
          <a:xfrm>
            <a:off x="251520" y="692696"/>
            <a:ext cx="1872208" cy="360040"/>
          </a:xfrm>
          <a:prstGeom prst="rect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MANUELLEMENT</a:t>
            </a:r>
          </a:p>
          <a:p>
            <a:pPr algn="ctr"/>
            <a:r>
              <a:rPr lang="fr-FR" sz="1000" dirty="0" smtClean="0"/>
              <a:t>via l’interface graphique BIP</a:t>
            </a:r>
            <a:endParaRPr lang="fr-FR" sz="1000" dirty="0"/>
          </a:p>
        </p:txBody>
      </p:sp>
      <p:sp>
        <p:nvSpPr>
          <p:cNvPr id="32" name="Titre 3"/>
          <p:cNvSpPr>
            <a:spLocks noGrp="1"/>
          </p:cNvSpPr>
          <p:nvPr>
            <p:ph type="title"/>
          </p:nvPr>
        </p:nvSpPr>
        <p:spPr>
          <a:xfrm>
            <a:off x="1403648" y="0"/>
            <a:ext cx="7632848" cy="360040"/>
          </a:xfrm>
        </p:spPr>
        <p:txBody>
          <a:bodyPr/>
          <a:lstStyle/>
          <a:p>
            <a:r>
              <a:rPr lang="fr-FR" dirty="0" smtClean="0"/>
              <a:t>CONTRAT: PRINCIPE DE Relevé des compteurs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08" y="1484784"/>
            <a:ext cx="5364088" cy="1731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5" y="1988840"/>
            <a:ext cx="3216597" cy="101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1124744"/>
            <a:ext cx="1415603" cy="471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Flèche vers le bas 33"/>
          <p:cNvSpPr/>
          <p:nvPr/>
        </p:nvSpPr>
        <p:spPr>
          <a:xfrm rot="19235360">
            <a:off x="6957799" y="1535282"/>
            <a:ext cx="288032" cy="360040"/>
          </a:xfrm>
          <a:prstGeom prst="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/>
          <p:cNvSpPr txBox="1"/>
          <p:nvPr/>
        </p:nvSpPr>
        <p:spPr>
          <a:xfrm>
            <a:off x="2195736" y="764704"/>
            <a:ext cx="28083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solidFill>
                  <a:schemeClr val="tx2">
                    <a:lumMod val="75000"/>
                  </a:schemeClr>
                </a:solidFill>
              </a:rPr>
              <a:t>1) Via la liste avec la vue adéquate</a:t>
            </a:r>
            <a:endParaRPr lang="fr-FR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4932040" y="764704"/>
            <a:ext cx="41044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solidFill>
                  <a:schemeClr val="tx2">
                    <a:lumMod val="75000"/>
                  </a:schemeClr>
                </a:solidFill>
              </a:rPr>
              <a:t>2) Via la fiche contrat au niveau des options de service ABONNEMENT avec compteur</a:t>
            </a:r>
            <a:endParaRPr lang="fr-FR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" name="Tableau 86"/>
          <p:cNvGraphicFramePr>
            <a:graphicFrameLocks noGrp="1"/>
          </p:cNvGraphicFramePr>
          <p:nvPr/>
        </p:nvGraphicFramePr>
        <p:xfrm>
          <a:off x="107503" y="1844824"/>
          <a:ext cx="2664297" cy="156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088"/>
                <a:gridCol w="695049"/>
                <a:gridCol w="964391"/>
                <a:gridCol w="475769"/>
              </a:tblGrid>
              <a:tr h="227218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Code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Service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Tarif vente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…</a:t>
                      </a:r>
                      <a:endParaRPr lang="fr-FR" sz="1000" dirty="0"/>
                    </a:p>
                  </a:txBody>
                  <a:tcPr/>
                </a:tc>
              </a:tr>
              <a:tr h="242477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Service 1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10.50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</a:tr>
              <a:tr h="227218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2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Service 2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0.50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</a:tr>
              <a:tr h="242477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3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Service 3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1.25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</a:tr>
              <a:tr h="227218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Service 4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18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</a:tr>
              <a:tr h="345560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n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Service n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15.50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Page </a:t>
            </a:r>
            <a:fld id="{D82D2A6E-D03A-4FFD-B2D5-4D939985F07C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07DC76EF-774F-4E9B-9C28-B621154DAB42}" type="datetime4">
              <a:rPr lang="fr-FR" smtClean="0"/>
              <a:pPr>
                <a:defRPr/>
              </a:pPr>
              <a:t>14 septembre 2014</a:t>
            </a:fld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3059832" y="1628799"/>
            <a:ext cx="1872208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b="1" dirty="0" smtClean="0"/>
              <a:t>MATERIEL 1</a:t>
            </a:r>
          </a:p>
          <a:p>
            <a:endParaRPr lang="fr-FR" sz="1000" dirty="0" smtClean="0"/>
          </a:p>
        </p:txBody>
      </p:sp>
      <p:sp>
        <p:nvSpPr>
          <p:cNvPr id="11" name="Rectangle à coins arrondis 10"/>
          <p:cNvSpPr/>
          <p:nvPr/>
        </p:nvSpPr>
        <p:spPr>
          <a:xfrm>
            <a:off x="3059832" y="2348879"/>
            <a:ext cx="1872208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b="1" dirty="0" smtClean="0"/>
              <a:t>MATERIEL 2</a:t>
            </a:r>
          </a:p>
          <a:p>
            <a:endParaRPr lang="fr-FR" sz="1000" dirty="0" smtClean="0"/>
          </a:p>
        </p:txBody>
      </p:sp>
      <p:sp>
        <p:nvSpPr>
          <p:cNvPr id="12" name="Rectangle à coins arrondis 11"/>
          <p:cNvSpPr/>
          <p:nvPr/>
        </p:nvSpPr>
        <p:spPr>
          <a:xfrm>
            <a:off x="3059832" y="3068959"/>
            <a:ext cx="1872208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b="1" dirty="0" smtClean="0"/>
              <a:t>MATERIEL 3</a:t>
            </a:r>
          </a:p>
          <a:p>
            <a:endParaRPr lang="fr-FR" sz="1000" dirty="0" smtClean="0"/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2195736" y="2924944"/>
            <a:ext cx="86409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2195736" y="3356991"/>
            <a:ext cx="864096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107504" y="3501007"/>
            <a:ext cx="266429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i="1" dirty="0" smtClean="0"/>
              <a:t> </a:t>
            </a:r>
            <a:r>
              <a:rPr lang="fr-FR" sz="1100" b="1" i="1" dirty="0" smtClean="0">
                <a:solidFill>
                  <a:srgbClr val="7030A0"/>
                </a:solidFill>
              </a:rPr>
              <a:t>Un Code est rattaché à un  ou plusieurs matériel de catégorie  de type contrat  relevé de compteur permettant ainsi de créer plusieurs type d’offre d’abonnement client</a:t>
            </a:r>
            <a:endParaRPr lang="fr-FR" sz="1100" b="1" i="1" dirty="0">
              <a:solidFill>
                <a:srgbClr val="7030A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6156176" y="1052735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i="1" dirty="0" smtClean="0"/>
              <a:t> </a:t>
            </a:r>
            <a:r>
              <a:rPr lang="fr-FR" sz="1400" b="1" dirty="0" smtClean="0">
                <a:solidFill>
                  <a:srgbClr val="7030A0"/>
                </a:solidFill>
              </a:rPr>
              <a:t>CONTRAT</a:t>
            </a:r>
            <a:endParaRPr lang="fr-FR" sz="1400" b="1" dirty="0">
              <a:solidFill>
                <a:srgbClr val="7030A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771800" y="980727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i="1" dirty="0" smtClean="0"/>
              <a:t> </a:t>
            </a:r>
            <a:r>
              <a:rPr lang="fr-FR" sz="1400" b="1" dirty="0" smtClean="0">
                <a:solidFill>
                  <a:srgbClr val="7030A0"/>
                </a:solidFill>
              </a:rPr>
              <a:t>MATERIEL</a:t>
            </a:r>
          </a:p>
          <a:p>
            <a:pPr algn="ctr"/>
            <a:r>
              <a:rPr lang="fr-FR" sz="1400" b="1" dirty="0" smtClean="0">
                <a:solidFill>
                  <a:srgbClr val="7030A0"/>
                </a:solidFill>
              </a:rPr>
              <a:t>Option de service compteur</a:t>
            </a:r>
            <a:endParaRPr lang="fr-FR" sz="1400" b="1" dirty="0">
              <a:solidFill>
                <a:srgbClr val="7030A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5292080" y="1268759"/>
            <a:ext cx="32403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u="sng" dirty="0" smtClean="0"/>
              <a:t>Pour un matériel du parc client, liste des services  ABONNEMENT avec relevé de compteur :</a:t>
            </a:r>
            <a:endParaRPr lang="fr-FR" sz="1100" b="1" u="sng" dirty="0">
              <a:solidFill>
                <a:srgbClr val="7030A0"/>
              </a:solidFill>
            </a:endParaRPr>
          </a:p>
        </p:txBody>
      </p:sp>
      <p:cxnSp>
        <p:nvCxnSpPr>
          <p:cNvPr id="39" name="Connecteur droit avec flèche 38"/>
          <p:cNvCxnSpPr/>
          <p:nvPr/>
        </p:nvCxnSpPr>
        <p:spPr>
          <a:xfrm flipH="1">
            <a:off x="4932040" y="2036748"/>
            <a:ext cx="5760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5508104" y="1724616"/>
            <a:ext cx="165618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QTE</a:t>
            </a:r>
          </a:p>
          <a:p>
            <a:r>
              <a:rPr lang="fr-FR" sz="1100" b="1" dirty="0" smtClean="0"/>
              <a:t>Tarif vente dans la QTE</a:t>
            </a:r>
          </a:p>
          <a:p>
            <a:r>
              <a:rPr lang="fr-FR" sz="1100" b="1" dirty="0" smtClean="0"/>
              <a:t>Tarif vente au delà</a:t>
            </a:r>
            <a:endParaRPr lang="fr-FR" sz="1100" b="1" dirty="0"/>
          </a:p>
        </p:txBody>
      </p:sp>
      <p:cxnSp>
        <p:nvCxnSpPr>
          <p:cNvPr id="43" name="Connecteur droit avec flèche 42"/>
          <p:cNvCxnSpPr/>
          <p:nvPr/>
        </p:nvCxnSpPr>
        <p:spPr>
          <a:xfrm flipH="1">
            <a:off x="4932040" y="2780928"/>
            <a:ext cx="5760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5508104" y="2468796"/>
            <a:ext cx="165618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QTE</a:t>
            </a:r>
          </a:p>
          <a:p>
            <a:r>
              <a:rPr lang="fr-FR" sz="1100" b="1" dirty="0" smtClean="0"/>
              <a:t>Tarif vente dans la QTE</a:t>
            </a:r>
          </a:p>
          <a:p>
            <a:r>
              <a:rPr lang="fr-FR" sz="1100" b="1" dirty="0" smtClean="0"/>
              <a:t>Tarif vente au delà</a:t>
            </a:r>
            <a:endParaRPr lang="fr-FR" sz="1100" b="1" dirty="0"/>
          </a:p>
        </p:txBody>
      </p:sp>
      <p:sp>
        <p:nvSpPr>
          <p:cNvPr id="45" name="Rectangle 44"/>
          <p:cNvSpPr/>
          <p:nvPr/>
        </p:nvSpPr>
        <p:spPr>
          <a:xfrm>
            <a:off x="7452320" y="2036748"/>
            <a:ext cx="936104" cy="21602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7452320" y="2684820"/>
            <a:ext cx="936104" cy="21602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ZoneTexte 47"/>
          <p:cNvSpPr txBox="1"/>
          <p:nvPr/>
        </p:nvSpPr>
        <p:spPr>
          <a:xfrm>
            <a:off x="7452320" y="1820724"/>
            <a:ext cx="10081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>
                <a:solidFill>
                  <a:srgbClr val="FF0000"/>
                </a:solidFill>
              </a:rPr>
              <a:t>Valeur compteur</a:t>
            </a:r>
            <a:endParaRPr lang="fr-FR" sz="900" dirty="0">
              <a:solidFill>
                <a:srgbClr val="FF0000"/>
              </a:solidFill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7452320" y="2468796"/>
            <a:ext cx="10081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>
                <a:solidFill>
                  <a:srgbClr val="FF0000"/>
                </a:solidFill>
              </a:rPr>
              <a:t>Valeur compteur</a:t>
            </a:r>
            <a:endParaRPr lang="fr-FR" sz="900" dirty="0">
              <a:solidFill>
                <a:srgbClr val="FF0000"/>
              </a:solidFill>
            </a:endParaRPr>
          </a:p>
        </p:txBody>
      </p:sp>
      <p:sp>
        <p:nvSpPr>
          <p:cNvPr id="51" name="Flèche droite 50"/>
          <p:cNvSpPr/>
          <p:nvPr/>
        </p:nvSpPr>
        <p:spPr>
          <a:xfrm rot="16200000">
            <a:off x="7478612" y="4266804"/>
            <a:ext cx="86409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7236296" y="5013176"/>
            <a:ext cx="1440160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/>
              <a:t>BATCH de calcul des valeurs de compteur</a:t>
            </a:r>
            <a:endParaRPr lang="fr-FR" sz="1100" b="1" dirty="0"/>
          </a:p>
        </p:txBody>
      </p:sp>
      <p:sp>
        <p:nvSpPr>
          <p:cNvPr id="53" name="ZoneTexte 52"/>
          <p:cNvSpPr txBox="1"/>
          <p:nvPr/>
        </p:nvSpPr>
        <p:spPr>
          <a:xfrm>
            <a:off x="6695728" y="3116868"/>
            <a:ext cx="244827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i="1" dirty="0" smtClean="0">
                <a:solidFill>
                  <a:srgbClr val="7030A0"/>
                </a:solidFill>
              </a:rPr>
              <a:t>Renseigne les compteurs</a:t>
            </a:r>
          </a:p>
          <a:p>
            <a:pPr algn="ctr"/>
            <a:r>
              <a:rPr lang="fr-FR" sz="1100" b="1" i="1" dirty="0" smtClean="0">
                <a:solidFill>
                  <a:srgbClr val="7030A0"/>
                </a:solidFill>
              </a:rPr>
              <a:t>Rapprochement Code grille fournisseur avec les options de service</a:t>
            </a:r>
            <a:endParaRPr lang="fr-FR" sz="1100" b="1" i="1" dirty="0">
              <a:solidFill>
                <a:srgbClr val="7030A0"/>
              </a:solidFill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395536" y="1052735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i="1" dirty="0" smtClean="0"/>
              <a:t> </a:t>
            </a:r>
            <a:r>
              <a:rPr lang="fr-FR" sz="1400" b="1" dirty="0" smtClean="0">
                <a:solidFill>
                  <a:srgbClr val="7030A0"/>
                </a:solidFill>
              </a:rPr>
              <a:t>GRILLE FOURNISSEUR</a:t>
            </a:r>
            <a:endParaRPr lang="fr-FR" sz="1400" b="1" dirty="0">
              <a:solidFill>
                <a:srgbClr val="7030A0"/>
              </a:solidFill>
            </a:endParaRPr>
          </a:p>
        </p:txBody>
      </p:sp>
      <p:grpSp>
        <p:nvGrpSpPr>
          <p:cNvPr id="59" name="Groupe 58"/>
          <p:cNvGrpSpPr/>
          <p:nvPr/>
        </p:nvGrpSpPr>
        <p:grpSpPr>
          <a:xfrm>
            <a:off x="6588224" y="5157192"/>
            <a:ext cx="792088" cy="800472"/>
            <a:chOff x="5940152" y="4725144"/>
            <a:chExt cx="792088" cy="800472"/>
          </a:xfrm>
        </p:grpSpPr>
        <p:sp>
          <p:nvSpPr>
            <p:cNvPr id="55" name="ZoneTexte 54"/>
            <p:cNvSpPr txBox="1"/>
            <p:nvPr/>
          </p:nvSpPr>
          <p:spPr>
            <a:xfrm>
              <a:off x="5940152" y="4725144"/>
              <a:ext cx="79208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dirty="0" smtClean="0">
                  <a:solidFill>
                    <a:schemeClr val="tx2">
                      <a:lumMod val="75000"/>
                    </a:schemeClr>
                  </a:solidFill>
                </a:rPr>
                <a:t>Relevés</a:t>
              </a:r>
              <a:endParaRPr lang="fr-FR" sz="11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56" name="Carré corné 55"/>
            <p:cNvSpPr/>
            <p:nvPr/>
          </p:nvSpPr>
          <p:spPr>
            <a:xfrm>
              <a:off x="6156176" y="4941168"/>
              <a:ext cx="288032" cy="432048"/>
            </a:xfrm>
            <a:prstGeom prst="folded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Carré corné 56"/>
            <p:cNvSpPr/>
            <p:nvPr/>
          </p:nvSpPr>
          <p:spPr>
            <a:xfrm>
              <a:off x="6228184" y="5013176"/>
              <a:ext cx="288032" cy="432048"/>
            </a:xfrm>
            <a:prstGeom prst="folded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Carré corné 57"/>
            <p:cNvSpPr/>
            <p:nvPr/>
          </p:nvSpPr>
          <p:spPr>
            <a:xfrm>
              <a:off x="6308576" y="5093568"/>
              <a:ext cx="288032" cy="432048"/>
            </a:xfrm>
            <a:prstGeom prst="folded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4" name="ZoneTexte 63"/>
          <p:cNvSpPr txBox="1"/>
          <p:nvPr/>
        </p:nvSpPr>
        <p:spPr>
          <a:xfrm>
            <a:off x="5220072" y="4413012"/>
            <a:ext cx="237626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i="1" dirty="0" smtClean="0">
                <a:solidFill>
                  <a:srgbClr val="00B050"/>
                </a:solidFill>
              </a:rPr>
              <a:t>Dans le MODULE CONTRAT, possibilité de voir tout le détail par code fournisseur</a:t>
            </a:r>
            <a:endParaRPr lang="fr-FR" sz="1100" b="1" i="1" dirty="0">
              <a:solidFill>
                <a:srgbClr val="00B050"/>
              </a:solidFill>
            </a:endParaRPr>
          </a:p>
        </p:txBody>
      </p:sp>
      <p:cxnSp>
        <p:nvCxnSpPr>
          <p:cNvPr id="98" name="Connecteur droit avec flèche 97"/>
          <p:cNvCxnSpPr/>
          <p:nvPr/>
        </p:nvCxnSpPr>
        <p:spPr>
          <a:xfrm>
            <a:off x="2195736" y="2996951"/>
            <a:ext cx="864096" cy="2160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avec flèche 99"/>
          <p:cNvCxnSpPr/>
          <p:nvPr/>
        </p:nvCxnSpPr>
        <p:spPr>
          <a:xfrm>
            <a:off x="2195736" y="2708920"/>
            <a:ext cx="86409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avec flèche 100"/>
          <p:cNvCxnSpPr/>
          <p:nvPr/>
        </p:nvCxnSpPr>
        <p:spPr>
          <a:xfrm flipV="1">
            <a:off x="2195736" y="2060847"/>
            <a:ext cx="864096" cy="14401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Espace réservé du contenu 4"/>
          <p:cNvSpPr>
            <a:spLocks noGrp="1"/>
          </p:cNvSpPr>
          <p:nvPr>
            <p:ph idx="1"/>
          </p:nvPr>
        </p:nvSpPr>
        <p:spPr>
          <a:xfrm>
            <a:off x="179512" y="4437112"/>
            <a:ext cx="5040560" cy="1944217"/>
          </a:xfrm>
        </p:spPr>
        <p:txBody>
          <a:bodyPr/>
          <a:lstStyle/>
          <a:p>
            <a:pPr marL="342900" lvl="1" indent="-342900">
              <a:buFont typeface="Wingdings" pitchFamily="2" charset="2"/>
              <a:buChar char="q"/>
            </a:pPr>
            <a:r>
              <a:rPr lang="fr-FR" sz="1200" b="1" dirty="0" smtClean="0">
                <a:solidFill>
                  <a:srgbClr val="0070C0"/>
                </a:solidFill>
              </a:rPr>
              <a:t>SI le tarif de vente du compteur est de 0, le tarif pris en compte sera celui de la grille fournisseur</a:t>
            </a:r>
          </a:p>
          <a:p>
            <a:pPr marL="342900" lvl="1" indent="-342900">
              <a:buFont typeface="Wingdings" pitchFamily="2" charset="2"/>
              <a:buChar char="q"/>
            </a:pPr>
            <a:endParaRPr lang="fr-FR" sz="1200" b="1" dirty="0" smtClean="0">
              <a:solidFill>
                <a:srgbClr val="FF0000"/>
              </a:solidFill>
            </a:endParaRPr>
          </a:p>
          <a:p>
            <a:pPr marL="342900" lvl="1" indent="-342900">
              <a:buFont typeface="Wingdings" pitchFamily="2" charset="2"/>
              <a:buChar char="q"/>
            </a:pPr>
            <a:r>
              <a:rPr lang="fr-FR" sz="1200" b="1" dirty="0" smtClean="0">
                <a:solidFill>
                  <a:srgbClr val="FF0000"/>
                </a:solidFill>
              </a:rPr>
              <a:t>Tous les codes de la grille fournisseur doivent être rattachés à un au moins un matériel</a:t>
            </a:r>
          </a:p>
          <a:p>
            <a:pPr marL="342900" lvl="1" indent="-342900">
              <a:buFont typeface="Wingdings" pitchFamily="2" charset="2"/>
              <a:buChar char="q"/>
            </a:pPr>
            <a:endParaRPr lang="fr-FR" sz="1200" b="1" dirty="0" smtClean="0">
              <a:solidFill>
                <a:srgbClr val="FF0000"/>
              </a:solidFill>
            </a:endParaRPr>
          </a:p>
          <a:p>
            <a:pPr marL="342900" lvl="1" indent="-342900">
              <a:buFont typeface="Wingdings" pitchFamily="2" charset="2"/>
              <a:buChar char="q"/>
            </a:pPr>
            <a:r>
              <a:rPr lang="fr-FR" sz="1200" b="1" dirty="0" smtClean="0">
                <a:solidFill>
                  <a:srgbClr val="00B050"/>
                </a:solidFill>
              </a:rPr>
              <a:t>Un compteur renseigné par le BATCH dispose d’un  artifice graphique permettant à l’utilisateur de visualiser le détail des relevés pour le matériel du parc.</a:t>
            </a:r>
          </a:p>
          <a:p>
            <a:pPr marL="742950" lvl="2" indent="-342900"/>
            <a:endParaRPr lang="fr-FR" sz="1200" b="1" dirty="0" smtClean="0"/>
          </a:p>
          <a:p>
            <a:pPr marL="742950" lvl="2" indent="-342900">
              <a:buNone/>
            </a:pPr>
            <a:endParaRPr lang="fr-FR" sz="1200" dirty="0" smtClean="0"/>
          </a:p>
          <a:p>
            <a:endParaRPr lang="fr-FR" dirty="0" smtClean="0"/>
          </a:p>
        </p:txBody>
      </p:sp>
      <p:sp>
        <p:nvSpPr>
          <p:cNvPr id="106" name="ZoneTexte 105"/>
          <p:cNvSpPr txBox="1"/>
          <p:nvPr/>
        </p:nvSpPr>
        <p:spPr>
          <a:xfrm>
            <a:off x="5076056" y="3573015"/>
            <a:ext cx="2376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i="1" dirty="0" smtClean="0">
                <a:solidFill>
                  <a:srgbClr val="FF0000"/>
                </a:solidFill>
              </a:rPr>
              <a:t>Si le matériel correspondant à un code n’est pas présent, une alerte est remonté. DANS CE CONTEXTE, LA FACTURATION SERA IMPOSSIBLE</a:t>
            </a:r>
            <a:endParaRPr lang="fr-FR" sz="1100" b="1" i="1" dirty="0">
              <a:solidFill>
                <a:srgbClr val="FF0000"/>
              </a:solidFill>
            </a:endParaRPr>
          </a:p>
        </p:txBody>
      </p:sp>
      <p:sp>
        <p:nvSpPr>
          <p:cNvPr id="113" name="Titre 3"/>
          <p:cNvSpPr txBox="1">
            <a:spLocks/>
          </p:cNvSpPr>
          <p:nvPr/>
        </p:nvSpPr>
        <p:spPr>
          <a:xfrm>
            <a:off x="179512" y="476672"/>
            <a:ext cx="8856984" cy="360040"/>
          </a:xfrm>
          <a:prstGeom prst="rect">
            <a:avLst/>
          </a:prstGeom>
        </p:spPr>
        <p:txBody>
          <a:bodyPr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II) Détail sur le relevé</a:t>
            </a:r>
            <a:endParaRPr kumimoji="0" lang="fr-FR" sz="1800" b="1" i="0" u="none" strike="noStrike" kern="1200" cap="all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cxnSp>
        <p:nvCxnSpPr>
          <p:cNvPr id="114" name="Connecteur droit avec flèche 113"/>
          <p:cNvCxnSpPr/>
          <p:nvPr/>
        </p:nvCxnSpPr>
        <p:spPr>
          <a:xfrm>
            <a:off x="2195736" y="2276872"/>
            <a:ext cx="864096" cy="2160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 flipV="1">
            <a:off x="4644008" y="4221088"/>
            <a:ext cx="576064" cy="864096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59"/>
          <p:cNvSpPr txBox="1"/>
          <p:nvPr/>
        </p:nvSpPr>
        <p:spPr>
          <a:xfrm>
            <a:off x="4788024" y="4293096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rgbClr val="FF0000"/>
                </a:solidFill>
                <a:sym typeface="Wingdings"/>
              </a:rPr>
              <a:t></a:t>
            </a:r>
            <a:endParaRPr lang="fr-FR" sz="1100" b="1" dirty="0">
              <a:solidFill>
                <a:srgbClr val="FF0000"/>
              </a:solidFill>
            </a:endParaRPr>
          </a:p>
        </p:txBody>
      </p:sp>
      <p:cxnSp>
        <p:nvCxnSpPr>
          <p:cNvPr id="62" name="Connecteur droit avec flèche 61"/>
          <p:cNvCxnSpPr/>
          <p:nvPr/>
        </p:nvCxnSpPr>
        <p:spPr>
          <a:xfrm flipV="1">
            <a:off x="5076056" y="5013176"/>
            <a:ext cx="792088" cy="864096"/>
          </a:xfrm>
          <a:prstGeom prst="straightConnector1">
            <a:avLst/>
          </a:prstGeom>
          <a:ln w="19050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ZoneTexte 64"/>
          <p:cNvSpPr txBox="1"/>
          <p:nvPr/>
        </p:nvSpPr>
        <p:spPr>
          <a:xfrm>
            <a:off x="5364088" y="5013176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rgbClr val="00B050"/>
                </a:solidFill>
                <a:sym typeface="Wingdings"/>
              </a:rPr>
              <a:t></a:t>
            </a:r>
            <a:endParaRPr lang="fr-FR" sz="1100" b="1" dirty="0">
              <a:solidFill>
                <a:srgbClr val="00B050"/>
              </a:solidFill>
            </a:endParaRPr>
          </a:p>
        </p:txBody>
      </p:sp>
      <p:cxnSp>
        <p:nvCxnSpPr>
          <p:cNvPr id="67" name="Connecteur droit avec flèche 66"/>
          <p:cNvCxnSpPr/>
          <p:nvPr/>
        </p:nvCxnSpPr>
        <p:spPr>
          <a:xfrm>
            <a:off x="6588224" y="5013176"/>
            <a:ext cx="216024" cy="144016"/>
          </a:xfrm>
          <a:prstGeom prst="straightConnector1">
            <a:avLst/>
          </a:prstGeom>
          <a:ln w="19050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/>
          <p:nvPr/>
        </p:nvCxnSpPr>
        <p:spPr>
          <a:xfrm flipV="1">
            <a:off x="4499992" y="2996952"/>
            <a:ext cx="1152128" cy="1440160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ZoneTexte 62"/>
          <p:cNvSpPr txBox="1"/>
          <p:nvPr/>
        </p:nvSpPr>
        <p:spPr>
          <a:xfrm>
            <a:off x="5076056" y="3167390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rgbClr val="0070C0"/>
                </a:solidFill>
                <a:sym typeface="Wingdings"/>
              </a:rPr>
              <a:t></a:t>
            </a:r>
            <a:endParaRPr lang="fr-FR" sz="1100" b="1" dirty="0">
              <a:solidFill>
                <a:srgbClr val="0070C0"/>
              </a:solidFill>
            </a:endParaRPr>
          </a:p>
        </p:txBody>
      </p:sp>
      <p:sp>
        <p:nvSpPr>
          <p:cNvPr id="69" name="Titre 3"/>
          <p:cNvSpPr>
            <a:spLocks noGrp="1"/>
          </p:cNvSpPr>
          <p:nvPr>
            <p:ph type="title"/>
          </p:nvPr>
        </p:nvSpPr>
        <p:spPr>
          <a:xfrm>
            <a:off x="1403648" y="0"/>
            <a:ext cx="7632848" cy="360040"/>
          </a:xfrm>
        </p:spPr>
        <p:txBody>
          <a:bodyPr/>
          <a:lstStyle/>
          <a:p>
            <a:r>
              <a:rPr lang="fr-FR" dirty="0" smtClean="0"/>
              <a:t>CONTRAT: PRINCIPE DE Relevé des compteurs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Page </a:t>
            </a:r>
            <a:fld id="{D82D2A6E-D03A-4FFD-B2D5-4D939985F07C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07DC76EF-774F-4E9B-9C28-B621154DAB42}" type="datetime4">
              <a:rPr lang="fr-FR" smtClean="0"/>
              <a:pPr>
                <a:defRPr/>
              </a:pPr>
              <a:t>14 septembre 2014</a:t>
            </a:fld>
            <a:endParaRPr lang="fr-FR" dirty="0"/>
          </a:p>
        </p:txBody>
      </p:sp>
      <p:sp>
        <p:nvSpPr>
          <p:cNvPr id="8" name="Titre 3"/>
          <p:cNvSpPr txBox="1">
            <a:spLocks/>
          </p:cNvSpPr>
          <p:nvPr/>
        </p:nvSpPr>
        <p:spPr>
          <a:xfrm>
            <a:off x="179512" y="476672"/>
            <a:ext cx="8712968" cy="360040"/>
          </a:xfrm>
          <a:prstGeom prst="rect">
            <a:avLst/>
          </a:prstGeom>
        </p:spPr>
        <p:txBody>
          <a:bodyPr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III) EXEMPLE DANS LE CAS D’UN OPERATEUR TELECOM</a:t>
            </a:r>
            <a:endParaRPr kumimoji="0" lang="fr-FR" sz="1800" b="1" i="0" u="none" strike="noStrike" kern="1200" cap="all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107503" y="1988840"/>
          <a:ext cx="3384378" cy="2878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064"/>
                <a:gridCol w="1611608"/>
                <a:gridCol w="604351"/>
                <a:gridCol w="604355"/>
              </a:tblGrid>
              <a:tr h="434018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Code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Service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Tarif vente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…</a:t>
                      </a:r>
                      <a:endParaRPr lang="fr-FR" sz="1000" dirty="0"/>
                    </a:p>
                  </a:txBody>
                  <a:tcPr/>
                </a:tc>
              </a:tr>
              <a:tr h="267088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Appels locaux</a:t>
                      </a:r>
                      <a:r>
                        <a:rPr lang="fr-FR" sz="1000" baseline="0" dirty="0" smtClean="0"/>
                        <a:t> 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0.020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</a:tr>
              <a:tr h="267088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2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Appel Orange Mobile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0.035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</a:tr>
              <a:tr h="267088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3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Appel</a:t>
                      </a:r>
                      <a:r>
                        <a:rPr lang="fr-FR" sz="1000" baseline="0" dirty="0" smtClean="0"/>
                        <a:t>  SFR Mobile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0.038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</a:tr>
              <a:tr h="434018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Appels internationaux Allemagne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0.15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</a:tr>
              <a:tr h="434018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5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Appels internationaux Etats</a:t>
                      </a:r>
                      <a:r>
                        <a:rPr lang="fr-FR" sz="1000" baseline="0" dirty="0" smtClean="0"/>
                        <a:t> Unis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0.35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</a:tr>
              <a:tr h="378506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6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Appels internationaux Canada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0.40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</a:tr>
              <a:tr h="378506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7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Appels vers n° spéciaux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0.55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à coins arrondis 9"/>
          <p:cNvSpPr/>
          <p:nvPr/>
        </p:nvSpPr>
        <p:spPr>
          <a:xfrm>
            <a:off x="4139952" y="2107594"/>
            <a:ext cx="1944216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b="1" dirty="0" smtClean="0"/>
              <a:t>Réf: OP_APP_NAT</a:t>
            </a:r>
          </a:p>
          <a:p>
            <a:r>
              <a:rPr lang="fr-FR" sz="1000" b="1" dirty="0" smtClean="0"/>
              <a:t>Appel nationale</a:t>
            </a:r>
          </a:p>
          <a:p>
            <a:endParaRPr lang="fr-FR" sz="1000" dirty="0" smtClean="0"/>
          </a:p>
        </p:txBody>
      </p:sp>
      <p:sp>
        <p:nvSpPr>
          <p:cNvPr id="11" name="Rectangle à coins arrondis 10"/>
          <p:cNvSpPr/>
          <p:nvPr/>
        </p:nvSpPr>
        <p:spPr>
          <a:xfrm>
            <a:off x="4139952" y="2924944"/>
            <a:ext cx="1944216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b="1" dirty="0" smtClean="0"/>
              <a:t>Réf: OP_APP_INTERNAT</a:t>
            </a:r>
          </a:p>
          <a:p>
            <a:r>
              <a:rPr lang="fr-FR" sz="1000" b="1" dirty="0" smtClean="0"/>
              <a:t>Appel internationale</a:t>
            </a:r>
          </a:p>
          <a:p>
            <a:endParaRPr lang="fr-FR" sz="1000" dirty="0" smtClean="0"/>
          </a:p>
        </p:txBody>
      </p:sp>
      <p:sp>
        <p:nvSpPr>
          <p:cNvPr id="12" name="Rectangle à coins arrondis 11"/>
          <p:cNvSpPr/>
          <p:nvPr/>
        </p:nvSpPr>
        <p:spPr>
          <a:xfrm>
            <a:off x="4139952" y="4509120"/>
            <a:ext cx="2016224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b="1" dirty="0" smtClean="0"/>
              <a:t>OP_AP_INTERNAT_IN_AN</a:t>
            </a:r>
          </a:p>
          <a:p>
            <a:r>
              <a:rPr lang="fr-FR" sz="1000" b="1" dirty="0" smtClean="0"/>
              <a:t>Appel  internationale pack spécial Amérique du nord</a:t>
            </a:r>
          </a:p>
          <a:p>
            <a:endParaRPr lang="fr-FR" sz="1000" dirty="0" smtClean="0"/>
          </a:p>
        </p:txBody>
      </p:sp>
      <p:cxnSp>
        <p:nvCxnSpPr>
          <p:cNvPr id="13" name="Connecteur droit avec flèche 12"/>
          <p:cNvCxnSpPr>
            <a:endCxn id="44" idx="1"/>
          </p:cNvCxnSpPr>
          <p:nvPr/>
        </p:nvCxnSpPr>
        <p:spPr>
          <a:xfrm>
            <a:off x="3131840" y="4653136"/>
            <a:ext cx="1008112" cy="97094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endCxn id="11" idx="1"/>
          </p:cNvCxnSpPr>
          <p:nvPr/>
        </p:nvCxnSpPr>
        <p:spPr>
          <a:xfrm flipV="1">
            <a:off x="3131840" y="3248980"/>
            <a:ext cx="1008112" cy="6120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7236296" y="908720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i="1" dirty="0" smtClean="0"/>
              <a:t> </a:t>
            </a:r>
            <a:r>
              <a:rPr lang="fr-FR" sz="1400" b="1" dirty="0" smtClean="0">
                <a:solidFill>
                  <a:srgbClr val="7030A0"/>
                </a:solidFill>
              </a:rPr>
              <a:t>CONTRAT</a:t>
            </a:r>
            <a:endParaRPr lang="fr-FR" sz="1400" b="1" dirty="0">
              <a:solidFill>
                <a:srgbClr val="7030A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851920" y="836712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i="1" dirty="0" smtClean="0"/>
              <a:t> </a:t>
            </a:r>
            <a:r>
              <a:rPr lang="fr-FR" sz="1400" b="1" dirty="0" smtClean="0">
                <a:solidFill>
                  <a:srgbClr val="7030A0"/>
                </a:solidFill>
              </a:rPr>
              <a:t>MATERIEL</a:t>
            </a:r>
          </a:p>
          <a:p>
            <a:pPr algn="ctr"/>
            <a:r>
              <a:rPr lang="fr-FR" sz="1400" b="1" dirty="0" smtClean="0">
                <a:solidFill>
                  <a:srgbClr val="7030A0"/>
                </a:solidFill>
              </a:rPr>
              <a:t>Option de service compteur</a:t>
            </a:r>
            <a:endParaRPr lang="fr-FR" sz="1400" b="1" dirty="0">
              <a:solidFill>
                <a:srgbClr val="7030A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444208" y="1340768"/>
            <a:ext cx="2699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accent6">
                    <a:lumMod val="50000"/>
                  </a:schemeClr>
                </a:solidFill>
              </a:rPr>
              <a:t>CLIENT C1 Ligne 01 78 45 12 96</a:t>
            </a:r>
            <a:endParaRPr lang="fr-FR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9" name="Connecteur droit avec flèche 18"/>
          <p:cNvCxnSpPr>
            <a:stCxn id="20" idx="1"/>
          </p:cNvCxnSpPr>
          <p:nvPr/>
        </p:nvCxnSpPr>
        <p:spPr>
          <a:xfrm flipH="1">
            <a:off x="6156176" y="1845841"/>
            <a:ext cx="864096" cy="503039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7020272" y="1545759"/>
            <a:ext cx="20882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QTE : </a:t>
            </a:r>
            <a:r>
              <a:rPr lang="fr-FR" sz="1100" b="1" dirty="0" smtClean="0">
                <a:solidFill>
                  <a:srgbClr val="FF0000"/>
                </a:solidFill>
              </a:rPr>
              <a:t>180mn</a:t>
            </a:r>
          </a:p>
          <a:p>
            <a:r>
              <a:rPr lang="fr-FR" sz="1100" b="1" dirty="0" smtClean="0"/>
              <a:t>Tarif vente dans la QTE: </a:t>
            </a:r>
            <a:r>
              <a:rPr lang="fr-FR" sz="1100" b="1" dirty="0" smtClean="0">
                <a:solidFill>
                  <a:srgbClr val="FF0000"/>
                </a:solidFill>
              </a:rPr>
              <a:t>0.025</a:t>
            </a:r>
          </a:p>
          <a:p>
            <a:r>
              <a:rPr lang="fr-FR" sz="1100" b="1" dirty="0" smtClean="0"/>
              <a:t>Tarif vente au-delà: </a:t>
            </a:r>
            <a:r>
              <a:rPr lang="fr-FR" sz="1100" b="1" dirty="0" smtClean="0">
                <a:solidFill>
                  <a:srgbClr val="FF0000"/>
                </a:solidFill>
              </a:rPr>
              <a:t>0.030</a:t>
            </a:r>
            <a:endParaRPr lang="fr-FR" sz="1100" b="1" dirty="0">
              <a:solidFill>
                <a:srgbClr val="FF0000"/>
              </a:solidFill>
            </a:endParaRPr>
          </a:p>
        </p:txBody>
      </p:sp>
      <p:cxnSp>
        <p:nvCxnSpPr>
          <p:cNvPr id="21" name="Connecteur droit avec flèche 20"/>
          <p:cNvCxnSpPr>
            <a:stCxn id="45" idx="1"/>
          </p:cNvCxnSpPr>
          <p:nvPr/>
        </p:nvCxnSpPr>
        <p:spPr>
          <a:xfrm flipH="1">
            <a:off x="6156176" y="2493913"/>
            <a:ext cx="864096" cy="791071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395536" y="908720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i="1" dirty="0" smtClean="0"/>
              <a:t> </a:t>
            </a:r>
            <a:r>
              <a:rPr lang="fr-FR" sz="1400" b="1" dirty="0" smtClean="0">
                <a:solidFill>
                  <a:srgbClr val="7030A0"/>
                </a:solidFill>
              </a:rPr>
              <a:t>GRILLE FOURNISSEUR</a:t>
            </a:r>
            <a:endParaRPr lang="fr-FR" sz="1400" b="1" dirty="0">
              <a:solidFill>
                <a:srgbClr val="7030A0"/>
              </a:solidFill>
            </a:endParaRPr>
          </a:p>
        </p:txBody>
      </p:sp>
      <p:cxnSp>
        <p:nvCxnSpPr>
          <p:cNvPr id="38" name="Connecteur droit avec flèche 37"/>
          <p:cNvCxnSpPr/>
          <p:nvPr/>
        </p:nvCxnSpPr>
        <p:spPr>
          <a:xfrm flipV="1">
            <a:off x="3131840" y="3068960"/>
            <a:ext cx="100811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V="1">
            <a:off x="3131840" y="2204864"/>
            <a:ext cx="100811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space réservé du contenu 4"/>
          <p:cNvSpPr>
            <a:spLocks noGrp="1"/>
          </p:cNvSpPr>
          <p:nvPr>
            <p:ph idx="1"/>
          </p:nvPr>
        </p:nvSpPr>
        <p:spPr>
          <a:xfrm>
            <a:off x="179512" y="5013176"/>
            <a:ext cx="3240360" cy="1368152"/>
          </a:xfrm>
        </p:spPr>
        <p:txBody>
          <a:bodyPr/>
          <a:lstStyle/>
          <a:p>
            <a:pPr marL="342900" lvl="1" indent="-342900">
              <a:buFont typeface="Wingdings" pitchFamily="2" charset="2"/>
              <a:buChar char="q"/>
            </a:pPr>
            <a:r>
              <a:rPr lang="fr-FR" sz="1000" b="1" dirty="0" smtClean="0">
                <a:solidFill>
                  <a:srgbClr val="FF0000"/>
                </a:solidFill>
              </a:rPr>
              <a:t>Vous pouvez créer autant de combinaison que vous souhaitez.</a:t>
            </a:r>
          </a:p>
          <a:p>
            <a:pPr marL="342900" lvl="1" indent="-342900">
              <a:buFont typeface="Wingdings" pitchFamily="2" charset="2"/>
              <a:buChar char="q"/>
            </a:pPr>
            <a:r>
              <a:rPr lang="fr-FR" sz="1100" b="1" dirty="0" smtClean="0">
                <a:solidFill>
                  <a:srgbClr val="FF0000"/>
                </a:solidFill>
              </a:rPr>
              <a:t>Par contre, un matériel du parc client ne pourra disposer d’options de service rattachées à plusieurs même codes de la grille fournisseur (voir schéma page suivante)</a:t>
            </a:r>
          </a:p>
        </p:txBody>
      </p:sp>
      <p:sp>
        <p:nvSpPr>
          <p:cNvPr id="44" name="Rectangle à coins arrondis 43"/>
          <p:cNvSpPr/>
          <p:nvPr/>
        </p:nvSpPr>
        <p:spPr>
          <a:xfrm>
            <a:off x="4139952" y="5300047"/>
            <a:ext cx="2016224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b="1" dirty="0" smtClean="0"/>
              <a:t>Réf: OP_APP_NUM_SP</a:t>
            </a:r>
          </a:p>
          <a:p>
            <a:r>
              <a:rPr lang="fr-FR" sz="1000" b="1" dirty="0" smtClean="0"/>
              <a:t>Appel  numéro spéciaux</a:t>
            </a:r>
          </a:p>
          <a:p>
            <a:endParaRPr lang="fr-FR" sz="1000" dirty="0" smtClean="0"/>
          </a:p>
        </p:txBody>
      </p:sp>
      <p:sp>
        <p:nvSpPr>
          <p:cNvPr id="45" name="ZoneTexte 44"/>
          <p:cNvSpPr txBox="1"/>
          <p:nvPr/>
        </p:nvSpPr>
        <p:spPr>
          <a:xfrm>
            <a:off x="7020272" y="2193831"/>
            <a:ext cx="20882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QTE : </a:t>
            </a:r>
            <a:r>
              <a:rPr lang="fr-FR" sz="1100" b="1" dirty="0" smtClean="0">
                <a:solidFill>
                  <a:srgbClr val="FF0000"/>
                </a:solidFill>
              </a:rPr>
              <a:t>1mn</a:t>
            </a:r>
          </a:p>
          <a:p>
            <a:r>
              <a:rPr lang="fr-FR" sz="1100" b="1" dirty="0" smtClean="0"/>
              <a:t>Tarif vente dans la QTE: </a:t>
            </a:r>
            <a:r>
              <a:rPr lang="fr-FR" sz="1100" b="1" dirty="0" smtClean="0">
                <a:solidFill>
                  <a:srgbClr val="FF0000"/>
                </a:solidFill>
              </a:rPr>
              <a:t>0</a:t>
            </a:r>
          </a:p>
          <a:p>
            <a:r>
              <a:rPr lang="fr-FR" sz="1100" b="1" dirty="0" smtClean="0"/>
              <a:t>Tarif vente au-delà: </a:t>
            </a:r>
            <a:r>
              <a:rPr lang="fr-FR" sz="1100" b="1" dirty="0" smtClean="0">
                <a:solidFill>
                  <a:srgbClr val="FF0000"/>
                </a:solidFill>
              </a:rPr>
              <a:t>0</a:t>
            </a:r>
            <a:endParaRPr lang="fr-FR" sz="1100" b="1" dirty="0">
              <a:solidFill>
                <a:srgbClr val="FF0000"/>
              </a:solidFill>
            </a:endParaRPr>
          </a:p>
        </p:txBody>
      </p:sp>
      <p:cxnSp>
        <p:nvCxnSpPr>
          <p:cNvPr id="46" name="Connecteur droit avec flèche 45"/>
          <p:cNvCxnSpPr>
            <a:stCxn id="47" idx="1"/>
          </p:cNvCxnSpPr>
          <p:nvPr/>
        </p:nvCxnSpPr>
        <p:spPr>
          <a:xfrm flipH="1">
            <a:off x="6228184" y="3141985"/>
            <a:ext cx="792088" cy="2519263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/>
          <p:cNvSpPr txBox="1"/>
          <p:nvPr/>
        </p:nvSpPr>
        <p:spPr>
          <a:xfrm>
            <a:off x="7020272" y="2841903"/>
            <a:ext cx="20882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QTE : </a:t>
            </a:r>
            <a:r>
              <a:rPr lang="fr-FR" sz="1100" b="1" dirty="0" smtClean="0">
                <a:solidFill>
                  <a:srgbClr val="FF0000"/>
                </a:solidFill>
              </a:rPr>
              <a:t>1mn</a:t>
            </a:r>
          </a:p>
          <a:p>
            <a:r>
              <a:rPr lang="fr-FR" sz="1100" b="1" dirty="0" smtClean="0"/>
              <a:t>Tarif vente dans la QTE: </a:t>
            </a:r>
            <a:r>
              <a:rPr lang="fr-FR" sz="1100" b="1" dirty="0" smtClean="0">
                <a:solidFill>
                  <a:srgbClr val="FF0000"/>
                </a:solidFill>
              </a:rPr>
              <a:t>0</a:t>
            </a:r>
          </a:p>
          <a:p>
            <a:r>
              <a:rPr lang="fr-FR" sz="1100" b="1" dirty="0" smtClean="0"/>
              <a:t>Tarif vente au-delà: </a:t>
            </a:r>
            <a:r>
              <a:rPr lang="fr-FR" sz="1100" b="1" dirty="0" smtClean="0">
                <a:solidFill>
                  <a:srgbClr val="FF0000"/>
                </a:solidFill>
              </a:rPr>
              <a:t>0</a:t>
            </a:r>
            <a:endParaRPr lang="fr-FR" sz="1100" b="1" dirty="0">
              <a:solidFill>
                <a:srgbClr val="FF0000"/>
              </a:solidFill>
            </a:endParaRPr>
          </a:p>
        </p:txBody>
      </p:sp>
      <p:cxnSp>
        <p:nvCxnSpPr>
          <p:cNvPr id="88" name="Connecteur droit avec flèche 87"/>
          <p:cNvCxnSpPr/>
          <p:nvPr/>
        </p:nvCxnSpPr>
        <p:spPr>
          <a:xfrm flipV="1">
            <a:off x="3131840" y="2492896"/>
            <a:ext cx="100811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avec flèche 88"/>
          <p:cNvCxnSpPr/>
          <p:nvPr/>
        </p:nvCxnSpPr>
        <p:spPr>
          <a:xfrm flipV="1">
            <a:off x="3131840" y="2708920"/>
            <a:ext cx="100811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/>
          <p:cNvCxnSpPr/>
          <p:nvPr/>
        </p:nvCxnSpPr>
        <p:spPr>
          <a:xfrm>
            <a:off x="3203848" y="4365104"/>
            <a:ext cx="936104" cy="57606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avec flèche 92"/>
          <p:cNvCxnSpPr/>
          <p:nvPr/>
        </p:nvCxnSpPr>
        <p:spPr>
          <a:xfrm>
            <a:off x="3131840" y="3933056"/>
            <a:ext cx="1008112" cy="72008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avec flèche 101"/>
          <p:cNvCxnSpPr/>
          <p:nvPr/>
        </p:nvCxnSpPr>
        <p:spPr>
          <a:xfrm flipV="1">
            <a:off x="3203848" y="3429000"/>
            <a:ext cx="936104" cy="7920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ZoneTexte 110"/>
          <p:cNvSpPr txBox="1"/>
          <p:nvPr/>
        </p:nvSpPr>
        <p:spPr>
          <a:xfrm>
            <a:off x="6444208" y="3800073"/>
            <a:ext cx="2699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00B0F0"/>
                </a:solidFill>
              </a:rPr>
              <a:t>CLIENT C2 Ligne 01 12 34 56 78</a:t>
            </a:r>
            <a:endParaRPr lang="fr-FR" sz="1200" b="1" dirty="0">
              <a:solidFill>
                <a:srgbClr val="00B0F0"/>
              </a:solidFill>
            </a:endParaRPr>
          </a:p>
        </p:txBody>
      </p:sp>
      <p:sp>
        <p:nvSpPr>
          <p:cNvPr id="112" name="ZoneTexte 111"/>
          <p:cNvSpPr txBox="1"/>
          <p:nvPr/>
        </p:nvSpPr>
        <p:spPr>
          <a:xfrm>
            <a:off x="7020272" y="4005064"/>
            <a:ext cx="20882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QTE : </a:t>
            </a:r>
            <a:r>
              <a:rPr lang="fr-FR" sz="1100" b="1" dirty="0" smtClean="0">
                <a:solidFill>
                  <a:srgbClr val="FF0000"/>
                </a:solidFill>
              </a:rPr>
              <a:t>180mn</a:t>
            </a:r>
          </a:p>
          <a:p>
            <a:r>
              <a:rPr lang="fr-FR" sz="1100" b="1" dirty="0" smtClean="0"/>
              <a:t>Tarif vente dans la QTE: </a:t>
            </a:r>
            <a:r>
              <a:rPr lang="fr-FR" sz="1100" b="1" dirty="0" smtClean="0">
                <a:solidFill>
                  <a:srgbClr val="FF0000"/>
                </a:solidFill>
              </a:rPr>
              <a:t>0.025</a:t>
            </a:r>
          </a:p>
          <a:p>
            <a:r>
              <a:rPr lang="fr-FR" sz="1100" b="1" dirty="0" smtClean="0"/>
              <a:t>Tarif vente au-delà: </a:t>
            </a:r>
            <a:r>
              <a:rPr lang="fr-FR" sz="1100" b="1" dirty="0" smtClean="0">
                <a:solidFill>
                  <a:srgbClr val="FF0000"/>
                </a:solidFill>
              </a:rPr>
              <a:t>0.030</a:t>
            </a:r>
            <a:endParaRPr lang="fr-FR" sz="1100" b="1" dirty="0">
              <a:solidFill>
                <a:srgbClr val="FF0000"/>
              </a:solidFill>
            </a:endParaRPr>
          </a:p>
        </p:txBody>
      </p:sp>
      <p:sp>
        <p:nvSpPr>
          <p:cNvPr id="113" name="ZoneTexte 112"/>
          <p:cNvSpPr txBox="1"/>
          <p:nvPr/>
        </p:nvSpPr>
        <p:spPr>
          <a:xfrm>
            <a:off x="7020272" y="5205100"/>
            <a:ext cx="20882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QTE : </a:t>
            </a:r>
            <a:r>
              <a:rPr lang="fr-FR" sz="1100" b="1" dirty="0" smtClean="0">
                <a:solidFill>
                  <a:srgbClr val="FF0000"/>
                </a:solidFill>
              </a:rPr>
              <a:t>90mn</a:t>
            </a:r>
          </a:p>
          <a:p>
            <a:r>
              <a:rPr lang="fr-FR" sz="1100" b="1" dirty="0" smtClean="0"/>
              <a:t>Tarif vente dans la QTE: </a:t>
            </a:r>
            <a:r>
              <a:rPr lang="fr-FR" sz="1100" b="1" dirty="0" smtClean="0">
                <a:solidFill>
                  <a:srgbClr val="FF0000"/>
                </a:solidFill>
              </a:rPr>
              <a:t>0.30</a:t>
            </a:r>
          </a:p>
          <a:p>
            <a:r>
              <a:rPr lang="fr-FR" sz="1100" b="1" dirty="0" smtClean="0"/>
              <a:t>Tarif vente au-delà: </a:t>
            </a:r>
            <a:r>
              <a:rPr lang="fr-FR" sz="1100" b="1" dirty="0" smtClean="0">
                <a:solidFill>
                  <a:srgbClr val="FF0000"/>
                </a:solidFill>
              </a:rPr>
              <a:t>0.35</a:t>
            </a:r>
            <a:endParaRPr lang="fr-FR" sz="1100" b="1" dirty="0">
              <a:solidFill>
                <a:srgbClr val="FF0000"/>
              </a:solidFill>
            </a:endParaRPr>
          </a:p>
        </p:txBody>
      </p:sp>
      <p:sp>
        <p:nvSpPr>
          <p:cNvPr id="114" name="ZoneTexte 113"/>
          <p:cNvSpPr txBox="1"/>
          <p:nvPr/>
        </p:nvSpPr>
        <p:spPr>
          <a:xfrm>
            <a:off x="7020272" y="5853172"/>
            <a:ext cx="20882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QTE : </a:t>
            </a:r>
            <a:r>
              <a:rPr lang="fr-FR" sz="1100" b="1" dirty="0" smtClean="0">
                <a:solidFill>
                  <a:srgbClr val="FF0000"/>
                </a:solidFill>
              </a:rPr>
              <a:t>1mn</a:t>
            </a:r>
          </a:p>
          <a:p>
            <a:r>
              <a:rPr lang="fr-FR" sz="1100" b="1" dirty="0" smtClean="0"/>
              <a:t>Tarif vente dans la QTE: </a:t>
            </a:r>
            <a:r>
              <a:rPr lang="fr-FR" sz="1100" b="1" dirty="0" smtClean="0">
                <a:solidFill>
                  <a:srgbClr val="FF0000"/>
                </a:solidFill>
              </a:rPr>
              <a:t>0</a:t>
            </a:r>
          </a:p>
          <a:p>
            <a:r>
              <a:rPr lang="fr-FR" sz="1100" b="1" dirty="0" smtClean="0"/>
              <a:t>Tarif vente au-delà: </a:t>
            </a:r>
            <a:r>
              <a:rPr lang="fr-FR" sz="1100" b="1" dirty="0" smtClean="0">
                <a:solidFill>
                  <a:srgbClr val="FF0000"/>
                </a:solidFill>
              </a:rPr>
              <a:t>0</a:t>
            </a:r>
            <a:endParaRPr lang="fr-FR" sz="1100" b="1" dirty="0">
              <a:solidFill>
                <a:srgbClr val="FF0000"/>
              </a:solidFill>
            </a:endParaRPr>
          </a:p>
        </p:txBody>
      </p:sp>
      <p:cxnSp>
        <p:nvCxnSpPr>
          <p:cNvPr id="124" name="Connecteur droit avec flèche 123"/>
          <p:cNvCxnSpPr/>
          <p:nvPr/>
        </p:nvCxnSpPr>
        <p:spPr>
          <a:xfrm flipH="1" flipV="1">
            <a:off x="6228184" y="2564904"/>
            <a:ext cx="648072" cy="1728192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cteur droit avec flèche 129"/>
          <p:cNvCxnSpPr>
            <a:stCxn id="114" idx="1"/>
          </p:cNvCxnSpPr>
          <p:nvPr/>
        </p:nvCxnSpPr>
        <p:spPr>
          <a:xfrm flipH="1" flipV="1">
            <a:off x="6228184" y="5661248"/>
            <a:ext cx="792088" cy="492006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à coins arrondis 131"/>
          <p:cNvSpPr/>
          <p:nvPr/>
        </p:nvSpPr>
        <p:spPr>
          <a:xfrm>
            <a:off x="4139952" y="3717032"/>
            <a:ext cx="2016224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b="1" dirty="0" smtClean="0"/>
              <a:t>Réf: OP_AP_INTERNAT_OUT_AN</a:t>
            </a:r>
          </a:p>
          <a:p>
            <a:r>
              <a:rPr lang="fr-FR" sz="1000" b="1" dirty="0" smtClean="0"/>
              <a:t>Appel  internationale hors pack spécial Amérique du nord</a:t>
            </a:r>
          </a:p>
          <a:p>
            <a:endParaRPr lang="fr-FR" sz="1000" dirty="0" smtClean="0"/>
          </a:p>
        </p:txBody>
      </p:sp>
      <p:cxnSp>
        <p:nvCxnSpPr>
          <p:cNvPr id="143" name="Connecteur droit avec flèche 142"/>
          <p:cNvCxnSpPr>
            <a:endCxn id="132" idx="1"/>
          </p:cNvCxnSpPr>
          <p:nvPr/>
        </p:nvCxnSpPr>
        <p:spPr>
          <a:xfrm>
            <a:off x="3131840" y="3501008"/>
            <a:ext cx="1008112" cy="54006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eur droit avec flèche 146"/>
          <p:cNvCxnSpPr>
            <a:stCxn id="113" idx="1"/>
          </p:cNvCxnSpPr>
          <p:nvPr/>
        </p:nvCxnSpPr>
        <p:spPr>
          <a:xfrm flipH="1" flipV="1">
            <a:off x="6228184" y="4869160"/>
            <a:ext cx="792088" cy="636022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ZoneTexte 148"/>
          <p:cNvSpPr txBox="1"/>
          <p:nvPr/>
        </p:nvSpPr>
        <p:spPr>
          <a:xfrm>
            <a:off x="7020272" y="4653136"/>
            <a:ext cx="20882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QTE : </a:t>
            </a:r>
            <a:r>
              <a:rPr lang="fr-FR" sz="1100" b="1" dirty="0" smtClean="0">
                <a:solidFill>
                  <a:srgbClr val="FF0000"/>
                </a:solidFill>
              </a:rPr>
              <a:t>1mn</a:t>
            </a:r>
          </a:p>
          <a:p>
            <a:r>
              <a:rPr lang="fr-FR" sz="1100" b="1" dirty="0" smtClean="0"/>
              <a:t>Tarif vente dans la QTE: </a:t>
            </a:r>
            <a:r>
              <a:rPr lang="fr-FR" sz="1100" b="1" dirty="0" smtClean="0">
                <a:solidFill>
                  <a:srgbClr val="FF0000"/>
                </a:solidFill>
              </a:rPr>
              <a:t>0</a:t>
            </a:r>
          </a:p>
          <a:p>
            <a:r>
              <a:rPr lang="fr-FR" sz="1100" b="1" dirty="0" smtClean="0"/>
              <a:t>Tarif vente au-delà: </a:t>
            </a:r>
            <a:r>
              <a:rPr lang="fr-FR" sz="1100" b="1" dirty="0" smtClean="0">
                <a:solidFill>
                  <a:srgbClr val="FF0000"/>
                </a:solidFill>
              </a:rPr>
              <a:t>0</a:t>
            </a:r>
            <a:endParaRPr lang="fr-FR" sz="1100" b="1" dirty="0">
              <a:solidFill>
                <a:srgbClr val="FF0000"/>
              </a:solidFill>
            </a:endParaRPr>
          </a:p>
        </p:txBody>
      </p:sp>
      <p:cxnSp>
        <p:nvCxnSpPr>
          <p:cNvPr id="154" name="Connecteur droit avec flèche 153"/>
          <p:cNvCxnSpPr/>
          <p:nvPr/>
        </p:nvCxnSpPr>
        <p:spPr>
          <a:xfrm flipH="1" flipV="1">
            <a:off x="6228184" y="4005064"/>
            <a:ext cx="864096" cy="996062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itre 3"/>
          <p:cNvSpPr>
            <a:spLocks noGrp="1"/>
          </p:cNvSpPr>
          <p:nvPr>
            <p:ph type="title"/>
          </p:nvPr>
        </p:nvSpPr>
        <p:spPr>
          <a:xfrm>
            <a:off x="1403648" y="0"/>
            <a:ext cx="7632848" cy="360040"/>
          </a:xfrm>
        </p:spPr>
        <p:txBody>
          <a:bodyPr/>
          <a:lstStyle/>
          <a:p>
            <a:r>
              <a:rPr lang="fr-FR" dirty="0" smtClean="0"/>
              <a:t>CONTRAT: PRINCIPE DE Relevé des compteurs</a:t>
            </a:r>
            <a:endParaRPr lang="fr-FR" dirty="0"/>
          </a:p>
        </p:txBody>
      </p:sp>
      <p:sp>
        <p:nvSpPr>
          <p:cNvPr id="42" name="ZoneTexte 41"/>
          <p:cNvSpPr txBox="1"/>
          <p:nvPr/>
        </p:nvSpPr>
        <p:spPr>
          <a:xfrm>
            <a:off x="107504" y="1208946"/>
            <a:ext cx="374441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sym typeface="Wingdings"/>
              </a:rPr>
              <a:t></a:t>
            </a:r>
            <a:r>
              <a:rPr lang="fr-FR" i="1" dirty="0" smtClean="0">
                <a:sym typeface="Wingdings"/>
              </a:rPr>
              <a:t> </a:t>
            </a:r>
            <a:r>
              <a:rPr lang="fr-FR" sz="1100" i="1" dirty="0" smtClean="0">
                <a:sym typeface="Wingdings"/>
              </a:rPr>
              <a:t>Par simplification sur cette exemple </a:t>
            </a:r>
            <a:r>
              <a:rPr lang="fr-FR" sz="1100" i="1" dirty="0" smtClean="0">
                <a:sym typeface="Wingdings"/>
              </a:rPr>
              <a:t>, le type d’appel est identifié par un </a:t>
            </a:r>
            <a:r>
              <a:rPr lang="fr-FR" sz="1100" b="1" i="1" dirty="0" smtClean="0">
                <a:sym typeface="Wingdings"/>
              </a:rPr>
              <a:t>code unique</a:t>
            </a:r>
            <a:r>
              <a:rPr lang="fr-FR" sz="1100" i="1" dirty="0" smtClean="0">
                <a:sym typeface="Wingdings"/>
              </a:rPr>
              <a:t>. Dans la réalité, ce code unique sera </a:t>
            </a:r>
            <a:r>
              <a:rPr lang="fr-FR" sz="1100" i="1" dirty="0" smtClean="0">
                <a:sym typeface="Wingdings"/>
              </a:rPr>
              <a:t>le </a:t>
            </a:r>
            <a:r>
              <a:rPr lang="fr-FR" sz="1100" b="1" i="1" dirty="0" smtClean="0">
                <a:sym typeface="Wingdings"/>
              </a:rPr>
              <a:t>CODE JURIDICTION </a:t>
            </a:r>
            <a:r>
              <a:rPr lang="fr-FR" sz="1100" i="1" dirty="0" smtClean="0">
                <a:sym typeface="Wingdings"/>
              </a:rPr>
              <a:t>et le </a:t>
            </a:r>
            <a:r>
              <a:rPr lang="fr-FR" sz="1100" b="1" i="1" dirty="0" smtClean="0">
                <a:sym typeface="Wingdings"/>
              </a:rPr>
              <a:t>TYPE DE TRAFIC</a:t>
            </a:r>
            <a:endParaRPr lang="fr-FR" sz="11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Page </a:t>
            </a:r>
            <a:fld id="{D82D2A6E-D03A-4FFD-B2D5-4D939985F07C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07DC76EF-774F-4E9B-9C28-B621154DAB42}" type="datetime4">
              <a:rPr lang="fr-FR" smtClean="0"/>
              <a:pPr>
                <a:defRPr/>
              </a:pPr>
              <a:t>14 septembre 2014</a:t>
            </a:fld>
            <a:endParaRPr lang="fr-FR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107503" y="1484784"/>
          <a:ext cx="3384378" cy="2878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064"/>
                <a:gridCol w="1611608"/>
                <a:gridCol w="604351"/>
                <a:gridCol w="604355"/>
              </a:tblGrid>
              <a:tr h="434018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Code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Service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Tarif vente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…</a:t>
                      </a:r>
                      <a:endParaRPr lang="fr-FR" sz="1000" dirty="0"/>
                    </a:p>
                  </a:txBody>
                  <a:tcPr/>
                </a:tc>
              </a:tr>
              <a:tr h="267088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Appels locaux</a:t>
                      </a:r>
                      <a:r>
                        <a:rPr lang="fr-FR" sz="1000" baseline="0" dirty="0" smtClean="0"/>
                        <a:t> 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0.020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</a:tr>
              <a:tr h="267088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2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Appel Orange Mobile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0.035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</a:tr>
              <a:tr h="267088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3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Appel</a:t>
                      </a:r>
                      <a:r>
                        <a:rPr lang="fr-FR" sz="1000" baseline="0" dirty="0" smtClean="0"/>
                        <a:t>  SFR Mobile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0.038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</a:tr>
              <a:tr h="434018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4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Appels internationaux Allemagne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0.15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</a:tr>
              <a:tr h="434018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5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Appels internationaux Etats</a:t>
                      </a:r>
                      <a:r>
                        <a:rPr lang="fr-FR" sz="1000" baseline="0" dirty="0" smtClean="0"/>
                        <a:t> Unis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0.35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</a:tr>
              <a:tr h="378506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6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Appels internationaux Canada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0.40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</a:tr>
              <a:tr h="378506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7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Appels vers n° spéciaux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0.55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à coins arrondis 9"/>
          <p:cNvSpPr/>
          <p:nvPr/>
        </p:nvSpPr>
        <p:spPr>
          <a:xfrm>
            <a:off x="4139952" y="1603538"/>
            <a:ext cx="1944216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b="1" dirty="0" smtClean="0"/>
              <a:t>Réf: OP_APP_NAT</a:t>
            </a:r>
          </a:p>
          <a:p>
            <a:r>
              <a:rPr lang="fr-FR" sz="1000" b="1" dirty="0" smtClean="0"/>
              <a:t>Appel nationale</a:t>
            </a:r>
          </a:p>
          <a:p>
            <a:endParaRPr lang="fr-FR" sz="1000" dirty="0" smtClean="0"/>
          </a:p>
        </p:txBody>
      </p:sp>
      <p:sp>
        <p:nvSpPr>
          <p:cNvPr id="11" name="Rectangle à coins arrondis 10"/>
          <p:cNvSpPr/>
          <p:nvPr/>
        </p:nvSpPr>
        <p:spPr>
          <a:xfrm>
            <a:off x="4139952" y="2420888"/>
            <a:ext cx="1944216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b="1" dirty="0" smtClean="0"/>
              <a:t>Réf: OP_APP_INTERNAT</a:t>
            </a:r>
          </a:p>
          <a:p>
            <a:r>
              <a:rPr lang="fr-FR" sz="1000" b="1" dirty="0" smtClean="0"/>
              <a:t>Appel internationale</a:t>
            </a:r>
          </a:p>
          <a:p>
            <a:endParaRPr lang="fr-FR" sz="1000" dirty="0" smtClean="0"/>
          </a:p>
        </p:txBody>
      </p:sp>
      <p:sp>
        <p:nvSpPr>
          <p:cNvPr id="12" name="Rectangle à coins arrondis 11"/>
          <p:cNvSpPr/>
          <p:nvPr/>
        </p:nvSpPr>
        <p:spPr>
          <a:xfrm>
            <a:off x="4139952" y="4005064"/>
            <a:ext cx="2016224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b="1" dirty="0" smtClean="0"/>
              <a:t>OP_AP_INTERNAT_IN_AN</a:t>
            </a:r>
          </a:p>
          <a:p>
            <a:r>
              <a:rPr lang="fr-FR" sz="1000" b="1" dirty="0" smtClean="0"/>
              <a:t>Appel  internationale pack spécial Amérique du nord</a:t>
            </a:r>
          </a:p>
          <a:p>
            <a:endParaRPr lang="fr-FR" sz="1000" dirty="0" smtClean="0"/>
          </a:p>
        </p:txBody>
      </p:sp>
      <p:cxnSp>
        <p:nvCxnSpPr>
          <p:cNvPr id="13" name="Connecteur droit avec flèche 12"/>
          <p:cNvCxnSpPr>
            <a:endCxn id="44" idx="1"/>
          </p:cNvCxnSpPr>
          <p:nvPr/>
        </p:nvCxnSpPr>
        <p:spPr>
          <a:xfrm>
            <a:off x="3131840" y="4149080"/>
            <a:ext cx="1008112" cy="97094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endCxn id="11" idx="1"/>
          </p:cNvCxnSpPr>
          <p:nvPr/>
        </p:nvCxnSpPr>
        <p:spPr>
          <a:xfrm flipV="1">
            <a:off x="3131840" y="2744924"/>
            <a:ext cx="1008112" cy="6120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7236296" y="908720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i="1" dirty="0" smtClean="0"/>
              <a:t> </a:t>
            </a:r>
            <a:r>
              <a:rPr lang="fr-FR" sz="1400" b="1" dirty="0" smtClean="0">
                <a:solidFill>
                  <a:srgbClr val="7030A0"/>
                </a:solidFill>
              </a:rPr>
              <a:t>CONTRAT</a:t>
            </a:r>
            <a:endParaRPr lang="fr-FR" sz="1400" b="1" dirty="0">
              <a:solidFill>
                <a:srgbClr val="7030A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851920" y="836712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i="1" dirty="0" smtClean="0"/>
              <a:t> </a:t>
            </a:r>
            <a:r>
              <a:rPr lang="fr-FR" sz="1400" b="1" dirty="0" smtClean="0">
                <a:solidFill>
                  <a:srgbClr val="7030A0"/>
                </a:solidFill>
              </a:rPr>
              <a:t>MATERIEL</a:t>
            </a:r>
          </a:p>
          <a:p>
            <a:pPr algn="ctr"/>
            <a:r>
              <a:rPr lang="fr-FR" sz="1400" b="1" dirty="0" smtClean="0">
                <a:solidFill>
                  <a:srgbClr val="7030A0"/>
                </a:solidFill>
              </a:rPr>
              <a:t>Option de service compteur</a:t>
            </a:r>
            <a:endParaRPr lang="fr-FR" sz="1400" b="1" dirty="0">
              <a:solidFill>
                <a:srgbClr val="7030A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95536" y="908720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i="1" dirty="0" smtClean="0"/>
              <a:t> </a:t>
            </a:r>
            <a:r>
              <a:rPr lang="fr-FR" sz="1400" b="1" dirty="0" smtClean="0">
                <a:solidFill>
                  <a:srgbClr val="7030A0"/>
                </a:solidFill>
              </a:rPr>
              <a:t>GRILLE FOURNISSEUR</a:t>
            </a:r>
            <a:endParaRPr lang="fr-FR" sz="1400" b="1" dirty="0">
              <a:solidFill>
                <a:srgbClr val="7030A0"/>
              </a:solidFill>
            </a:endParaRPr>
          </a:p>
        </p:txBody>
      </p:sp>
      <p:cxnSp>
        <p:nvCxnSpPr>
          <p:cNvPr id="38" name="Connecteur droit avec flèche 37"/>
          <p:cNvCxnSpPr/>
          <p:nvPr/>
        </p:nvCxnSpPr>
        <p:spPr>
          <a:xfrm flipV="1">
            <a:off x="3131840" y="2564904"/>
            <a:ext cx="100811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V="1">
            <a:off x="3131840" y="1700808"/>
            <a:ext cx="100811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space réservé du contenu 4"/>
          <p:cNvSpPr>
            <a:spLocks noGrp="1"/>
          </p:cNvSpPr>
          <p:nvPr>
            <p:ph idx="1"/>
          </p:nvPr>
        </p:nvSpPr>
        <p:spPr>
          <a:xfrm>
            <a:off x="179512" y="4437112"/>
            <a:ext cx="3384376" cy="1368152"/>
          </a:xfrm>
        </p:spPr>
        <p:txBody>
          <a:bodyPr/>
          <a:lstStyle/>
          <a:p>
            <a:pPr marL="342900" lvl="1" indent="-342900">
              <a:buFont typeface="Wingdings" pitchFamily="2" charset="2"/>
              <a:buChar char="q"/>
            </a:pPr>
            <a:r>
              <a:rPr lang="fr-FR" sz="1200" b="1" dirty="0" smtClean="0">
                <a:solidFill>
                  <a:srgbClr val="FF0000"/>
                </a:solidFill>
                <a:sym typeface="Wingdings"/>
              </a:rPr>
              <a:t> ERREUR sur les codes 5 et code 6 qui apparaissent dans 2 matériels d’option de service compteur.</a:t>
            </a:r>
          </a:p>
          <a:p>
            <a:pPr marL="342900" lvl="1" indent="-342900">
              <a:buFont typeface="Wingdings" pitchFamily="2" charset="2"/>
              <a:buChar char="q"/>
            </a:pPr>
            <a:endParaRPr lang="fr-FR" sz="1200" b="1" dirty="0" smtClean="0">
              <a:solidFill>
                <a:srgbClr val="FF0000"/>
              </a:solidFill>
              <a:sym typeface="Wingdings"/>
            </a:endParaRPr>
          </a:p>
          <a:p>
            <a:pPr marL="342900" lvl="1" indent="-342900">
              <a:buFont typeface="Wingdings" pitchFamily="2" charset="2"/>
              <a:buChar char="q"/>
            </a:pPr>
            <a:r>
              <a:rPr lang="fr-FR" sz="1200" b="1" dirty="0" smtClean="0">
                <a:solidFill>
                  <a:srgbClr val="FF0000"/>
                </a:solidFill>
                <a:sym typeface="Wingdings"/>
              </a:rPr>
              <a:t>Le BATCH de calcul des valeurs compteur ne saura pas à qui rattaché la valeur de compteur </a:t>
            </a:r>
          </a:p>
        </p:txBody>
      </p:sp>
      <p:sp>
        <p:nvSpPr>
          <p:cNvPr id="44" name="Rectangle à coins arrondis 43"/>
          <p:cNvSpPr/>
          <p:nvPr/>
        </p:nvSpPr>
        <p:spPr>
          <a:xfrm>
            <a:off x="4139952" y="4795991"/>
            <a:ext cx="2016224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b="1" dirty="0" smtClean="0"/>
              <a:t>Réf: OP_APP_NUM_SP</a:t>
            </a:r>
          </a:p>
          <a:p>
            <a:r>
              <a:rPr lang="fr-FR" sz="1000" b="1" dirty="0" smtClean="0"/>
              <a:t>Appel  numéro spéciaux</a:t>
            </a:r>
          </a:p>
          <a:p>
            <a:endParaRPr lang="fr-FR" sz="1000" dirty="0" smtClean="0"/>
          </a:p>
        </p:txBody>
      </p:sp>
      <p:cxnSp>
        <p:nvCxnSpPr>
          <p:cNvPr id="88" name="Connecteur droit avec flèche 87"/>
          <p:cNvCxnSpPr/>
          <p:nvPr/>
        </p:nvCxnSpPr>
        <p:spPr>
          <a:xfrm flipV="1">
            <a:off x="3131840" y="1988840"/>
            <a:ext cx="100811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avec flèche 88"/>
          <p:cNvCxnSpPr/>
          <p:nvPr/>
        </p:nvCxnSpPr>
        <p:spPr>
          <a:xfrm flipV="1">
            <a:off x="3131840" y="2204864"/>
            <a:ext cx="100811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/>
          <p:cNvCxnSpPr/>
          <p:nvPr/>
        </p:nvCxnSpPr>
        <p:spPr>
          <a:xfrm>
            <a:off x="3203848" y="3861048"/>
            <a:ext cx="936104" cy="57606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avec flèche 92"/>
          <p:cNvCxnSpPr/>
          <p:nvPr/>
        </p:nvCxnSpPr>
        <p:spPr>
          <a:xfrm>
            <a:off x="3131840" y="3429000"/>
            <a:ext cx="1008112" cy="72008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avec flèche 101"/>
          <p:cNvCxnSpPr/>
          <p:nvPr/>
        </p:nvCxnSpPr>
        <p:spPr>
          <a:xfrm flipV="1">
            <a:off x="3203848" y="2924944"/>
            <a:ext cx="936104" cy="7920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ZoneTexte 110"/>
          <p:cNvSpPr txBox="1"/>
          <p:nvPr/>
        </p:nvSpPr>
        <p:spPr>
          <a:xfrm>
            <a:off x="6444208" y="2276872"/>
            <a:ext cx="2699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rgbClr val="00B0F0"/>
                </a:solidFill>
              </a:rPr>
              <a:t>CLIENT C2 Ligne 01 12 34 56 78</a:t>
            </a:r>
            <a:endParaRPr lang="fr-FR" sz="1200" b="1" dirty="0">
              <a:solidFill>
                <a:srgbClr val="00B0F0"/>
              </a:solidFill>
            </a:endParaRPr>
          </a:p>
        </p:txBody>
      </p:sp>
      <p:sp>
        <p:nvSpPr>
          <p:cNvPr id="112" name="ZoneTexte 111"/>
          <p:cNvSpPr txBox="1"/>
          <p:nvPr/>
        </p:nvSpPr>
        <p:spPr>
          <a:xfrm>
            <a:off x="7020272" y="2481863"/>
            <a:ext cx="20882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QTE : </a:t>
            </a:r>
            <a:r>
              <a:rPr lang="fr-FR" sz="1100" b="1" dirty="0" smtClean="0">
                <a:solidFill>
                  <a:srgbClr val="FF0000"/>
                </a:solidFill>
              </a:rPr>
              <a:t>180mn</a:t>
            </a:r>
          </a:p>
          <a:p>
            <a:r>
              <a:rPr lang="fr-FR" sz="1100" b="1" dirty="0" smtClean="0"/>
              <a:t>Tarif vente dans la QTE: </a:t>
            </a:r>
            <a:r>
              <a:rPr lang="fr-FR" sz="1100" b="1" dirty="0" smtClean="0">
                <a:solidFill>
                  <a:srgbClr val="FF0000"/>
                </a:solidFill>
              </a:rPr>
              <a:t>0.025</a:t>
            </a:r>
          </a:p>
          <a:p>
            <a:r>
              <a:rPr lang="fr-FR" sz="1100" b="1" dirty="0" smtClean="0"/>
              <a:t>Tarif vente au-delà: </a:t>
            </a:r>
            <a:r>
              <a:rPr lang="fr-FR" sz="1100" b="1" dirty="0" smtClean="0">
                <a:solidFill>
                  <a:srgbClr val="FF0000"/>
                </a:solidFill>
              </a:rPr>
              <a:t>0.030</a:t>
            </a:r>
            <a:endParaRPr lang="fr-FR" sz="1100" b="1" dirty="0">
              <a:solidFill>
                <a:srgbClr val="FF0000"/>
              </a:solidFill>
            </a:endParaRPr>
          </a:p>
        </p:txBody>
      </p:sp>
      <p:sp>
        <p:nvSpPr>
          <p:cNvPr id="113" name="ZoneTexte 112"/>
          <p:cNvSpPr txBox="1"/>
          <p:nvPr/>
        </p:nvSpPr>
        <p:spPr>
          <a:xfrm>
            <a:off x="7020272" y="3980964"/>
            <a:ext cx="20882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QTE : </a:t>
            </a:r>
            <a:r>
              <a:rPr lang="fr-FR" sz="1100" b="1" dirty="0" smtClean="0">
                <a:solidFill>
                  <a:srgbClr val="FF0000"/>
                </a:solidFill>
              </a:rPr>
              <a:t>90mn</a:t>
            </a:r>
          </a:p>
          <a:p>
            <a:r>
              <a:rPr lang="fr-FR" sz="1100" b="1" dirty="0" smtClean="0"/>
              <a:t>Tarif vente dans la QTE: </a:t>
            </a:r>
            <a:r>
              <a:rPr lang="fr-FR" sz="1100" b="1" dirty="0" smtClean="0">
                <a:solidFill>
                  <a:srgbClr val="FF0000"/>
                </a:solidFill>
              </a:rPr>
              <a:t>0.30</a:t>
            </a:r>
          </a:p>
          <a:p>
            <a:r>
              <a:rPr lang="fr-FR" sz="1100" b="1" dirty="0" smtClean="0"/>
              <a:t>Tarif vente au-delà: </a:t>
            </a:r>
            <a:r>
              <a:rPr lang="fr-FR" sz="1100" b="1" dirty="0" smtClean="0">
                <a:solidFill>
                  <a:srgbClr val="FF0000"/>
                </a:solidFill>
              </a:rPr>
              <a:t>0.35</a:t>
            </a:r>
            <a:endParaRPr lang="fr-FR" sz="1100" b="1" dirty="0">
              <a:solidFill>
                <a:srgbClr val="FF0000"/>
              </a:solidFill>
            </a:endParaRPr>
          </a:p>
        </p:txBody>
      </p:sp>
      <p:sp>
        <p:nvSpPr>
          <p:cNvPr id="114" name="ZoneTexte 113"/>
          <p:cNvSpPr txBox="1"/>
          <p:nvPr/>
        </p:nvSpPr>
        <p:spPr>
          <a:xfrm>
            <a:off x="7020272" y="4797152"/>
            <a:ext cx="20882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QTE : </a:t>
            </a:r>
            <a:r>
              <a:rPr lang="fr-FR" sz="1100" b="1" dirty="0" smtClean="0">
                <a:solidFill>
                  <a:srgbClr val="FF0000"/>
                </a:solidFill>
              </a:rPr>
              <a:t>1mn</a:t>
            </a:r>
          </a:p>
          <a:p>
            <a:r>
              <a:rPr lang="fr-FR" sz="1100" b="1" dirty="0" smtClean="0"/>
              <a:t>Tarif vente dans la QTE: </a:t>
            </a:r>
            <a:r>
              <a:rPr lang="fr-FR" sz="1100" b="1" dirty="0" smtClean="0">
                <a:solidFill>
                  <a:srgbClr val="FF0000"/>
                </a:solidFill>
              </a:rPr>
              <a:t>0</a:t>
            </a:r>
          </a:p>
          <a:p>
            <a:r>
              <a:rPr lang="fr-FR" sz="1100" b="1" dirty="0" smtClean="0"/>
              <a:t>Tarif vente au-delà: </a:t>
            </a:r>
            <a:r>
              <a:rPr lang="fr-FR" sz="1100" b="1" dirty="0" smtClean="0">
                <a:solidFill>
                  <a:srgbClr val="FF0000"/>
                </a:solidFill>
              </a:rPr>
              <a:t>0</a:t>
            </a:r>
            <a:endParaRPr lang="fr-FR" sz="1100" b="1" dirty="0">
              <a:solidFill>
                <a:srgbClr val="FF0000"/>
              </a:solidFill>
            </a:endParaRPr>
          </a:p>
        </p:txBody>
      </p:sp>
      <p:cxnSp>
        <p:nvCxnSpPr>
          <p:cNvPr id="124" name="Connecteur droit avec flèche 123"/>
          <p:cNvCxnSpPr>
            <a:stCxn id="112" idx="1"/>
          </p:cNvCxnSpPr>
          <p:nvPr/>
        </p:nvCxnSpPr>
        <p:spPr>
          <a:xfrm flipH="1" flipV="1">
            <a:off x="6156176" y="1988840"/>
            <a:ext cx="864096" cy="793105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cteur droit avec flèche 129"/>
          <p:cNvCxnSpPr/>
          <p:nvPr/>
        </p:nvCxnSpPr>
        <p:spPr>
          <a:xfrm flipH="1">
            <a:off x="6228184" y="5085184"/>
            <a:ext cx="720080" cy="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à coins arrondis 131"/>
          <p:cNvSpPr/>
          <p:nvPr/>
        </p:nvSpPr>
        <p:spPr>
          <a:xfrm>
            <a:off x="4139952" y="3212976"/>
            <a:ext cx="2016224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b="1" dirty="0" smtClean="0"/>
              <a:t>Réf: OP_AP_INTERNAT_OUT_AN</a:t>
            </a:r>
          </a:p>
          <a:p>
            <a:r>
              <a:rPr lang="fr-FR" sz="1000" b="1" dirty="0" smtClean="0"/>
              <a:t>Appel  internationale hors pack spécial Amérique du nord</a:t>
            </a:r>
          </a:p>
          <a:p>
            <a:endParaRPr lang="fr-FR" sz="1000" dirty="0" smtClean="0"/>
          </a:p>
        </p:txBody>
      </p:sp>
      <p:cxnSp>
        <p:nvCxnSpPr>
          <p:cNvPr id="143" name="Connecteur droit avec flèche 142"/>
          <p:cNvCxnSpPr>
            <a:endCxn id="132" idx="1"/>
          </p:cNvCxnSpPr>
          <p:nvPr/>
        </p:nvCxnSpPr>
        <p:spPr>
          <a:xfrm>
            <a:off x="3131840" y="2996952"/>
            <a:ext cx="1008112" cy="54006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eur droit avec flèche 146"/>
          <p:cNvCxnSpPr/>
          <p:nvPr/>
        </p:nvCxnSpPr>
        <p:spPr>
          <a:xfrm flipH="1">
            <a:off x="6228184" y="4293096"/>
            <a:ext cx="72008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ZoneTexte 148"/>
          <p:cNvSpPr txBox="1"/>
          <p:nvPr/>
        </p:nvSpPr>
        <p:spPr>
          <a:xfrm>
            <a:off x="7020272" y="3129935"/>
            <a:ext cx="20882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QTE : </a:t>
            </a:r>
            <a:r>
              <a:rPr lang="fr-FR" sz="1100" b="1" dirty="0" smtClean="0">
                <a:solidFill>
                  <a:srgbClr val="FF0000"/>
                </a:solidFill>
              </a:rPr>
              <a:t>0mn</a:t>
            </a:r>
          </a:p>
          <a:p>
            <a:r>
              <a:rPr lang="fr-FR" sz="1100" b="1" dirty="0" smtClean="0"/>
              <a:t>Tarif vente dans la QTE: </a:t>
            </a:r>
            <a:r>
              <a:rPr lang="fr-FR" sz="1100" b="1" dirty="0" smtClean="0">
                <a:solidFill>
                  <a:srgbClr val="FF0000"/>
                </a:solidFill>
              </a:rPr>
              <a:t>0</a:t>
            </a:r>
          </a:p>
          <a:p>
            <a:r>
              <a:rPr lang="fr-FR" sz="1100" b="1" dirty="0" smtClean="0"/>
              <a:t>Tarif vente au-delà: </a:t>
            </a:r>
            <a:r>
              <a:rPr lang="fr-FR" sz="1100" b="1" dirty="0" smtClean="0">
                <a:solidFill>
                  <a:srgbClr val="FF0000"/>
                </a:solidFill>
              </a:rPr>
              <a:t>0</a:t>
            </a:r>
            <a:endParaRPr lang="fr-FR" sz="1100" b="1" dirty="0">
              <a:solidFill>
                <a:srgbClr val="FF0000"/>
              </a:solidFill>
            </a:endParaRPr>
          </a:p>
        </p:txBody>
      </p:sp>
      <p:cxnSp>
        <p:nvCxnSpPr>
          <p:cNvPr id="154" name="Connecteur droit avec flèche 153"/>
          <p:cNvCxnSpPr>
            <a:stCxn id="149" idx="1"/>
          </p:cNvCxnSpPr>
          <p:nvPr/>
        </p:nvCxnSpPr>
        <p:spPr>
          <a:xfrm flipH="1" flipV="1">
            <a:off x="6156176" y="2708921"/>
            <a:ext cx="864096" cy="721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Espace réservé du contenu 4"/>
          <p:cNvSpPr txBox="1">
            <a:spLocks/>
          </p:cNvSpPr>
          <p:nvPr/>
        </p:nvSpPr>
        <p:spPr>
          <a:xfrm>
            <a:off x="5580112" y="2636912"/>
            <a:ext cx="648072" cy="504056"/>
          </a:xfrm>
          <a:prstGeom prst="rect">
            <a:avLst/>
          </a:prstGeom>
        </p:spPr>
        <p:txBody>
          <a:bodyPr/>
          <a:lstStyle/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>
                  <a:lumMod val="50000"/>
                </a:schemeClr>
              </a:buClr>
              <a:buSzTx/>
              <a:tabLst/>
              <a:defRPr/>
            </a:pPr>
            <a:r>
              <a:rPr kumimoji="0" lang="fr-FR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/>
              </a:rPr>
              <a:t>Code 5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>
                  <a:lumMod val="50000"/>
                </a:schemeClr>
              </a:buClr>
              <a:buSzTx/>
              <a:tabLst/>
              <a:defRPr/>
            </a:pPr>
            <a:r>
              <a:rPr lang="fr-FR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Code 6</a:t>
            </a:r>
            <a:endParaRPr kumimoji="0" lang="fr-FR" sz="1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  <a:sym typeface="Wingdings"/>
            </a:endParaRPr>
          </a:p>
        </p:txBody>
      </p:sp>
      <p:sp>
        <p:nvSpPr>
          <p:cNvPr id="53" name="Espace réservé du contenu 4"/>
          <p:cNvSpPr txBox="1">
            <a:spLocks/>
          </p:cNvSpPr>
          <p:nvPr/>
        </p:nvSpPr>
        <p:spPr>
          <a:xfrm>
            <a:off x="5652120" y="4221088"/>
            <a:ext cx="648072" cy="504056"/>
          </a:xfrm>
          <a:prstGeom prst="rect">
            <a:avLst/>
          </a:prstGeom>
        </p:spPr>
        <p:txBody>
          <a:bodyPr/>
          <a:lstStyle/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>
                  <a:lumMod val="50000"/>
                </a:schemeClr>
              </a:buClr>
              <a:buSzTx/>
              <a:tabLst/>
              <a:defRPr/>
            </a:pPr>
            <a:r>
              <a:rPr kumimoji="0" lang="fr-FR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/>
              </a:rPr>
              <a:t>Code 5</a:t>
            </a: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>
                  <a:lumMod val="50000"/>
                </a:schemeClr>
              </a:buClr>
              <a:buSzTx/>
              <a:tabLst/>
              <a:defRPr/>
            </a:pPr>
            <a:r>
              <a:rPr lang="fr-FR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/>
              </a:rPr>
              <a:t>Code 6</a:t>
            </a:r>
            <a:endParaRPr kumimoji="0" lang="fr-FR" sz="1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  <a:sym typeface="Wingdings"/>
            </a:endParaRPr>
          </a:p>
        </p:txBody>
      </p:sp>
      <p:pic>
        <p:nvPicPr>
          <p:cNvPr id="54" name="Image 53" descr="ico_warni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2332112"/>
            <a:ext cx="304800" cy="304800"/>
          </a:xfrm>
          <a:prstGeom prst="rect">
            <a:avLst/>
          </a:prstGeom>
        </p:spPr>
      </p:pic>
      <p:pic>
        <p:nvPicPr>
          <p:cNvPr id="55" name="Image 54" descr="ico_warni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3916288"/>
            <a:ext cx="304800" cy="304800"/>
          </a:xfrm>
          <a:prstGeom prst="rect">
            <a:avLst/>
          </a:prstGeom>
        </p:spPr>
      </p:pic>
      <p:sp>
        <p:nvSpPr>
          <p:cNvPr id="42" name="Titre 3"/>
          <p:cNvSpPr>
            <a:spLocks noGrp="1"/>
          </p:cNvSpPr>
          <p:nvPr>
            <p:ph type="title"/>
          </p:nvPr>
        </p:nvSpPr>
        <p:spPr>
          <a:xfrm>
            <a:off x="1403648" y="0"/>
            <a:ext cx="7632848" cy="360040"/>
          </a:xfrm>
        </p:spPr>
        <p:txBody>
          <a:bodyPr/>
          <a:lstStyle/>
          <a:p>
            <a:r>
              <a:rPr lang="fr-FR" dirty="0" smtClean="0"/>
              <a:t>CONTRAT: PRINCIPE DE Relevé des compteurs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51520" y="836712"/>
            <a:ext cx="8507288" cy="1368152"/>
          </a:xfrm>
        </p:spPr>
        <p:txBody>
          <a:bodyPr/>
          <a:lstStyle/>
          <a:p>
            <a:pPr marL="342900" lvl="1" indent="-342900">
              <a:buFont typeface="Wingdings" pitchFamily="2" charset="2"/>
              <a:buChar char="q"/>
            </a:pPr>
            <a:r>
              <a:rPr lang="fr-FR" sz="1200" b="1" dirty="0" smtClean="0"/>
              <a:t>La facturation</a:t>
            </a:r>
          </a:p>
          <a:p>
            <a:pPr marL="342900" lvl="1" indent="-342900"/>
            <a:r>
              <a:rPr lang="fr-FR" sz="1200" dirty="0" smtClean="0"/>
              <a:t>A échéance, via un déclenchement manuelle ou automatique, une facture sera générée avec les lignes de facturation correspondantes à chaque compteur.</a:t>
            </a:r>
          </a:p>
          <a:p>
            <a:pPr marL="342900" lvl="1" indent="-342900">
              <a:buFont typeface="Wingdings" pitchFamily="2" charset="2"/>
              <a:buChar char="q"/>
            </a:pPr>
            <a:endParaRPr lang="fr-FR" sz="1200" b="1" dirty="0" smtClean="0"/>
          </a:p>
          <a:p>
            <a:pPr marL="342900" lvl="1" indent="-342900">
              <a:buFont typeface="Wingdings" pitchFamily="2" charset="2"/>
              <a:buChar char="q"/>
            </a:pPr>
            <a:r>
              <a:rPr lang="fr-FR" sz="1200" b="1" dirty="0" smtClean="0"/>
              <a:t>Règle de facturation à partir des compteurs:</a:t>
            </a:r>
          </a:p>
          <a:p>
            <a:pPr marL="342900" lvl="1" indent="-342900">
              <a:buFont typeface="Wingdings" pitchFamily="2" charset="2"/>
              <a:buChar char="q"/>
            </a:pPr>
            <a:endParaRPr lang="fr-FR" sz="1200" b="1" dirty="0" smtClean="0"/>
          </a:p>
          <a:p>
            <a:pPr marL="342900" lvl="1" indent="-342900">
              <a:buFont typeface="Wingdings" pitchFamily="2" charset="2"/>
              <a:buChar char="q"/>
            </a:pPr>
            <a:endParaRPr lang="fr-FR" sz="1200" b="1" dirty="0" smtClean="0"/>
          </a:p>
          <a:p>
            <a:pPr marL="342900" lvl="1" indent="-342900">
              <a:buFont typeface="Wingdings" pitchFamily="2" charset="2"/>
              <a:buChar char="q"/>
            </a:pPr>
            <a:endParaRPr lang="fr-FR" sz="1200" b="1" dirty="0" smtClean="0"/>
          </a:p>
          <a:p>
            <a:pPr marL="342900" lvl="1" indent="-342900">
              <a:buFont typeface="Wingdings" pitchFamily="2" charset="2"/>
              <a:buChar char="q"/>
            </a:pPr>
            <a:endParaRPr lang="fr-FR" sz="1200" b="1" dirty="0" smtClean="0"/>
          </a:p>
          <a:p>
            <a:pPr marL="342900" lvl="1" indent="-342900">
              <a:buFont typeface="Wingdings" pitchFamily="2" charset="2"/>
              <a:buChar char="q"/>
            </a:pPr>
            <a:endParaRPr lang="fr-FR" sz="1200" b="1" dirty="0" smtClean="0"/>
          </a:p>
          <a:p>
            <a:pPr marL="342900" lvl="1" indent="-342900">
              <a:buFont typeface="Wingdings" pitchFamily="2" charset="2"/>
              <a:buChar char="q"/>
            </a:pPr>
            <a:endParaRPr lang="fr-FR" sz="1200" b="1" dirty="0" smtClean="0"/>
          </a:p>
          <a:p>
            <a:pPr marL="342900" lvl="1" indent="-342900">
              <a:buFont typeface="Wingdings" pitchFamily="2" charset="2"/>
              <a:buChar char="q"/>
            </a:pPr>
            <a:endParaRPr lang="fr-FR" sz="1200" b="1" dirty="0" smtClean="0"/>
          </a:p>
          <a:p>
            <a:pPr marL="342900" lvl="1" indent="-342900">
              <a:buFont typeface="Wingdings" pitchFamily="2" charset="2"/>
              <a:buChar char="q"/>
            </a:pPr>
            <a:endParaRPr lang="fr-FR" sz="1200" b="1" dirty="0" smtClean="0"/>
          </a:p>
          <a:p>
            <a:pPr marL="342900" lvl="1" indent="-342900">
              <a:buFont typeface="Wingdings" pitchFamily="2" charset="2"/>
              <a:buChar char="q"/>
            </a:pPr>
            <a:endParaRPr lang="fr-FR" sz="1200" b="1" dirty="0" smtClean="0"/>
          </a:p>
          <a:p>
            <a:pPr marL="342900" lvl="1" indent="-342900">
              <a:buFont typeface="Wingdings" pitchFamily="2" charset="2"/>
              <a:buChar char="q"/>
            </a:pPr>
            <a:endParaRPr lang="fr-FR" sz="1200" b="1" dirty="0" smtClean="0"/>
          </a:p>
          <a:p>
            <a:pPr marL="342900" lvl="1" indent="-342900"/>
            <a:r>
              <a:rPr lang="fr-FR" sz="1600" b="1" dirty="0" smtClean="0"/>
              <a:t>La facturation</a:t>
            </a:r>
          </a:p>
          <a:p>
            <a:pPr marL="342900" lvl="1" indent="-342900"/>
            <a:endParaRPr lang="fr-FR" sz="1600" dirty="0" smtClean="0"/>
          </a:p>
          <a:p>
            <a:pPr marL="742950" lvl="2" indent="-342900"/>
            <a:endParaRPr lang="fr-FR" sz="1200" dirty="0" smtClean="0"/>
          </a:p>
          <a:p>
            <a:pPr marL="742950" lvl="2" indent="-342900"/>
            <a:endParaRPr lang="fr-FR" sz="1200" dirty="0" smtClean="0"/>
          </a:p>
          <a:p>
            <a:pPr marL="742950" lvl="2" indent="-342900"/>
            <a:endParaRPr lang="fr-FR" sz="1200" dirty="0" smtClean="0"/>
          </a:p>
          <a:p>
            <a:pPr marL="742950" lvl="2" indent="-342900"/>
            <a:endParaRPr lang="fr-FR" sz="1200" dirty="0" smtClean="0"/>
          </a:p>
          <a:p>
            <a:pPr marL="742950" lvl="2" indent="-342900"/>
            <a:endParaRPr lang="fr-FR" sz="1200" dirty="0" smtClean="0"/>
          </a:p>
          <a:p>
            <a:pPr marL="742950" lvl="2" indent="-342900"/>
            <a:endParaRPr lang="fr-FR" sz="1200" b="1" dirty="0" smtClean="0"/>
          </a:p>
          <a:p>
            <a:pPr marL="742950" lvl="2" indent="-342900">
              <a:buNone/>
            </a:pPr>
            <a:endParaRPr lang="fr-FR" sz="1200" dirty="0" smtClean="0"/>
          </a:p>
          <a:p>
            <a:endParaRPr lang="fr-FR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Page </a:t>
            </a:r>
            <a:fld id="{D82D2A6E-D03A-4FFD-B2D5-4D939985F07C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07DC76EF-774F-4E9B-9C28-B621154DAB42}" type="datetime4">
              <a:rPr lang="fr-FR" smtClean="0"/>
              <a:pPr>
                <a:defRPr/>
              </a:pPr>
              <a:t>14 septembre 2014</a:t>
            </a:fld>
            <a:endParaRPr lang="fr-FR" dirty="0"/>
          </a:p>
        </p:txBody>
      </p:sp>
      <p:sp>
        <p:nvSpPr>
          <p:cNvPr id="8" name="Titre 3"/>
          <p:cNvSpPr txBox="1">
            <a:spLocks/>
          </p:cNvSpPr>
          <p:nvPr/>
        </p:nvSpPr>
        <p:spPr>
          <a:xfrm>
            <a:off x="179512" y="476672"/>
            <a:ext cx="7632848" cy="360040"/>
          </a:xfrm>
          <a:prstGeom prst="rect">
            <a:avLst/>
          </a:prstGeom>
        </p:spPr>
        <p:txBody>
          <a:bodyPr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III) Détail sur la facturation</a:t>
            </a:r>
            <a:endParaRPr kumimoji="0" lang="fr-FR" sz="1800" b="1" i="0" u="none" strike="noStrike" kern="1200" cap="all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411760" y="4797152"/>
            <a:ext cx="18722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QTE </a:t>
            </a:r>
            <a:r>
              <a:rPr lang="fr-FR" sz="1100" b="1" dirty="0" smtClean="0">
                <a:solidFill>
                  <a:srgbClr val="FF0000"/>
                </a:solidFill>
              </a:rPr>
              <a:t>= 1</a:t>
            </a:r>
          </a:p>
          <a:p>
            <a:r>
              <a:rPr lang="fr-FR" sz="1100" b="1" dirty="0" smtClean="0"/>
              <a:t>Tarif vente dans la QTE </a:t>
            </a:r>
            <a:r>
              <a:rPr lang="fr-FR" sz="1100" b="1" dirty="0" smtClean="0">
                <a:solidFill>
                  <a:srgbClr val="FF0000"/>
                </a:solidFill>
              </a:rPr>
              <a:t>= 0</a:t>
            </a:r>
          </a:p>
          <a:p>
            <a:r>
              <a:rPr lang="fr-FR" sz="1100" b="1" dirty="0" smtClean="0"/>
              <a:t>Tarif vente au-delà  </a:t>
            </a:r>
            <a:r>
              <a:rPr lang="fr-FR" sz="1100" b="1" dirty="0" smtClean="0">
                <a:solidFill>
                  <a:srgbClr val="FF0000"/>
                </a:solidFill>
              </a:rPr>
              <a:t>= 0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323528" y="1988840"/>
          <a:ext cx="8568952" cy="3816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655"/>
                <a:gridCol w="508328"/>
                <a:gridCol w="871419"/>
                <a:gridCol w="944037"/>
                <a:gridCol w="1234510"/>
                <a:gridCol w="3994003"/>
              </a:tblGrid>
              <a:tr h="684387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MODE RELEVE COMPTEUR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QTE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Tarif vente dans la QTE</a:t>
                      </a:r>
                    </a:p>
                    <a:p>
                      <a:pPr algn="ctr"/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Tarif vente au delà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COMPTEUR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CALCUL MONTANT</a:t>
                      </a:r>
                      <a:endParaRPr lang="fr-FR" sz="1000" dirty="0"/>
                    </a:p>
                  </a:txBody>
                  <a:tcPr/>
                </a:tc>
              </a:tr>
              <a:tr h="874494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AUTOMATIQUE</a:t>
                      </a:r>
                      <a:endParaRPr lang="fr-F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1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/>
                        <a:t>0€</a:t>
                      </a:r>
                      <a:endParaRPr lang="fr-F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0€</a:t>
                      </a:r>
                      <a:endParaRPr lang="fr-F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999999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Les tarifs de vente </a:t>
                      </a:r>
                      <a:r>
                        <a:rPr lang="fr-FR" sz="1000" baseline="0" dirty="0" smtClean="0"/>
                        <a:t>de base sont ceux de la grille du fournisseur.</a:t>
                      </a:r>
                    </a:p>
                    <a:p>
                      <a:r>
                        <a:rPr lang="fr-FR" sz="1000" baseline="0" dirty="0" smtClean="0"/>
                        <a:t>Le calcul sera réalisé en prenant tous les codes fournisseur  des relevés pour l’option de service et en fonction de la période de facturation choisie </a:t>
                      </a:r>
                      <a:endParaRPr lang="fr-FR" sz="1000" dirty="0"/>
                    </a:p>
                  </a:txBody>
                  <a:tcPr/>
                </a:tc>
              </a:tr>
              <a:tr h="333172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AUTOMATIQUE</a:t>
                      </a:r>
                      <a:endParaRPr lang="fr-F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&gt;1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0€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0€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999999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="1" dirty="0" smtClean="0">
                          <a:solidFill>
                            <a:srgbClr val="FF0000"/>
                          </a:solidFill>
                        </a:rPr>
                        <a:t>INTERDIT; ne correspond à rien</a:t>
                      </a:r>
                      <a:endParaRPr lang="fr-FR" sz="1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74494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/>
                        <a:t>AUTOMATIQUE</a:t>
                      </a:r>
                    </a:p>
                    <a:p>
                      <a:pPr algn="ctr"/>
                      <a:r>
                        <a:rPr lang="fr-FR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MANUEL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&gt;=1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999.99999€</a:t>
                      </a:r>
                    </a:p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999.99999€</a:t>
                      </a:r>
                    </a:p>
                    <a:p>
                      <a:pPr algn="ctr"/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999999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Le tarif de vente </a:t>
                      </a:r>
                      <a:r>
                        <a:rPr lang="fr-FR" sz="1000" baseline="0" dirty="0" smtClean="0"/>
                        <a:t>de base est celui indiqué dans la ligne de service pour le matériel client; </a:t>
                      </a:r>
                      <a:r>
                        <a:rPr lang="fr-FR" sz="1000" i="1" baseline="0" dirty="0" smtClean="0"/>
                        <a:t>tarif vente dans la QTE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aseline="0" dirty="0" smtClean="0"/>
                        <a:t>Il sera appliqué à la valeur du compteur pour la facturation. Si dépassement de la QTE, c’est le </a:t>
                      </a:r>
                      <a:r>
                        <a:rPr lang="fr-FR" sz="1000" i="1" baseline="0" dirty="0" smtClean="0"/>
                        <a:t>tarif vente au-delà </a:t>
                      </a:r>
                      <a:r>
                        <a:rPr lang="fr-FR" sz="1000" baseline="0" dirty="0" smtClean="0"/>
                        <a:t>qui sera utilisé</a:t>
                      </a:r>
                      <a:endParaRPr lang="fr-FR" sz="1000" dirty="0"/>
                    </a:p>
                  </a:txBody>
                  <a:tcPr/>
                </a:tc>
              </a:tr>
              <a:tr h="185781"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84387">
                <a:tc>
                  <a:txBody>
                    <a:bodyPr/>
                    <a:lstStyle/>
                    <a:p>
                      <a:pPr algn="ctr"/>
                      <a:r>
                        <a:rPr lang="fr-FR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MANUEL</a:t>
                      </a:r>
                    </a:p>
                    <a:p>
                      <a:pPr algn="ctr"/>
                      <a:r>
                        <a:rPr lang="fr-FR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AUTOMATIQUE</a:t>
                      </a:r>
                      <a:endParaRPr lang="fr-FR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0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999.99999€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--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999999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Illimité. Le tarif appliqué sera celui du </a:t>
                      </a:r>
                      <a:r>
                        <a:rPr lang="fr-FR" sz="1000" i="1" dirty="0" smtClean="0"/>
                        <a:t>tarif vente dans la QTE</a:t>
                      </a:r>
                      <a:r>
                        <a:rPr lang="fr-FR" sz="1000" dirty="0" smtClean="0"/>
                        <a:t> quelque soit la valeur du compteur.</a:t>
                      </a:r>
                    </a:p>
                    <a:p>
                      <a:r>
                        <a:rPr lang="fr-FR" sz="1000" dirty="0" smtClean="0"/>
                        <a:t>Le </a:t>
                      </a:r>
                      <a:r>
                        <a:rPr lang="fr-FR" sz="1000" i="1" dirty="0" smtClean="0"/>
                        <a:t>tarif </a:t>
                      </a:r>
                      <a:r>
                        <a:rPr lang="fr-FR" sz="1000" i="1" baseline="0" dirty="0" smtClean="0"/>
                        <a:t>vente au delà</a:t>
                      </a:r>
                      <a:r>
                        <a:rPr lang="fr-FR" sz="1000" baseline="0" dirty="0" smtClean="0"/>
                        <a:t> n’est pas utilisé</a:t>
                      </a:r>
                      <a:endParaRPr lang="fr-FR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itre 3"/>
          <p:cNvSpPr>
            <a:spLocks noGrp="1"/>
          </p:cNvSpPr>
          <p:nvPr>
            <p:ph type="title"/>
          </p:nvPr>
        </p:nvSpPr>
        <p:spPr>
          <a:xfrm>
            <a:off x="1403648" y="0"/>
            <a:ext cx="7632848" cy="360040"/>
          </a:xfrm>
        </p:spPr>
        <p:txBody>
          <a:bodyPr/>
          <a:lstStyle/>
          <a:p>
            <a:r>
              <a:rPr lang="fr-FR" dirty="0" smtClean="0"/>
              <a:t>CONTRAT: PRINCIPE DE Relevé des compteurs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</TotalTime>
  <Words>1156</Words>
  <Application>Microsoft Office PowerPoint</Application>
  <PresentationFormat>Affichage à l'écran (4:3)</PresentationFormat>
  <Paragraphs>296</Paragraphs>
  <Slides>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CONTRAT: PRINCIPE DE Relevé des compteurs</vt:lpstr>
      <vt:lpstr>CONTRAT: PRINCIPE DE Relevé des compteurs</vt:lpstr>
      <vt:lpstr>CONTRAT: PRINCIPE DE Relevé des compteurs</vt:lpstr>
      <vt:lpstr>CONTRAT: PRINCIPE DE Relevé des compteurs</vt:lpstr>
      <vt:lpstr>CONTRAT: PRINCIPE DE Relevé des compteurs</vt:lpstr>
      <vt:lpstr>CONTRAT: PRINCIPE DE Relevé des compteurs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aa</dc:creator>
  <cp:lastModifiedBy>yvo</cp:lastModifiedBy>
  <cp:revision>87</cp:revision>
  <dcterms:created xsi:type="dcterms:W3CDTF">2013-02-20T19:59:52Z</dcterms:created>
  <dcterms:modified xsi:type="dcterms:W3CDTF">2014-09-14T07:22:55Z</dcterms:modified>
</cp:coreProperties>
</file>