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4" r:id="rId2"/>
    <p:sldId id="260" r:id="rId3"/>
    <p:sldId id="262" r:id="rId4"/>
    <p:sldId id="263" r:id="rId5"/>
    <p:sldId id="265" r:id="rId6"/>
    <p:sldId id="266" r:id="rId7"/>
    <p:sldId id="270" r:id="rId8"/>
    <p:sldId id="268" r:id="rId9"/>
    <p:sldId id="27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26" autoAdjust="0"/>
    <p:restoredTop sz="93462" autoAdjust="0"/>
  </p:normalViewPr>
  <p:slideViewPr>
    <p:cSldViewPr>
      <p:cViewPr>
        <p:scale>
          <a:sx n="100" d="100"/>
          <a:sy n="100" d="100"/>
        </p:scale>
        <p:origin x="-2430"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EF18C9-D6B2-498B-BADD-2D51602701FE}" type="datetimeFigureOut">
              <a:rPr lang="fr-FR" smtClean="0"/>
              <a:pPr/>
              <a:t>30/09/2014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FC4095-30DA-4E36-8BB2-0CA4B67C6B7C}"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48765-8C3E-4BFD-85A4-995C38BA6B32}" type="datetimeFigureOut">
              <a:rPr lang="fr-FR" smtClean="0"/>
              <a:pPr/>
              <a:t>30/09/2014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84A97-5E1E-4237-9308-C22ED208259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384A97-5E1E-4237-9308-C22ED208259B}"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9" name="Freeform 83"/>
          <p:cNvSpPr>
            <a:spLocks/>
          </p:cNvSpPr>
          <p:nvPr userDrawn="1"/>
        </p:nvSpPr>
        <p:spPr bwMode="auto">
          <a:xfrm>
            <a:off x="2483768" y="6525344"/>
            <a:ext cx="6682457" cy="211931"/>
          </a:xfrm>
          <a:custGeom>
            <a:avLst/>
            <a:gdLst/>
            <a:ahLst/>
            <a:cxnLst>
              <a:cxn ang="0">
                <a:pos x="47" y="92"/>
              </a:cxn>
              <a:cxn ang="0">
                <a:pos x="1226" y="91"/>
              </a:cxn>
              <a:cxn ang="0">
                <a:pos x="1221" y="3"/>
              </a:cxn>
              <a:cxn ang="0">
                <a:pos x="47" y="1"/>
              </a:cxn>
              <a:cxn ang="0">
                <a:pos x="0" y="47"/>
              </a:cxn>
              <a:cxn ang="0">
                <a:pos x="47" y="92"/>
              </a:cxn>
            </a:cxnLst>
            <a:rect l="0" t="0" r="r" b="b"/>
            <a:pathLst>
              <a:path w="1226" h="92">
                <a:moveTo>
                  <a:pt x="47" y="92"/>
                </a:moveTo>
                <a:cubicBezTo>
                  <a:pt x="1200" y="92"/>
                  <a:pt x="1226" y="91"/>
                  <a:pt x="1226" y="91"/>
                </a:cubicBezTo>
                <a:cubicBezTo>
                  <a:pt x="1226" y="0"/>
                  <a:pt x="1221" y="3"/>
                  <a:pt x="1221" y="3"/>
                </a:cubicBezTo>
                <a:cubicBezTo>
                  <a:pt x="68" y="3"/>
                  <a:pt x="47" y="1"/>
                  <a:pt x="47" y="1"/>
                </a:cubicBezTo>
                <a:cubicBezTo>
                  <a:pt x="20" y="1"/>
                  <a:pt x="0" y="22"/>
                  <a:pt x="0" y="47"/>
                </a:cubicBezTo>
                <a:cubicBezTo>
                  <a:pt x="0" y="72"/>
                  <a:pt x="20" y="92"/>
                  <a:pt x="47" y="92"/>
                </a:cubicBezTo>
                <a:close/>
              </a:path>
            </a:pathLst>
          </a:custGeom>
          <a:gradFill flip="none" rotWithShape="1">
            <a:gsLst>
              <a:gs pos="42000">
                <a:schemeClr val="accent4">
                  <a:lumMod val="60000"/>
                  <a:lumOff val="40000"/>
                </a:schemeClr>
              </a:gs>
              <a:gs pos="100000">
                <a:srgbClr val="F8F8F8"/>
              </a:gs>
            </a:gsLst>
            <a:lin ang="10800000" scaled="1"/>
            <a:tileRect/>
          </a:gradFill>
          <a:ln w="9525" cap="flat" cmpd="sng">
            <a:noFill/>
            <a:prstDash val="solid"/>
            <a:round/>
            <a:headEnd/>
            <a:tailEnd/>
          </a:ln>
          <a:effectLst/>
        </p:spPr>
        <p:txBody>
          <a:bodyPr wrap="none" anchor="ctr"/>
          <a:lstStyle/>
          <a:p>
            <a:pPr>
              <a:defRPr/>
            </a:pPr>
            <a:endParaRPr lang="fr-FR">
              <a:cs typeface="+mn-cs"/>
            </a:endParaRPr>
          </a:p>
        </p:txBody>
      </p:sp>
      <p:pic>
        <p:nvPicPr>
          <p:cNvPr id="17" name="Image 16" descr="sanfrancisco.jpg"/>
          <p:cNvPicPr>
            <a:picLocks noChangeAspect="1"/>
          </p:cNvPicPr>
          <p:nvPr userDrawn="1"/>
        </p:nvPicPr>
        <p:blipFill>
          <a:blip r:embed="rId2" cstate="print"/>
          <a:stretch>
            <a:fillRect/>
          </a:stretch>
        </p:blipFill>
        <p:spPr>
          <a:xfrm>
            <a:off x="2123728" y="1772816"/>
            <a:ext cx="7020272" cy="1159186"/>
          </a:xfrm>
          <a:prstGeom prst="rect">
            <a:avLst/>
          </a:prstGeom>
        </p:spPr>
      </p:pic>
      <p:sp>
        <p:nvSpPr>
          <p:cNvPr id="18" name="Text Box 5"/>
          <p:cNvSpPr txBox="1">
            <a:spLocks noChangeArrowheads="1"/>
          </p:cNvSpPr>
          <p:nvPr userDrawn="1"/>
        </p:nvSpPr>
        <p:spPr bwMode="auto">
          <a:xfrm>
            <a:off x="2177814" y="4675188"/>
            <a:ext cx="5472608" cy="1442703"/>
          </a:xfrm>
          <a:prstGeom prst="rect">
            <a:avLst/>
          </a:prstGeom>
          <a:noFill/>
          <a:ln w="9525">
            <a:noFill/>
            <a:miter lim="800000"/>
            <a:headEnd/>
            <a:tailEnd/>
          </a:ln>
        </p:spPr>
        <p:txBody>
          <a:bodyPr wrap="square">
            <a:spAutoFit/>
          </a:bodyPr>
          <a:lstStyle/>
          <a:p>
            <a:pPr>
              <a:lnSpc>
                <a:spcPct val="105000"/>
              </a:lnSpc>
            </a:pPr>
            <a:endParaRPr lang="fr-FR" sz="900" dirty="0"/>
          </a:p>
          <a:p>
            <a:pPr algn="ctr">
              <a:lnSpc>
                <a:spcPct val="105000"/>
              </a:lnSpc>
            </a:pPr>
            <a:r>
              <a:rPr lang="fr-FR" sz="1800" b="1" dirty="0">
                <a:latin typeface="Arial Black" pitchFamily="34" charset="0"/>
              </a:rPr>
              <a:t>Plate forme B.I.P</a:t>
            </a:r>
            <a:r>
              <a:rPr lang="fr-FR" sz="1800" b="1" dirty="0" smtClean="0">
                <a:latin typeface="Arial Black" pitchFamily="34" charset="0"/>
              </a:rPr>
              <a:t>.</a:t>
            </a:r>
          </a:p>
          <a:p>
            <a:pPr algn="ctr">
              <a:lnSpc>
                <a:spcPct val="105000"/>
              </a:lnSpc>
            </a:pPr>
            <a:endParaRPr lang="fr-FR" sz="1200" b="1" dirty="0"/>
          </a:p>
          <a:p>
            <a:pPr algn="ctr">
              <a:lnSpc>
                <a:spcPct val="105000"/>
              </a:lnSpc>
            </a:pPr>
            <a:r>
              <a:rPr lang="fr-FR" sz="1200" dirty="0">
                <a:latin typeface="Arial Black" pitchFamily="34" charset="0"/>
              </a:rPr>
              <a:t>Business Intelligence </a:t>
            </a:r>
            <a:r>
              <a:rPr lang="fr-FR" sz="1200" dirty="0" err="1">
                <a:latin typeface="Arial Black" pitchFamily="34" charset="0"/>
              </a:rPr>
              <a:t>Process</a:t>
            </a:r>
            <a:r>
              <a:rPr lang="fr-FR" sz="1200" dirty="0">
                <a:latin typeface="Arial Black" pitchFamily="34" charset="0"/>
              </a:rPr>
              <a:t>.</a:t>
            </a:r>
          </a:p>
          <a:p>
            <a:pPr algn="ctr">
              <a:lnSpc>
                <a:spcPct val="105000"/>
              </a:lnSpc>
            </a:pPr>
            <a:r>
              <a:rPr lang="fr-FR" sz="1200" dirty="0">
                <a:latin typeface="Arial Black" pitchFamily="34" charset="0"/>
              </a:rPr>
              <a:t> </a:t>
            </a:r>
            <a:r>
              <a:rPr lang="fr-FR" sz="1200" dirty="0" err="1">
                <a:latin typeface="Arial Black" pitchFamily="34" charset="0"/>
              </a:rPr>
              <a:t>Plate-Forme</a:t>
            </a:r>
            <a:r>
              <a:rPr lang="fr-FR" sz="1200" dirty="0">
                <a:latin typeface="Arial Black" pitchFamily="34" charset="0"/>
              </a:rPr>
              <a:t> Web Collaborative pour le suivi du Business de l'entreprise</a:t>
            </a:r>
            <a:endParaRPr lang="fr-FR" sz="900" dirty="0">
              <a:latin typeface="Arial Black" pitchFamily="34" charset="0"/>
            </a:endParaRPr>
          </a:p>
          <a:p>
            <a:endParaRPr lang="fr-FR" sz="900" dirty="0"/>
          </a:p>
        </p:txBody>
      </p:sp>
      <p:sp>
        <p:nvSpPr>
          <p:cNvPr id="19" name="Text Box 6"/>
          <p:cNvSpPr txBox="1">
            <a:spLocks noChangeArrowheads="1"/>
          </p:cNvSpPr>
          <p:nvPr userDrawn="1"/>
        </p:nvSpPr>
        <p:spPr bwMode="auto">
          <a:xfrm>
            <a:off x="2087885" y="1340768"/>
            <a:ext cx="6660579" cy="423706"/>
          </a:xfrm>
          <a:prstGeom prst="rect">
            <a:avLst/>
          </a:prstGeom>
          <a:noFill/>
          <a:ln w="9525">
            <a:noFill/>
            <a:miter lim="800000"/>
            <a:headEnd/>
            <a:tailEnd/>
          </a:ln>
        </p:spPr>
        <p:txBody>
          <a:bodyPr wrap="square">
            <a:spAutoFit/>
          </a:bodyPr>
          <a:lstStyle/>
          <a:p>
            <a:pPr>
              <a:lnSpc>
                <a:spcPct val="105000"/>
              </a:lnSpc>
            </a:pPr>
            <a:endParaRPr lang="fr-FR" sz="900" dirty="0"/>
          </a:p>
          <a:p>
            <a:pPr algn="ctr">
              <a:lnSpc>
                <a:spcPct val="105000"/>
              </a:lnSpc>
            </a:pPr>
            <a:r>
              <a:rPr lang="fr-FR" sz="1200" b="1" dirty="0">
                <a:latin typeface="Arial Black" pitchFamily="34" charset="0"/>
              </a:rPr>
              <a:t>PROGICIEL </a:t>
            </a:r>
            <a:r>
              <a:rPr lang="fr-FR" sz="1200" b="1" dirty="0" smtClean="0">
                <a:latin typeface="Arial Black" pitchFamily="34" charset="0"/>
              </a:rPr>
              <a:t>COLLABORATIF de  </a:t>
            </a:r>
            <a:r>
              <a:rPr lang="fr-FR" sz="1200" b="1" dirty="0">
                <a:latin typeface="Arial Black" pitchFamily="34" charset="0"/>
              </a:rPr>
              <a:t>SUIVI D’ACTIVITE </a:t>
            </a:r>
            <a:r>
              <a:rPr lang="fr-FR" sz="1200" b="1" dirty="0" smtClean="0">
                <a:latin typeface="Arial Black" pitchFamily="34" charset="0"/>
              </a:rPr>
              <a:t>D’ENTREPRISE</a:t>
            </a:r>
            <a:endParaRPr lang="fr-FR" sz="1200" dirty="0">
              <a:latin typeface="Arial Black" pitchFamily="34" charset="0"/>
            </a:endParaRPr>
          </a:p>
        </p:txBody>
      </p:sp>
      <p:sp>
        <p:nvSpPr>
          <p:cNvPr id="20" name="Text Box 7"/>
          <p:cNvSpPr txBox="1">
            <a:spLocks noChangeArrowheads="1"/>
          </p:cNvSpPr>
          <p:nvPr userDrawn="1"/>
        </p:nvSpPr>
        <p:spPr bwMode="auto">
          <a:xfrm rot="16200000">
            <a:off x="4714063" y="5675492"/>
            <a:ext cx="400110" cy="1955800"/>
          </a:xfrm>
          <a:prstGeom prst="rect">
            <a:avLst/>
          </a:prstGeom>
          <a:noFill/>
          <a:ln w="9525">
            <a:noFill/>
            <a:miter lim="800000"/>
            <a:headEnd/>
            <a:tailEnd/>
          </a:ln>
        </p:spPr>
        <p:txBody>
          <a:bodyPr vert="eaVert" wrap="square">
            <a:spAutoFit/>
          </a:bodyPr>
          <a:lstStyle/>
          <a:p>
            <a:pPr algn="ctr"/>
            <a:r>
              <a:rPr lang="fr-FR" sz="1400" b="1" dirty="0">
                <a:solidFill>
                  <a:srgbClr val="002060"/>
                </a:solidFill>
                <a:latin typeface="Arial Black" pitchFamily="34" charset="0"/>
              </a:rPr>
              <a:t>www.oleweb.fr</a:t>
            </a:r>
          </a:p>
        </p:txBody>
      </p:sp>
      <p:pic>
        <p:nvPicPr>
          <p:cNvPr id="21" name="Picture 13"/>
          <p:cNvPicPr>
            <a:picLocks noChangeAspect="1" noChangeArrowheads="1"/>
          </p:cNvPicPr>
          <p:nvPr userDrawn="1"/>
        </p:nvPicPr>
        <p:blipFill>
          <a:blip r:embed="rId3" cstate="print"/>
          <a:srcRect/>
          <a:stretch>
            <a:fillRect/>
          </a:stretch>
        </p:blipFill>
        <p:spPr bwMode="auto">
          <a:xfrm>
            <a:off x="395288" y="115888"/>
            <a:ext cx="2305050" cy="649287"/>
          </a:xfrm>
          <a:prstGeom prst="rect">
            <a:avLst/>
          </a:prstGeom>
          <a:noFill/>
          <a:ln w="9525">
            <a:noFill/>
            <a:miter lim="800000"/>
            <a:headEnd/>
            <a:tailEnd/>
          </a:ln>
        </p:spPr>
      </p:pic>
      <p:grpSp>
        <p:nvGrpSpPr>
          <p:cNvPr id="23" name="Groupe 22"/>
          <p:cNvGrpSpPr/>
          <p:nvPr userDrawn="1"/>
        </p:nvGrpSpPr>
        <p:grpSpPr>
          <a:xfrm>
            <a:off x="142876" y="1196752"/>
            <a:ext cx="2412900" cy="2301971"/>
            <a:chOff x="1516189" y="0"/>
            <a:chExt cx="2412900" cy="2301971"/>
          </a:xfrm>
          <a:solidFill>
            <a:schemeClr val="accent4">
              <a:lumMod val="60000"/>
              <a:lumOff val="40000"/>
            </a:schemeClr>
          </a:solidFill>
        </p:grpSpPr>
        <p:sp>
          <p:nvSpPr>
            <p:cNvPr id="24" name="Ellipse 23"/>
            <p:cNvSpPr/>
            <p:nvPr userDrawn="1"/>
          </p:nvSpPr>
          <p:spPr>
            <a:xfrm>
              <a:off x="1516189" y="0"/>
              <a:ext cx="2412900" cy="2301971"/>
            </a:xfrm>
            <a:prstGeom prst="ellipse">
              <a:avLst/>
            </a:prstGeom>
            <a:grp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25" name="Ellipse 4"/>
            <p:cNvSpPr/>
            <p:nvPr userDrawn="1"/>
          </p:nvSpPr>
          <p:spPr>
            <a:xfrm>
              <a:off x="1869550" y="337116"/>
              <a:ext cx="1706178" cy="1627739"/>
            </a:xfrm>
            <a:prstGeom prst="rect">
              <a:avLst/>
            </a:prstGeom>
            <a:grp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fr-FR" sz="1200" b="1" kern="1200" baseline="0" dirty="0" smtClean="0">
                  <a:latin typeface="Arial Black" pitchFamily="34" charset="0"/>
                </a:rPr>
                <a:t>support@oleweb.fr</a:t>
              </a:r>
              <a:endParaRPr lang="fr-FR" sz="1200" kern="1200" baseline="0" dirty="0">
                <a:latin typeface="Arial Black" pitchFamily="34" charset="0"/>
              </a:endParaRPr>
            </a:p>
          </p:txBody>
        </p:sp>
      </p:grpSp>
      <p:sp>
        <p:nvSpPr>
          <p:cNvPr id="26" name="Titre 1"/>
          <p:cNvSpPr>
            <a:spLocks noGrp="1"/>
          </p:cNvSpPr>
          <p:nvPr>
            <p:ph type="title"/>
          </p:nvPr>
        </p:nvSpPr>
        <p:spPr>
          <a:xfrm>
            <a:off x="2033798" y="3429000"/>
            <a:ext cx="5760640" cy="1143000"/>
          </a:xfrm>
          <a:prstGeom prst="rect">
            <a:avLst/>
          </a:prstGeom>
        </p:spPr>
        <p:txBody>
          <a:bodyPr/>
          <a:lstStyle>
            <a:lvl1pPr>
              <a:defRPr sz="2800" b="1">
                <a:solidFill>
                  <a:srgbClr val="FF0000"/>
                </a:solidFill>
                <a:effectLst>
                  <a:outerShdw blurRad="38100" dist="38100" dir="2700000" algn="tl">
                    <a:srgbClr val="000000">
                      <a:alpha val="43137"/>
                    </a:srgbClr>
                  </a:outerShdw>
                </a:effectLst>
                <a:latin typeface="Arial" pitchFamily="34" charset="0"/>
                <a:cs typeface="Arial" pitchFamily="34" charset="0"/>
              </a:defRPr>
            </a:lvl1pPr>
          </a:lstStyle>
          <a:p>
            <a:r>
              <a:rPr lang="fr-FR" dirty="0" smtClean="0"/>
              <a:t>Cliquez pour modifier le style du titre</a:t>
            </a:r>
            <a:endParaRPr lang="fr-FR" dirty="0"/>
          </a:p>
        </p:txBody>
      </p:sp>
      <p:sp>
        <p:nvSpPr>
          <p:cNvPr id="27" name="Freeform 62"/>
          <p:cNvSpPr>
            <a:spLocks/>
          </p:cNvSpPr>
          <p:nvPr userDrawn="1"/>
        </p:nvSpPr>
        <p:spPr bwMode="auto">
          <a:xfrm flipH="1">
            <a:off x="0" y="6586537"/>
            <a:ext cx="2339752" cy="155427"/>
          </a:xfrm>
          <a:custGeom>
            <a:avLst/>
            <a:gdLst/>
            <a:ahLst/>
            <a:cxnLst>
              <a:cxn ang="0">
                <a:pos x="26" y="51"/>
              </a:cxn>
              <a:cxn ang="0">
                <a:pos x="670" y="51"/>
              </a:cxn>
              <a:cxn ang="0">
                <a:pos x="670" y="0"/>
              </a:cxn>
              <a:cxn ang="0">
                <a:pos x="26" y="0"/>
              </a:cxn>
              <a:cxn ang="0">
                <a:pos x="0" y="26"/>
              </a:cxn>
              <a:cxn ang="0">
                <a:pos x="26" y="51"/>
              </a:cxn>
            </a:cxnLst>
            <a:rect l="0" t="0" r="r" b="b"/>
            <a:pathLst>
              <a:path w="670" h="51">
                <a:moveTo>
                  <a:pt x="26" y="51"/>
                </a:moveTo>
                <a:cubicBezTo>
                  <a:pt x="670" y="51"/>
                  <a:pt x="670" y="51"/>
                  <a:pt x="670" y="51"/>
                </a:cubicBezTo>
                <a:cubicBezTo>
                  <a:pt x="670" y="0"/>
                  <a:pt x="670" y="0"/>
                  <a:pt x="670" y="0"/>
                </a:cubicBezTo>
                <a:cubicBezTo>
                  <a:pt x="26" y="0"/>
                  <a:pt x="26" y="0"/>
                  <a:pt x="26" y="0"/>
                </a:cubicBezTo>
                <a:cubicBezTo>
                  <a:pt x="11" y="0"/>
                  <a:pt x="0" y="12"/>
                  <a:pt x="0" y="26"/>
                </a:cubicBezTo>
                <a:cubicBezTo>
                  <a:pt x="0" y="40"/>
                  <a:pt x="11" y="51"/>
                  <a:pt x="26" y="51"/>
                </a:cubicBezTo>
                <a:close/>
              </a:path>
            </a:pathLst>
          </a:custGeom>
          <a:solidFill>
            <a:schemeClr val="accent4">
              <a:lumMod val="60000"/>
              <a:lumOff val="40000"/>
            </a:schemeClr>
          </a:solidFill>
          <a:ln w="9525" cap="flat" cmpd="sng">
            <a:noFill/>
            <a:prstDash val="solid"/>
            <a:round/>
            <a:headEnd/>
            <a:tailEnd/>
          </a:ln>
          <a:effectLst/>
        </p:spPr>
        <p:txBody>
          <a:bodyPr wrap="none" anchor="ctr"/>
          <a:lstStyle/>
          <a:p>
            <a:pPr>
              <a:defRPr/>
            </a:pPr>
            <a:endParaRPr lang="fr-FR">
              <a:cs typeface="+mn-cs"/>
            </a:endParaRPr>
          </a:p>
        </p:txBody>
      </p:sp>
      <p:sp>
        <p:nvSpPr>
          <p:cNvPr id="28" name="ZoneTexte 27"/>
          <p:cNvSpPr txBox="1"/>
          <p:nvPr userDrawn="1"/>
        </p:nvSpPr>
        <p:spPr>
          <a:xfrm>
            <a:off x="0" y="6556528"/>
            <a:ext cx="2339751"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800" b="1" dirty="0" smtClean="0">
                <a:solidFill>
                  <a:srgbClr val="C00000"/>
                </a:solidFill>
              </a:rPr>
              <a:t>B.I.P.</a:t>
            </a:r>
            <a:r>
              <a:rPr lang="fr-FR" sz="800" b="1" baseline="0" dirty="0" smtClean="0">
                <a:solidFill>
                  <a:srgbClr val="C00000"/>
                </a:solidFill>
              </a:rPr>
              <a:t> V3 </a:t>
            </a:r>
            <a:r>
              <a:rPr lang="fr-FR" sz="800" b="1" dirty="0" smtClean="0">
                <a:solidFill>
                  <a:srgbClr val="002060"/>
                </a:solidFill>
              </a:rPr>
              <a:t>Copyright © </a:t>
            </a:r>
            <a:r>
              <a:rPr lang="fr-FR" sz="800" b="1" dirty="0" err="1" smtClean="0">
                <a:solidFill>
                  <a:srgbClr val="002060"/>
                </a:solidFill>
              </a:rPr>
              <a:t>OleWeb</a:t>
            </a:r>
            <a:r>
              <a:rPr lang="fr-FR" sz="800" b="1" dirty="0" smtClean="0">
                <a:solidFill>
                  <a:srgbClr val="002060"/>
                </a:solidFill>
              </a:rPr>
              <a:t> 2011</a:t>
            </a:r>
            <a:endParaRPr lang="fr-FR" sz="800" b="1" dirty="0">
              <a:solidFill>
                <a:srgbClr val="7030A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D7651A-EA01-4597-9047-DEEA01194041}" type="datetime4">
              <a:rPr lang="fr-FR" smtClean="0"/>
              <a:pPr/>
              <a:t>30 septembre 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B11190-FFE9-49C6-8803-77B64140ADA8}" type="datetime4">
              <a:rPr lang="fr-FR" smtClean="0"/>
              <a:pPr/>
              <a:t>30 septembre 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7" name="Freeform 62"/>
          <p:cNvSpPr>
            <a:spLocks/>
          </p:cNvSpPr>
          <p:nvPr userDrawn="1"/>
        </p:nvSpPr>
        <p:spPr bwMode="auto">
          <a:xfrm flipH="1">
            <a:off x="0" y="6586537"/>
            <a:ext cx="2339752" cy="155427"/>
          </a:xfrm>
          <a:custGeom>
            <a:avLst/>
            <a:gdLst/>
            <a:ahLst/>
            <a:cxnLst>
              <a:cxn ang="0">
                <a:pos x="26" y="51"/>
              </a:cxn>
              <a:cxn ang="0">
                <a:pos x="670" y="51"/>
              </a:cxn>
              <a:cxn ang="0">
                <a:pos x="670" y="0"/>
              </a:cxn>
              <a:cxn ang="0">
                <a:pos x="26" y="0"/>
              </a:cxn>
              <a:cxn ang="0">
                <a:pos x="0" y="26"/>
              </a:cxn>
              <a:cxn ang="0">
                <a:pos x="26" y="51"/>
              </a:cxn>
            </a:cxnLst>
            <a:rect l="0" t="0" r="r" b="b"/>
            <a:pathLst>
              <a:path w="670" h="51">
                <a:moveTo>
                  <a:pt x="26" y="51"/>
                </a:moveTo>
                <a:cubicBezTo>
                  <a:pt x="670" y="51"/>
                  <a:pt x="670" y="51"/>
                  <a:pt x="670" y="51"/>
                </a:cubicBezTo>
                <a:cubicBezTo>
                  <a:pt x="670" y="0"/>
                  <a:pt x="670" y="0"/>
                  <a:pt x="670" y="0"/>
                </a:cubicBezTo>
                <a:cubicBezTo>
                  <a:pt x="26" y="0"/>
                  <a:pt x="26" y="0"/>
                  <a:pt x="26" y="0"/>
                </a:cubicBezTo>
                <a:cubicBezTo>
                  <a:pt x="11" y="0"/>
                  <a:pt x="0" y="12"/>
                  <a:pt x="0" y="26"/>
                </a:cubicBezTo>
                <a:cubicBezTo>
                  <a:pt x="0" y="40"/>
                  <a:pt x="11" y="51"/>
                  <a:pt x="26" y="51"/>
                </a:cubicBezTo>
                <a:close/>
              </a:path>
            </a:pathLst>
          </a:custGeom>
          <a:solidFill>
            <a:schemeClr val="accent4">
              <a:lumMod val="60000"/>
              <a:lumOff val="40000"/>
            </a:schemeClr>
          </a:solidFill>
          <a:ln w="9525" cap="flat" cmpd="sng">
            <a:noFill/>
            <a:prstDash val="solid"/>
            <a:round/>
            <a:headEnd/>
            <a:tailEnd/>
          </a:ln>
          <a:effectLst/>
        </p:spPr>
        <p:txBody>
          <a:bodyPr wrap="none" anchor="ctr"/>
          <a:lstStyle/>
          <a:p>
            <a:pPr>
              <a:defRPr/>
            </a:pPr>
            <a:endParaRPr lang="fr-FR">
              <a:cs typeface="+mn-cs"/>
            </a:endParaRPr>
          </a:p>
        </p:txBody>
      </p:sp>
      <p:sp>
        <p:nvSpPr>
          <p:cNvPr id="18" name="ZoneTexte 17"/>
          <p:cNvSpPr txBox="1"/>
          <p:nvPr userDrawn="1"/>
        </p:nvSpPr>
        <p:spPr>
          <a:xfrm>
            <a:off x="0" y="6556528"/>
            <a:ext cx="2339751"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800" b="1" dirty="0" smtClean="0">
                <a:solidFill>
                  <a:srgbClr val="C00000"/>
                </a:solidFill>
              </a:rPr>
              <a:t>B.I.P.</a:t>
            </a:r>
            <a:r>
              <a:rPr lang="fr-FR" sz="800" b="1" baseline="0" dirty="0" smtClean="0">
                <a:solidFill>
                  <a:srgbClr val="C00000"/>
                </a:solidFill>
              </a:rPr>
              <a:t> V3 </a:t>
            </a:r>
            <a:r>
              <a:rPr lang="fr-FR" sz="800" b="1" dirty="0" smtClean="0">
                <a:solidFill>
                  <a:srgbClr val="002060"/>
                </a:solidFill>
              </a:rPr>
              <a:t>Copyright © </a:t>
            </a:r>
            <a:r>
              <a:rPr lang="fr-FR" sz="800" b="1" dirty="0" err="1" smtClean="0">
                <a:solidFill>
                  <a:srgbClr val="002060"/>
                </a:solidFill>
              </a:rPr>
              <a:t>OleWeb</a:t>
            </a:r>
            <a:r>
              <a:rPr lang="fr-FR" sz="800" b="1" dirty="0" smtClean="0">
                <a:solidFill>
                  <a:srgbClr val="002060"/>
                </a:solidFill>
              </a:rPr>
              <a:t> 2013</a:t>
            </a:r>
            <a:endParaRPr lang="fr-FR" sz="800" b="1" dirty="0">
              <a:solidFill>
                <a:srgbClr val="7030A0"/>
              </a:solidFill>
            </a:endParaRPr>
          </a:p>
        </p:txBody>
      </p:sp>
      <p:sp>
        <p:nvSpPr>
          <p:cNvPr id="19" name="Freeform 83"/>
          <p:cNvSpPr>
            <a:spLocks/>
          </p:cNvSpPr>
          <p:nvPr userDrawn="1"/>
        </p:nvSpPr>
        <p:spPr bwMode="auto">
          <a:xfrm>
            <a:off x="7219950" y="6525344"/>
            <a:ext cx="1946275" cy="211931"/>
          </a:xfrm>
          <a:custGeom>
            <a:avLst/>
            <a:gdLst/>
            <a:ahLst/>
            <a:cxnLst>
              <a:cxn ang="0">
                <a:pos x="47" y="92"/>
              </a:cxn>
              <a:cxn ang="0">
                <a:pos x="1226" y="91"/>
              </a:cxn>
              <a:cxn ang="0">
                <a:pos x="1221" y="3"/>
              </a:cxn>
              <a:cxn ang="0">
                <a:pos x="47" y="1"/>
              </a:cxn>
              <a:cxn ang="0">
                <a:pos x="0" y="47"/>
              </a:cxn>
              <a:cxn ang="0">
                <a:pos x="47" y="92"/>
              </a:cxn>
            </a:cxnLst>
            <a:rect l="0" t="0" r="r" b="b"/>
            <a:pathLst>
              <a:path w="1226" h="92">
                <a:moveTo>
                  <a:pt x="47" y="92"/>
                </a:moveTo>
                <a:cubicBezTo>
                  <a:pt x="1200" y="92"/>
                  <a:pt x="1226" y="91"/>
                  <a:pt x="1226" y="91"/>
                </a:cubicBezTo>
                <a:cubicBezTo>
                  <a:pt x="1226" y="0"/>
                  <a:pt x="1221" y="3"/>
                  <a:pt x="1221" y="3"/>
                </a:cubicBezTo>
                <a:cubicBezTo>
                  <a:pt x="68" y="3"/>
                  <a:pt x="47" y="1"/>
                  <a:pt x="47" y="1"/>
                </a:cubicBezTo>
                <a:cubicBezTo>
                  <a:pt x="20" y="1"/>
                  <a:pt x="0" y="22"/>
                  <a:pt x="0" y="47"/>
                </a:cubicBezTo>
                <a:cubicBezTo>
                  <a:pt x="0" y="72"/>
                  <a:pt x="20" y="92"/>
                  <a:pt x="47" y="92"/>
                </a:cubicBezTo>
                <a:close/>
              </a:path>
            </a:pathLst>
          </a:custGeom>
          <a:gradFill flip="none" rotWithShape="1">
            <a:gsLst>
              <a:gs pos="42000">
                <a:schemeClr val="accent4">
                  <a:lumMod val="60000"/>
                  <a:lumOff val="40000"/>
                </a:schemeClr>
              </a:gs>
              <a:gs pos="100000">
                <a:srgbClr val="F8F8F8"/>
              </a:gs>
            </a:gsLst>
            <a:lin ang="10800000" scaled="1"/>
            <a:tileRect/>
          </a:gradFill>
          <a:ln w="9525" cap="flat" cmpd="sng">
            <a:noFill/>
            <a:prstDash val="solid"/>
            <a:round/>
            <a:headEnd/>
            <a:tailEnd/>
          </a:ln>
          <a:effectLst/>
        </p:spPr>
        <p:txBody>
          <a:bodyPr wrap="none" anchor="ctr"/>
          <a:lstStyle/>
          <a:p>
            <a:pPr>
              <a:defRPr/>
            </a:pPr>
            <a:endParaRPr lang="fr-FR">
              <a:cs typeface="+mn-cs"/>
            </a:endParaRPr>
          </a:p>
        </p:txBody>
      </p:sp>
      <p:sp>
        <p:nvSpPr>
          <p:cNvPr id="20" name="Rectangle 4"/>
          <p:cNvSpPr>
            <a:spLocks noGrp="1" noChangeArrowheads="1"/>
          </p:cNvSpPr>
          <p:nvPr>
            <p:ph type="dt" sz="half" idx="2"/>
          </p:nvPr>
        </p:nvSpPr>
        <p:spPr>
          <a:xfrm>
            <a:off x="7334250" y="6528519"/>
            <a:ext cx="1176337" cy="271463"/>
          </a:xfrm>
          <a:prstGeom prst="rect">
            <a:avLst/>
          </a:prstGeom>
        </p:spPr>
        <p:txBody>
          <a:bodyPr/>
          <a:lstStyle>
            <a:lvl1pPr>
              <a:defRPr sz="800" b="1">
                <a:solidFill>
                  <a:srgbClr val="002060"/>
                </a:solidFill>
              </a:defRPr>
            </a:lvl1pPr>
          </a:lstStyle>
          <a:p>
            <a:pPr>
              <a:defRPr/>
            </a:pPr>
            <a:fld id="{A2CA36F7-1757-4788-BEFF-1D7FA665EA78}" type="datetime4">
              <a:rPr lang="fr-FR" smtClean="0"/>
              <a:pPr>
                <a:defRPr/>
              </a:pPr>
              <a:t>30 septembre 2014</a:t>
            </a:fld>
            <a:endParaRPr lang="fr-FR" dirty="0"/>
          </a:p>
        </p:txBody>
      </p:sp>
      <p:sp>
        <p:nvSpPr>
          <p:cNvPr id="21" name="Rectangle 6"/>
          <p:cNvSpPr>
            <a:spLocks noGrp="1" noChangeArrowheads="1"/>
          </p:cNvSpPr>
          <p:nvPr>
            <p:ph type="sldNum" sz="quarter" idx="4"/>
          </p:nvPr>
        </p:nvSpPr>
        <p:spPr>
          <a:xfrm>
            <a:off x="8466137" y="6533281"/>
            <a:ext cx="714375" cy="261938"/>
          </a:xfrm>
          <a:prstGeom prst="rect">
            <a:avLst/>
          </a:prstGeom>
        </p:spPr>
        <p:txBody>
          <a:bodyPr/>
          <a:lstStyle>
            <a:lvl1pPr>
              <a:defRPr sz="800" b="1">
                <a:solidFill>
                  <a:srgbClr val="002060"/>
                </a:solidFill>
              </a:defRPr>
            </a:lvl1pPr>
          </a:lstStyle>
          <a:p>
            <a:pPr>
              <a:defRPr/>
            </a:pPr>
            <a:r>
              <a:rPr lang="fr-FR" dirty="0" smtClean="0"/>
              <a:t>Page </a:t>
            </a:r>
            <a:fld id="{D82D2A6E-D03A-4FFD-B2D5-4D939985F07C}" type="slidenum">
              <a:rPr lang="fr-FR" smtClean="0"/>
              <a:pPr>
                <a:defRPr/>
              </a:pPr>
              <a:t>‹N°›</a:t>
            </a:fld>
            <a:endParaRPr lang="fr-FR" dirty="0"/>
          </a:p>
        </p:txBody>
      </p:sp>
      <p:pic>
        <p:nvPicPr>
          <p:cNvPr id="22" name="Image 21" descr="sanfrancisco.jpg"/>
          <p:cNvPicPr>
            <a:picLocks noChangeAspect="1"/>
          </p:cNvPicPr>
          <p:nvPr userDrawn="1"/>
        </p:nvPicPr>
        <p:blipFill>
          <a:blip r:embed="rId2" cstate="print">
            <a:lum bright="50000" contrast="-62000"/>
          </a:blip>
          <a:stretch>
            <a:fillRect/>
          </a:stretch>
        </p:blipFill>
        <p:spPr>
          <a:xfrm>
            <a:off x="1043607" y="0"/>
            <a:ext cx="8100393" cy="404664"/>
          </a:xfrm>
          <a:prstGeom prst="rect">
            <a:avLst/>
          </a:prstGeom>
        </p:spPr>
      </p:pic>
      <p:sp>
        <p:nvSpPr>
          <p:cNvPr id="27" name="Titre 1"/>
          <p:cNvSpPr>
            <a:spLocks noGrp="1"/>
          </p:cNvSpPr>
          <p:nvPr>
            <p:ph type="title"/>
          </p:nvPr>
        </p:nvSpPr>
        <p:spPr>
          <a:xfrm>
            <a:off x="1403648" y="0"/>
            <a:ext cx="7632848" cy="360040"/>
          </a:xfrm>
          <a:prstGeom prst="rect">
            <a:avLst/>
          </a:prstGeom>
        </p:spPr>
        <p:txBody>
          <a:bodyPr anchor="t"/>
          <a:lstStyle>
            <a:lvl1pPr algn="l">
              <a:defRPr sz="1800" b="1" cap="all">
                <a:solidFill>
                  <a:srgbClr val="002060"/>
                </a:solidFill>
                <a:latin typeface="Arial Black" pitchFamily="34" charset="0"/>
              </a:defRPr>
            </a:lvl1pPr>
          </a:lstStyle>
          <a:p>
            <a:r>
              <a:rPr lang="fr-FR" dirty="0" smtClean="0"/>
              <a:t>Cliquez pour modifier le style du titre</a:t>
            </a:r>
            <a:endParaRPr lang="fr-FR" dirty="0"/>
          </a:p>
        </p:txBody>
      </p:sp>
      <p:sp>
        <p:nvSpPr>
          <p:cNvPr id="28" name="Ellipse 27"/>
          <p:cNvSpPr/>
          <p:nvPr userDrawn="1"/>
        </p:nvSpPr>
        <p:spPr>
          <a:xfrm>
            <a:off x="827584" y="0"/>
            <a:ext cx="432048" cy="404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6" name="Picture 13"/>
          <p:cNvPicPr>
            <a:picLocks noChangeAspect="1" noChangeArrowheads="1"/>
          </p:cNvPicPr>
          <p:nvPr userDrawn="1"/>
        </p:nvPicPr>
        <p:blipFill>
          <a:blip r:embed="rId3" cstate="print"/>
          <a:srcRect/>
          <a:stretch>
            <a:fillRect/>
          </a:stretch>
        </p:blipFill>
        <p:spPr bwMode="auto">
          <a:xfrm>
            <a:off x="72008" y="44624"/>
            <a:ext cx="1043608" cy="292317"/>
          </a:xfrm>
          <a:prstGeom prst="rect">
            <a:avLst/>
          </a:prstGeom>
          <a:noFill/>
          <a:ln w="9525">
            <a:noFill/>
            <a:miter lim="800000"/>
            <a:headEnd/>
            <a:tailEnd/>
          </a:ln>
        </p:spPr>
      </p:pic>
      <p:sp>
        <p:nvSpPr>
          <p:cNvPr id="29" name="Espace réservé du contenu 2"/>
          <p:cNvSpPr>
            <a:spLocks noGrp="1"/>
          </p:cNvSpPr>
          <p:nvPr>
            <p:ph idx="1"/>
          </p:nvPr>
        </p:nvSpPr>
        <p:spPr>
          <a:xfrm>
            <a:off x="313184" y="548680"/>
            <a:ext cx="8507288" cy="5688632"/>
          </a:xfrm>
          <a:prstGeom prst="rect">
            <a:avLst/>
          </a:prstGeom>
        </p:spPr>
        <p:txBody>
          <a:bodyPr/>
          <a:lstStyle>
            <a:lvl1pPr>
              <a:buClr>
                <a:schemeClr val="accent4">
                  <a:lumMod val="50000"/>
                </a:schemeClr>
              </a:buClr>
              <a:buFont typeface="Wingdings" pitchFamily="2" charset="2"/>
              <a:buChar char="q"/>
              <a:defRPr sz="3200">
                <a:latin typeface="Arial" pitchFamily="34" charset="0"/>
                <a:cs typeface="Arial" pitchFamily="34" charset="0"/>
              </a:defRPr>
            </a:lvl1pPr>
            <a:lvl2pPr>
              <a:buClr>
                <a:schemeClr val="accent4">
                  <a:lumMod val="50000"/>
                </a:schemeClr>
              </a:buClr>
              <a:buFont typeface="Wingdings" pitchFamily="2" charset="2"/>
              <a:buChar char="§"/>
              <a:defRPr sz="2800">
                <a:latin typeface="Arial" pitchFamily="34" charset="0"/>
                <a:cs typeface="Arial" pitchFamily="34" charset="0"/>
              </a:defRPr>
            </a:lvl2pPr>
            <a:lvl3pPr>
              <a:buClr>
                <a:schemeClr val="accent4">
                  <a:lumMod val="50000"/>
                </a:schemeClr>
              </a:buClr>
              <a:defRPr sz="2400">
                <a:latin typeface="Arial" pitchFamily="34" charset="0"/>
                <a:cs typeface="Arial" pitchFamily="34" charset="0"/>
              </a:defRPr>
            </a:lvl3pPr>
            <a:lvl4pPr>
              <a:buClr>
                <a:schemeClr val="accent4">
                  <a:lumMod val="50000"/>
                </a:schemeClr>
              </a:buClr>
              <a:defRPr sz="2000">
                <a:latin typeface="Arial" pitchFamily="34" charset="0"/>
                <a:cs typeface="Arial" pitchFamily="34" charset="0"/>
              </a:defRPr>
            </a:lvl4pPr>
            <a:lvl5pPr>
              <a:buClr>
                <a:schemeClr val="accent4">
                  <a:lumMod val="50000"/>
                </a:schemeClr>
              </a:buCl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944FF60-D055-4144-B877-D1F891029DFE}" type="datetime4">
              <a:rPr lang="fr-FR" smtClean="0"/>
              <a:pPr/>
              <a:t>30 septembre 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338EF9-D4CD-44AD-AACD-BFC761C1CE73}" type="datetime4">
              <a:rPr lang="fr-FR" smtClean="0"/>
              <a:pPr/>
              <a:t>30 septembre 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4F344C3-5D43-477C-AE98-CC4FAD50024D}" type="datetime4">
              <a:rPr lang="fr-FR" smtClean="0"/>
              <a:pPr/>
              <a:t>30 septembre 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dirty="0" smtClean="0"/>
              <a:t>Cliquez pour modifier le style du titre</a:t>
            </a:r>
            <a:endParaRPr lang="fr-FR" dirty="0"/>
          </a:p>
        </p:txBody>
      </p:sp>
      <p:sp>
        <p:nvSpPr>
          <p:cNvPr id="3" name="Espace réservé de la date 2"/>
          <p:cNvSpPr>
            <a:spLocks noGrp="1"/>
          </p:cNvSpPr>
          <p:nvPr>
            <p:ph type="dt" sz="half" idx="10"/>
          </p:nvPr>
        </p:nvSpPr>
        <p:spPr/>
        <p:txBody>
          <a:bodyPr/>
          <a:lstStyle/>
          <a:p>
            <a:fld id="{CEC3204E-9E2D-473B-9C1B-B90368BF99DB}" type="datetime4">
              <a:rPr lang="fr-FR" smtClean="0"/>
              <a:pPr/>
              <a:t>30 septembre 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EA8D03-134A-45B0-BB02-F836B770F19F}" type="datetime4">
              <a:rPr lang="fr-FR" smtClean="0"/>
              <a:pPr/>
              <a:t>30 septembre 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A1A2E3-8C8D-420D-BBF3-617507CD0962}" type="datetime4">
              <a:rPr lang="fr-FR" smtClean="0"/>
              <a:pPr/>
              <a:t>30 septembre 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C57B1F-7DF3-42EF-8628-509BD9DB0F06}" type="datetime4">
              <a:rPr lang="fr-FR" smtClean="0"/>
              <a:pPr/>
              <a:t>30 septembre 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337C2D-5833-4383-8B25-72EC6617104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BC4CE-F370-4EFA-8E96-D0DFF7CF5A38}" type="datetime4">
              <a:rPr lang="fr-FR" smtClean="0"/>
              <a:pPr/>
              <a:t>30 septembre 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37C2D-5833-4383-8B25-72EC6617104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3" cstate="print"/>
          <a:srcRect/>
          <a:stretch>
            <a:fillRect/>
          </a:stretch>
        </p:blipFill>
        <p:spPr bwMode="auto">
          <a:xfrm>
            <a:off x="251520" y="2708920"/>
            <a:ext cx="1627435" cy="739154"/>
          </a:xfrm>
          <a:prstGeom prst="rect">
            <a:avLst/>
          </a:prstGeom>
          <a:noFill/>
          <a:ln w="9525">
            <a:noFill/>
            <a:miter lim="800000"/>
            <a:headEnd/>
            <a:tailEnd/>
          </a:ln>
        </p:spPr>
      </p:pic>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1</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pic>
        <p:nvPicPr>
          <p:cNvPr id="1026" name="Picture 2"/>
          <p:cNvPicPr>
            <a:picLocks noChangeAspect="1" noChangeArrowheads="1"/>
          </p:cNvPicPr>
          <p:nvPr/>
        </p:nvPicPr>
        <p:blipFill>
          <a:blip r:embed="rId4" cstate="print"/>
          <a:srcRect/>
          <a:stretch>
            <a:fillRect/>
          </a:stretch>
        </p:blipFill>
        <p:spPr bwMode="auto">
          <a:xfrm>
            <a:off x="179512" y="1063080"/>
            <a:ext cx="2808312" cy="831160"/>
          </a:xfrm>
          <a:prstGeom prst="rect">
            <a:avLst/>
          </a:prstGeom>
          <a:noFill/>
          <a:ln w="9525">
            <a:noFill/>
            <a:miter lim="800000"/>
            <a:headEnd/>
            <a:tailEnd/>
          </a:ln>
        </p:spPr>
      </p:pic>
      <p:sp>
        <p:nvSpPr>
          <p:cNvPr id="9" name="Rounded Rectangular Callout 50"/>
          <p:cNvSpPr/>
          <p:nvPr/>
        </p:nvSpPr>
        <p:spPr>
          <a:xfrm>
            <a:off x="251520" y="1639144"/>
            <a:ext cx="1727200" cy="493712"/>
          </a:xfrm>
          <a:prstGeom prst="wedgeRoundRectCallout">
            <a:avLst>
              <a:gd name="adj1" fmla="val 43151"/>
              <a:gd name="adj2" fmla="val -113692"/>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ici pour saisir TYPE &amp; GAMME</a:t>
            </a:r>
            <a:endParaRPr lang="fr-FR" sz="1200" b="1" dirty="0">
              <a:solidFill>
                <a:srgbClr val="002060"/>
              </a:solidFill>
              <a:sym typeface="Wingdings"/>
            </a:endParaRPr>
          </a:p>
        </p:txBody>
      </p:sp>
      <p:sp>
        <p:nvSpPr>
          <p:cNvPr id="10" name="ZoneTexte 9"/>
          <p:cNvSpPr txBox="1"/>
          <p:nvPr/>
        </p:nvSpPr>
        <p:spPr>
          <a:xfrm>
            <a:off x="3131840" y="5589240"/>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1" name="ZoneTexte 10"/>
          <p:cNvSpPr txBox="1"/>
          <p:nvPr/>
        </p:nvSpPr>
        <p:spPr>
          <a:xfrm>
            <a:off x="0" y="703040"/>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2" name="ZoneTexte 11"/>
          <p:cNvSpPr txBox="1"/>
          <p:nvPr/>
        </p:nvSpPr>
        <p:spPr>
          <a:xfrm>
            <a:off x="107504" y="2492896"/>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3" name="Rounded Rectangular Callout 50"/>
          <p:cNvSpPr/>
          <p:nvPr/>
        </p:nvSpPr>
        <p:spPr>
          <a:xfrm>
            <a:off x="323528" y="3501008"/>
            <a:ext cx="1152128" cy="288032"/>
          </a:xfrm>
          <a:prstGeom prst="wedgeRoundRectCallout">
            <a:avLst>
              <a:gd name="adj1" fmla="val 43151"/>
              <a:gd name="adj2" fmla="val -113692"/>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ici</a:t>
            </a:r>
            <a:endParaRPr lang="fr-FR" sz="1200" b="1" dirty="0">
              <a:solidFill>
                <a:srgbClr val="002060"/>
              </a:solidFill>
              <a:sym typeface="Wingdings"/>
            </a:endParaRPr>
          </a:p>
        </p:txBody>
      </p:sp>
      <p:pic>
        <p:nvPicPr>
          <p:cNvPr id="1028" name="Picture 4"/>
          <p:cNvPicPr>
            <a:picLocks noChangeAspect="1" noChangeArrowheads="1"/>
          </p:cNvPicPr>
          <p:nvPr/>
        </p:nvPicPr>
        <p:blipFill>
          <a:blip r:embed="rId5" cstate="print"/>
          <a:srcRect/>
          <a:stretch>
            <a:fillRect/>
          </a:stretch>
        </p:blipFill>
        <p:spPr bwMode="auto">
          <a:xfrm>
            <a:off x="251520" y="4797152"/>
            <a:ext cx="2095500" cy="1009650"/>
          </a:xfrm>
          <a:prstGeom prst="rect">
            <a:avLst/>
          </a:prstGeom>
          <a:noFill/>
          <a:ln w="9525">
            <a:noFill/>
            <a:miter lim="800000"/>
            <a:headEnd/>
            <a:tailEnd/>
          </a:ln>
        </p:spPr>
      </p:pic>
      <p:sp>
        <p:nvSpPr>
          <p:cNvPr id="15" name="ZoneTexte 14"/>
          <p:cNvSpPr txBox="1"/>
          <p:nvPr/>
        </p:nvSpPr>
        <p:spPr>
          <a:xfrm>
            <a:off x="107504" y="4437112"/>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16" name="Rounded Rectangular Callout 50"/>
          <p:cNvSpPr/>
          <p:nvPr/>
        </p:nvSpPr>
        <p:spPr>
          <a:xfrm>
            <a:off x="107504" y="6021288"/>
            <a:ext cx="1944216" cy="288032"/>
          </a:xfrm>
          <a:prstGeom prst="wedgeRoundRectCallout">
            <a:avLst>
              <a:gd name="adj1" fmla="val -27887"/>
              <a:gd name="adj2" fmla="val -136840"/>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sur votre choix</a:t>
            </a:r>
            <a:endParaRPr lang="fr-FR" sz="1200" b="1" dirty="0">
              <a:solidFill>
                <a:srgbClr val="002060"/>
              </a:solidFill>
              <a:sym typeface="Wingdings"/>
            </a:endParaRPr>
          </a:p>
        </p:txBody>
      </p:sp>
      <p:pic>
        <p:nvPicPr>
          <p:cNvPr id="1029" name="Picture 5"/>
          <p:cNvPicPr>
            <a:picLocks noChangeAspect="1" noChangeArrowheads="1"/>
          </p:cNvPicPr>
          <p:nvPr/>
        </p:nvPicPr>
        <p:blipFill>
          <a:blip r:embed="rId6" cstate="print"/>
          <a:srcRect/>
          <a:stretch>
            <a:fillRect/>
          </a:stretch>
        </p:blipFill>
        <p:spPr bwMode="auto">
          <a:xfrm>
            <a:off x="3563888" y="476672"/>
            <a:ext cx="5592950" cy="1008112"/>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2375088" y="1484784"/>
            <a:ext cx="6768912" cy="3645594"/>
          </a:xfrm>
          <a:prstGeom prst="rect">
            <a:avLst/>
          </a:prstGeom>
          <a:noFill/>
          <a:ln w="9525">
            <a:noFill/>
            <a:miter lim="800000"/>
            <a:headEnd/>
            <a:tailEnd/>
          </a:ln>
        </p:spPr>
      </p:pic>
      <p:pic>
        <p:nvPicPr>
          <p:cNvPr id="1031" name="Picture 7"/>
          <p:cNvPicPr>
            <a:picLocks noChangeAspect="1" noChangeArrowheads="1"/>
          </p:cNvPicPr>
          <p:nvPr/>
        </p:nvPicPr>
        <p:blipFill>
          <a:blip r:embed="rId8" cstate="print"/>
          <a:srcRect/>
          <a:stretch>
            <a:fillRect/>
          </a:stretch>
        </p:blipFill>
        <p:spPr bwMode="auto">
          <a:xfrm>
            <a:off x="3727080" y="5085184"/>
            <a:ext cx="5416920" cy="1008112"/>
          </a:xfrm>
          <a:prstGeom prst="rect">
            <a:avLst/>
          </a:prstGeom>
          <a:noFill/>
          <a:ln w="9525">
            <a:noFill/>
            <a:miter lim="800000"/>
            <a:headEnd/>
            <a:tailEnd/>
          </a:ln>
        </p:spPr>
      </p:pic>
      <p:sp>
        <p:nvSpPr>
          <p:cNvPr id="21" name="ZoneTexte 20"/>
          <p:cNvSpPr txBox="1"/>
          <p:nvPr/>
        </p:nvSpPr>
        <p:spPr>
          <a:xfrm>
            <a:off x="3203848" y="260648"/>
            <a:ext cx="458780" cy="461665"/>
          </a:xfrm>
          <a:prstGeom prst="rect">
            <a:avLst/>
          </a:prstGeom>
          <a:noFill/>
        </p:spPr>
        <p:txBody>
          <a:bodyPr wrap="none" rtlCol="0">
            <a:spAutoFit/>
          </a:bodyPr>
          <a:lstStyle/>
          <a:p>
            <a:r>
              <a:rPr lang="fr-FR" sz="2400" b="1" dirty="0" smtClean="0">
                <a:sym typeface="Wingdings"/>
              </a:rPr>
              <a:t></a:t>
            </a:r>
            <a:endParaRPr lang="fr-FR" sz="2400" b="1" dirty="0"/>
          </a:p>
        </p:txBody>
      </p:sp>
      <p:sp>
        <p:nvSpPr>
          <p:cNvPr id="22" name="Rounded Rectangular Callout 50"/>
          <p:cNvSpPr/>
          <p:nvPr/>
        </p:nvSpPr>
        <p:spPr>
          <a:xfrm>
            <a:off x="7380312" y="836712"/>
            <a:ext cx="1728192" cy="432048"/>
          </a:xfrm>
          <a:prstGeom prst="wedgeRoundRectCallout">
            <a:avLst>
              <a:gd name="adj1" fmla="val -87412"/>
              <a:gd name="adj2" fmla="val -11177"/>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Fenêtre pour saisir une FAMILLE</a:t>
            </a:r>
            <a:endParaRPr lang="fr-FR" sz="1200" b="1" dirty="0">
              <a:solidFill>
                <a:srgbClr val="002060"/>
              </a:solidFill>
              <a:sym typeface="Wingdings"/>
            </a:endParaRPr>
          </a:p>
        </p:txBody>
      </p:sp>
      <p:sp>
        <p:nvSpPr>
          <p:cNvPr id="24" name="Rounded Rectangular Callout 50"/>
          <p:cNvSpPr/>
          <p:nvPr/>
        </p:nvSpPr>
        <p:spPr>
          <a:xfrm>
            <a:off x="6084168" y="3284984"/>
            <a:ext cx="2844824" cy="288032"/>
          </a:xfrm>
          <a:prstGeom prst="wedgeRoundRectCallout">
            <a:avLst>
              <a:gd name="adj1" fmla="val -62039"/>
              <a:gd name="adj2" fmla="val -14484"/>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Fenêtre pour saisir un TYPE</a:t>
            </a:r>
            <a:endParaRPr lang="fr-FR" sz="1200" b="1" dirty="0">
              <a:solidFill>
                <a:srgbClr val="002060"/>
              </a:solidFill>
              <a:sym typeface="Wingdings"/>
            </a:endParaRPr>
          </a:p>
        </p:txBody>
      </p:sp>
      <p:sp>
        <p:nvSpPr>
          <p:cNvPr id="25" name="Rounded Rectangular Callout 50"/>
          <p:cNvSpPr/>
          <p:nvPr/>
        </p:nvSpPr>
        <p:spPr>
          <a:xfrm>
            <a:off x="7342784" y="5589240"/>
            <a:ext cx="1801216" cy="432048"/>
          </a:xfrm>
          <a:prstGeom prst="wedgeRoundRectCallout">
            <a:avLst>
              <a:gd name="adj1" fmla="val -77595"/>
              <a:gd name="adj2" fmla="val -54168"/>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Fenêtre pour saisir une GAMME</a:t>
            </a:r>
            <a:endParaRPr lang="fr-FR" sz="1200" b="1" dirty="0">
              <a:solidFill>
                <a:srgbClr val="002060"/>
              </a:solidFill>
              <a:sym typeface="Wingdings"/>
            </a:endParaRPr>
          </a:p>
        </p:txBody>
      </p:sp>
      <p:sp>
        <p:nvSpPr>
          <p:cNvPr id="26" name="Rounded Rectangular Callout 50"/>
          <p:cNvSpPr/>
          <p:nvPr/>
        </p:nvSpPr>
        <p:spPr>
          <a:xfrm>
            <a:off x="2483768" y="6093296"/>
            <a:ext cx="6552728" cy="432048"/>
          </a:xfrm>
          <a:prstGeom prst="wedgeRoundRectCallout">
            <a:avLst>
              <a:gd name="adj1" fmla="val -26574"/>
              <a:gd name="adj2" fmla="val -60782"/>
              <a:gd name="adj3" fmla="val 1666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000" b="1" dirty="0" smtClean="0">
                <a:solidFill>
                  <a:srgbClr val="002060"/>
                </a:solidFill>
                <a:sym typeface="Wingdings"/>
              </a:rPr>
              <a:t> </a:t>
            </a:r>
            <a:r>
              <a:rPr lang="fr-FR" sz="1200" b="1" dirty="0" smtClean="0">
                <a:solidFill>
                  <a:srgbClr val="002060"/>
                </a:solidFill>
                <a:sym typeface="Wingdings"/>
              </a:rPr>
              <a:t>Cliquer sur Créer ; Se déconnecter puis reconnecter pour la prise en compte  de ces valeurs </a:t>
            </a:r>
            <a:endParaRPr lang="fr-FR" sz="1200" b="1" dirty="0">
              <a:solidFill>
                <a:srgbClr val="002060"/>
              </a:solidFill>
              <a:sym typeface="Wingding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5" name="Espace réservé du contenu 4"/>
          <p:cNvSpPr>
            <a:spLocks noGrp="1"/>
          </p:cNvSpPr>
          <p:nvPr>
            <p:ph idx="1"/>
          </p:nvPr>
        </p:nvSpPr>
        <p:spPr>
          <a:xfrm>
            <a:off x="323528" y="404664"/>
            <a:ext cx="8507288" cy="5976664"/>
          </a:xfrm>
        </p:spPr>
        <p:txBody>
          <a:bodyPr/>
          <a:lstStyle/>
          <a:p>
            <a:r>
              <a:rPr lang="fr-FR" sz="1200" dirty="0" smtClean="0"/>
              <a:t>Le </a:t>
            </a:r>
            <a:r>
              <a:rPr lang="fr-FR" sz="1200" b="1" dirty="0" smtClean="0"/>
              <a:t>CATALOGUE MATERIEL </a:t>
            </a:r>
            <a:r>
              <a:rPr lang="fr-FR" sz="1200" dirty="0" smtClean="0"/>
              <a:t>saisie dans BIP constitue l’ensemble des </a:t>
            </a:r>
            <a:r>
              <a:rPr lang="fr-FR" sz="1200" b="1" dirty="0" smtClean="0"/>
              <a:t>MATERIEL</a:t>
            </a:r>
            <a:r>
              <a:rPr lang="fr-FR" sz="1200" dirty="0" smtClean="0"/>
              <a:t> et des </a:t>
            </a:r>
            <a:r>
              <a:rPr lang="fr-FR" sz="1200" b="1" dirty="0" smtClean="0"/>
              <a:t>PRODUIT</a:t>
            </a:r>
            <a:r>
              <a:rPr lang="fr-FR" sz="1200" dirty="0" smtClean="0"/>
              <a:t> destiné à la vente</a:t>
            </a:r>
          </a:p>
          <a:p>
            <a:endParaRPr lang="fr-FR" sz="1200" dirty="0" smtClean="0"/>
          </a:p>
          <a:p>
            <a:r>
              <a:rPr lang="fr-FR" sz="1200" b="1" dirty="0" smtClean="0">
                <a:solidFill>
                  <a:srgbClr val="C00000"/>
                </a:solidFill>
              </a:rPr>
              <a:t>2</a:t>
            </a:r>
            <a:r>
              <a:rPr lang="fr-FR" sz="1200" dirty="0" smtClean="0"/>
              <a:t> </a:t>
            </a:r>
            <a:r>
              <a:rPr lang="fr-FR" sz="1200" b="1" dirty="0" smtClean="0"/>
              <a:t>CATEGORIES</a:t>
            </a:r>
            <a:r>
              <a:rPr lang="fr-FR" sz="1200" dirty="0" smtClean="0"/>
              <a:t> sont proposées</a:t>
            </a:r>
          </a:p>
          <a:p>
            <a:pPr lvl="1"/>
            <a:r>
              <a:rPr lang="fr-FR" sz="1200" b="1" dirty="0" smtClean="0"/>
              <a:t>MATERIEL</a:t>
            </a:r>
            <a:r>
              <a:rPr lang="fr-FR" sz="1200" dirty="0" smtClean="0"/>
              <a:t>: Une entité de vente; </a:t>
            </a:r>
            <a:r>
              <a:rPr lang="fr-FR" sz="1200" i="1" dirty="0" smtClean="0">
                <a:solidFill>
                  <a:srgbClr val="0070C0"/>
                </a:solidFill>
              </a:rPr>
              <a:t>une télévision, un disjoncteur, …</a:t>
            </a:r>
          </a:p>
          <a:p>
            <a:pPr lvl="1"/>
            <a:r>
              <a:rPr lang="fr-FR" sz="1200" b="1" dirty="0" smtClean="0"/>
              <a:t>PRODUIT</a:t>
            </a:r>
            <a:r>
              <a:rPr lang="fr-FR" sz="1200" dirty="0" smtClean="0"/>
              <a:t>: Composé d’un ensemble de matériel composant le produit (</a:t>
            </a:r>
            <a:r>
              <a:rPr lang="fr-FR" sz="1200" i="1" dirty="0" smtClean="0">
                <a:solidFill>
                  <a:srgbClr val="0070C0"/>
                </a:solidFill>
              </a:rPr>
              <a:t>une télévision, un magnétoscope, une chaine HIFI composant le produit « Home cinéma » par exemple</a:t>
            </a:r>
            <a:r>
              <a:rPr lang="fr-FR" sz="1200" dirty="0" smtClean="0"/>
              <a:t>)</a:t>
            </a:r>
          </a:p>
          <a:p>
            <a:pPr lvl="1"/>
            <a:endParaRPr lang="fr-FR" sz="1200" dirty="0" smtClean="0"/>
          </a:p>
          <a:p>
            <a:r>
              <a:rPr lang="fr-FR" sz="1200" dirty="0" smtClean="0"/>
              <a:t>On indique pour un matériel ou un produit le nom du </a:t>
            </a:r>
            <a:r>
              <a:rPr lang="fr-FR" sz="1200" b="1" dirty="0" smtClean="0"/>
              <a:t>FABRICANT</a:t>
            </a:r>
            <a:r>
              <a:rPr lang="fr-FR" sz="1200" dirty="0" smtClean="0"/>
              <a:t> et du </a:t>
            </a:r>
            <a:r>
              <a:rPr lang="fr-FR" sz="1200" b="1" dirty="0" smtClean="0"/>
              <a:t>DISTRIBUTEUR</a:t>
            </a:r>
            <a:r>
              <a:rPr lang="fr-FR" sz="1200" dirty="0" smtClean="0"/>
              <a:t>, ce nom doit figurer dans la base de données des ORGANISATIONS (</a:t>
            </a:r>
            <a:r>
              <a:rPr lang="fr-FR" sz="1200" i="1" dirty="0" smtClean="0">
                <a:solidFill>
                  <a:srgbClr val="0070C0"/>
                </a:solidFill>
              </a:rPr>
              <a:t>Téléviseur; fabriquant = SUMSUNG, distributeur=AUCHAN</a:t>
            </a:r>
            <a:r>
              <a:rPr lang="fr-FR" sz="1200" dirty="0" smtClean="0"/>
              <a:t>). Rien n’interdit à ce que la société utilisateur de BIP soit fabricant ou distributeur, par exemple dans le cadre d’un produit (</a:t>
            </a:r>
            <a:r>
              <a:rPr lang="fr-FR" sz="1200" i="1" dirty="0" smtClean="0">
                <a:solidFill>
                  <a:srgbClr val="0070C0"/>
                </a:solidFill>
              </a:rPr>
              <a:t>le distributeur du produit « Home cinéma » est « ma société »</a:t>
            </a:r>
            <a:r>
              <a:rPr lang="fr-FR" sz="1200" dirty="0" smtClean="0"/>
              <a:t>)</a:t>
            </a:r>
          </a:p>
          <a:p>
            <a:endParaRPr lang="fr-FR" sz="1200" dirty="0" smtClean="0"/>
          </a:p>
          <a:p>
            <a:r>
              <a:rPr lang="fr-FR" sz="1200" dirty="0" smtClean="0"/>
              <a:t>Un matériel ou un produit sont  identifiés  par:</a:t>
            </a:r>
          </a:p>
          <a:p>
            <a:pPr lvl="1"/>
            <a:r>
              <a:rPr lang="fr-FR" sz="1200" dirty="0" smtClean="0"/>
              <a:t>Un </a:t>
            </a:r>
            <a:r>
              <a:rPr lang="fr-FR" sz="1200" b="1" dirty="0" smtClean="0"/>
              <a:t>TYPE</a:t>
            </a:r>
          </a:p>
          <a:p>
            <a:pPr lvl="1"/>
            <a:r>
              <a:rPr lang="fr-FR" sz="1200" dirty="0" smtClean="0"/>
              <a:t>Une </a:t>
            </a:r>
            <a:r>
              <a:rPr lang="fr-FR" sz="1200" b="1" dirty="0" smtClean="0"/>
              <a:t>GAMME</a:t>
            </a:r>
          </a:p>
          <a:p>
            <a:pPr lvl="1"/>
            <a:r>
              <a:rPr lang="fr-FR" sz="1200" dirty="0" smtClean="0"/>
              <a:t>Une </a:t>
            </a:r>
            <a:r>
              <a:rPr lang="fr-FR" sz="1200" b="1" dirty="0" smtClean="0"/>
              <a:t>REFERENCE</a:t>
            </a:r>
            <a:r>
              <a:rPr lang="fr-FR" sz="1200" dirty="0" smtClean="0"/>
              <a:t> (unique dans le catalogue)</a:t>
            </a:r>
          </a:p>
          <a:p>
            <a:pPr lvl="1"/>
            <a:r>
              <a:rPr lang="fr-FR" sz="1200" dirty="0" smtClean="0"/>
              <a:t>Une </a:t>
            </a:r>
            <a:r>
              <a:rPr lang="fr-FR" sz="1200" b="1" dirty="0" smtClean="0"/>
              <a:t>DESIGNATION</a:t>
            </a:r>
          </a:p>
          <a:p>
            <a:pPr>
              <a:buNone/>
            </a:pPr>
            <a:r>
              <a:rPr lang="fr-FR" sz="1600" b="1" dirty="0" smtClean="0">
                <a:solidFill>
                  <a:srgbClr val="0070C0"/>
                </a:solidFill>
              </a:rPr>
              <a:t>	</a:t>
            </a:r>
            <a:r>
              <a:rPr lang="fr-FR" sz="1200" b="1" i="1" dirty="0" smtClean="0">
                <a:solidFill>
                  <a:srgbClr val="0070C0"/>
                </a:solidFill>
              </a:rPr>
              <a:t>TYPE</a:t>
            </a:r>
            <a:r>
              <a:rPr lang="fr-FR" sz="1200" i="1" dirty="0" smtClean="0">
                <a:solidFill>
                  <a:srgbClr val="0070C0"/>
                </a:solidFill>
              </a:rPr>
              <a:t> = Téléviseur  </a:t>
            </a:r>
            <a:r>
              <a:rPr lang="fr-FR" sz="1200" b="1" i="1" dirty="0" smtClean="0">
                <a:solidFill>
                  <a:srgbClr val="0070C0"/>
                </a:solidFill>
              </a:rPr>
              <a:t>GAMME</a:t>
            </a:r>
            <a:r>
              <a:rPr lang="fr-FR" sz="1200" i="1" dirty="0" smtClean="0">
                <a:solidFill>
                  <a:srgbClr val="0070C0"/>
                </a:solidFill>
              </a:rPr>
              <a:t>=LCD  </a:t>
            </a:r>
            <a:r>
              <a:rPr lang="fr-FR" sz="1200" b="1" i="1" dirty="0" smtClean="0">
                <a:solidFill>
                  <a:srgbClr val="0070C0"/>
                </a:solidFill>
              </a:rPr>
              <a:t>REFERENCE</a:t>
            </a:r>
            <a:r>
              <a:rPr lang="fr-FR" sz="1200" i="1" dirty="0" smtClean="0">
                <a:solidFill>
                  <a:srgbClr val="0070C0"/>
                </a:solidFill>
              </a:rPr>
              <a:t>=SUM-LCD-001-NY  </a:t>
            </a:r>
            <a:r>
              <a:rPr lang="fr-FR" sz="1200" b="1" i="1" dirty="0" smtClean="0">
                <a:solidFill>
                  <a:srgbClr val="0070C0"/>
                </a:solidFill>
              </a:rPr>
              <a:t>DESIGNATION</a:t>
            </a:r>
            <a:r>
              <a:rPr lang="fr-FR" sz="1200" i="1" dirty="0" smtClean="0">
                <a:solidFill>
                  <a:srgbClr val="0070C0"/>
                </a:solidFill>
              </a:rPr>
              <a:t>=Téléviseur 24’’ 15W stéréo…</a:t>
            </a:r>
          </a:p>
          <a:p>
            <a:endParaRPr lang="fr-FR" sz="1200" dirty="0" smtClean="0"/>
          </a:p>
          <a:p>
            <a:r>
              <a:rPr lang="fr-FR" sz="1200" b="1" dirty="0" smtClean="0"/>
              <a:t>La fiche matériel </a:t>
            </a:r>
            <a:r>
              <a:rPr lang="fr-FR" sz="1200" dirty="0" smtClean="0"/>
              <a:t>créée comporte de nombreuses informations de caractéristiques réparties au travers de plusieurs onglets (Générale, financier, stock, …)</a:t>
            </a:r>
          </a:p>
          <a:p>
            <a:endParaRPr lang="fr-FR" sz="1200" dirty="0" smtClean="0"/>
          </a:p>
          <a:p>
            <a:r>
              <a:rPr lang="fr-FR" sz="1200" b="1" dirty="0" smtClean="0"/>
              <a:t>La fiche produit </a:t>
            </a:r>
            <a:r>
              <a:rPr lang="fr-FR" sz="1200" dirty="0" smtClean="0"/>
              <a:t>créée comporte de nombreuses informations de caractéristiques réparties au travers de plusieurs onglets (Générale, financier, stock, …) </a:t>
            </a:r>
            <a:r>
              <a:rPr lang="fr-FR" sz="1200" u="sng" dirty="0" smtClean="0"/>
              <a:t>mais surtout l’ensemble des MATERIELS composant le PRODUIT</a:t>
            </a:r>
          </a:p>
          <a:p>
            <a:endParaRPr lang="fr-FR" sz="1200" dirty="0" smtClean="0"/>
          </a:p>
          <a:p>
            <a:r>
              <a:rPr lang="fr-FR" sz="1200" dirty="0" smtClean="0"/>
              <a:t>Une fiche peut être </a:t>
            </a:r>
            <a:r>
              <a:rPr lang="fr-FR" sz="1200" b="1" dirty="0" smtClean="0">
                <a:solidFill>
                  <a:srgbClr val="FF0000"/>
                </a:solidFill>
              </a:rPr>
              <a:t>HORS CATALOGUE </a:t>
            </a:r>
            <a:r>
              <a:rPr lang="fr-FR" sz="1200" dirty="0" smtClean="0"/>
              <a:t>(« non » ou « plus » proposée à vente ou </a:t>
            </a:r>
            <a:r>
              <a:rPr lang="fr-FR" sz="1200" b="1" dirty="0" smtClean="0">
                <a:solidFill>
                  <a:srgbClr val="00B050"/>
                </a:solidFill>
              </a:rPr>
              <a:t>AU CATALOGUE</a:t>
            </a:r>
            <a:r>
              <a:rPr lang="fr-FR" sz="1200" dirty="0" smtClean="0"/>
              <a:t>. Un matériel ou produit créés est forcément </a:t>
            </a:r>
            <a:r>
              <a:rPr lang="fr-FR" sz="1200" dirty="0" smtClean="0">
                <a:solidFill>
                  <a:srgbClr val="FF0000"/>
                </a:solidFill>
              </a:rPr>
              <a:t>HORS CATALOGUE</a:t>
            </a:r>
          </a:p>
          <a:p>
            <a:endParaRPr lang="fr-FR" sz="1200" dirty="0" smtClean="0"/>
          </a:p>
          <a:p>
            <a:endParaRPr lang="fr-FR" sz="1200" dirty="0" smtClean="0"/>
          </a:p>
          <a:p>
            <a:endParaRPr lang="fr-FR" sz="1400" dirty="0" smtClean="0"/>
          </a:p>
          <a:p>
            <a:endParaRPr lang="fr-FR" sz="1400" dirty="0" smtClean="0"/>
          </a:p>
          <a:p>
            <a:endParaRPr lang="fr-FR" sz="1200" dirty="0" smtClean="0"/>
          </a:p>
          <a:p>
            <a:endParaRPr lang="fr-FR" dirty="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2</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5" name="Espace réservé du contenu 4"/>
          <p:cNvSpPr>
            <a:spLocks noGrp="1"/>
          </p:cNvSpPr>
          <p:nvPr>
            <p:ph idx="1"/>
          </p:nvPr>
        </p:nvSpPr>
        <p:spPr>
          <a:xfrm>
            <a:off x="323528" y="548680"/>
            <a:ext cx="8507288" cy="5544616"/>
          </a:xfrm>
        </p:spPr>
        <p:txBody>
          <a:bodyPr/>
          <a:lstStyle/>
          <a:p>
            <a:r>
              <a:rPr lang="fr-FR" sz="1200" dirty="0" smtClean="0"/>
              <a:t>Les </a:t>
            </a:r>
            <a:r>
              <a:rPr lang="fr-FR" sz="1200" b="1" dirty="0" smtClean="0"/>
              <a:t>TYPE</a:t>
            </a:r>
            <a:r>
              <a:rPr lang="fr-FR" sz="1200" dirty="0" smtClean="0"/>
              <a:t> et </a:t>
            </a:r>
            <a:r>
              <a:rPr lang="fr-FR" sz="1200" b="1" dirty="0" smtClean="0"/>
              <a:t>GAMME</a:t>
            </a:r>
            <a:r>
              <a:rPr lang="fr-FR" sz="1200" dirty="0" smtClean="0"/>
              <a:t> doivent être judicieusement choisis en fonction de votre catalogue matériel. Ce sont « des tiroirs » pour ranger les fiches matériel et produit que vous allez créer.</a:t>
            </a:r>
          </a:p>
          <a:p>
            <a:r>
              <a:rPr lang="fr-FR" sz="1200" dirty="0" smtClean="0"/>
              <a:t>Pour chaque </a:t>
            </a:r>
            <a:r>
              <a:rPr lang="fr-FR" sz="1200" b="1" dirty="0" smtClean="0"/>
              <a:t>TYPE</a:t>
            </a:r>
            <a:r>
              <a:rPr lang="fr-FR" sz="1200" dirty="0" smtClean="0"/>
              <a:t>, vous saisissez une ou plusieurs </a:t>
            </a:r>
            <a:r>
              <a:rPr lang="fr-FR" sz="1200" b="1" dirty="0" smtClean="0"/>
              <a:t>GAMME </a:t>
            </a:r>
          </a:p>
          <a:p>
            <a:endParaRPr lang="fr-FR" sz="1200" dirty="0" smtClean="0"/>
          </a:p>
          <a:p>
            <a:endParaRPr lang="fr-FR" sz="1400" dirty="0" smtClean="0"/>
          </a:p>
          <a:p>
            <a:endParaRPr lang="fr-FR" sz="1400" dirty="0" smtClean="0"/>
          </a:p>
          <a:p>
            <a:endParaRPr lang="fr-FR" sz="1200" dirty="0" smtClean="0"/>
          </a:p>
          <a:p>
            <a:endParaRPr lang="fr-FR" dirty="0" smtClean="0"/>
          </a:p>
          <a:p>
            <a:endParaRPr lang="fr-FR" dirty="0" smtClean="0"/>
          </a:p>
          <a:p>
            <a:endParaRPr lang="fr-FR" dirty="0" smtClean="0"/>
          </a:p>
          <a:p>
            <a:endParaRPr lang="fr-FR" sz="1200" dirty="0" smtClean="0"/>
          </a:p>
          <a:p>
            <a:r>
              <a:rPr lang="fr-FR" sz="1200" dirty="0" smtClean="0"/>
              <a:t>Les</a:t>
            </a:r>
            <a:r>
              <a:rPr lang="fr-FR" sz="1200" b="1" dirty="0" smtClean="0"/>
              <a:t> TYPE et GAMME </a:t>
            </a:r>
            <a:r>
              <a:rPr lang="fr-FR" sz="1200" dirty="0" smtClean="0"/>
              <a:t>sont saisis via le </a:t>
            </a:r>
            <a:r>
              <a:rPr lang="fr-FR" sz="1200" b="1" dirty="0" smtClean="0"/>
              <a:t>MODULE ADMINISTRATION</a:t>
            </a:r>
          </a:p>
          <a:p>
            <a:endParaRPr lang="fr-FR" sz="1200" dirty="0" smtClean="0"/>
          </a:p>
          <a:p>
            <a:r>
              <a:rPr lang="fr-FR" sz="1200" dirty="0" smtClean="0"/>
              <a:t>En plus de son </a:t>
            </a:r>
            <a:r>
              <a:rPr lang="fr-FR" sz="1200" b="1" dirty="0" smtClean="0"/>
              <a:t>libellé</a:t>
            </a:r>
            <a:r>
              <a:rPr lang="fr-FR" sz="1200" dirty="0" smtClean="0"/>
              <a:t>, un</a:t>
            </a:r>
            <a:r>
              <a:rPr lang="fr-FR" sz="1200" b="1" dirty="0" smtClean="0"/>
              <a:t> TYPE </a:t>
            </a:r>
            <a:r>
              <a:rPr lang="fr-FR" sz="1200" dirty="0" smtClean="0"/>
              <a:t>possède des caractéristiques qui </a:t>
            </a:r>
            <a:r>
              <a:rPr lang="fr-FR" sz="1200" u="sng" dirty="0" smtClean="0"/>
              <a:t>vont prédéfinir le </a:t>
            </a:r>
            <a:r>
              <a:rPr lang="fr-FR" sz="1200" dirty="0" smtClean="0"/>
              <a:t>matériel ou produit qui lui sera rattaché:</a:t>
            </a:r>
          </a:p>
          <a:p>
            <a:pPr lvl="1"/>
            <a:r>
              <a:rPr lang="fr-FR" sz="1200" b="1" dirty="0" smtClean="0"/>
              <a:t>Catégorie du type: </a:t>
            </a:r>
            <a:r>
              <a:rPr lang="fr-FR" sz="1200" dirty="0" smtClean="0"/>
              <a:t>Standard / Service / Contrat</a:t>
            </a:r>
          </a:p>
          <a:p>
            <a:pPr lvl="1"/>
            <a:r>
              <a:rPr lang="fr-FR" sz="1200" b="1" dirty="0" smtClean="0"/>
              <a:t>Unité de mesure: </a:t>
            </a:r>
            <a:r>
              <a:rPr lang="fr-FR" sz="1200" dirty="0" smtClean="0"/>
              <a:t>Unit / Minute / Kg / Mètre / Autre</a:t>
            </a:r>
          </a:p>
          <a:p>
            <a:pPr lvl="1"/>
            <a:r>
              <a:rPr lang="fr-FR" sz="1200" b="1" dirty="0" smtClean="0"/>
              <a:t>Soumis à un numéro pour le référencement dans le parc client: </a:t>
            </a:r>
            <a:r>
              <a:rPr lang="fr-FR" sz="1200" dirty="0" smtClean="0"/>
              <a:t>Aucun / Serial / Tel</a:t>
            </a:r>
          </a:p>
          <a:p>
            <a:pPr lvl="1"/>
            <a:r>
              <a:rPr lang="fr-FR" sz="1200" b="1" dirty="0" smtClean="0"/>
              <a:t>Nombre de décimal: </a:t>
            </a:r>
            <a:r>
              <a:rPr lang="fr-FR" sz="1200" dirty="0" smtClean="0"/>
              <a:t>2 ou 5 chiffres après la virgule pour les tarifs d’achat et de vente</a:t>
            </a:r>
          </a:p>
          <a:p>
            <a:endParaRPr lang="fr-FR" dirty="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3</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graphicFrame>
        <p:nvGraphicFramePr>
          <p:cNvPr id="8" name="Tableau 7"/>
          <p:cNvGraphicFramePr>
            <a:graphicFrameLocks noGrp="1"/>
          </p:cNvGraphicFramePr>
          <p:nvPr/>
        </p:nvGraphicFramePr>
        <p:xfrm>
          <a:off x="1403648" y="1340768"/>
          <a:ext cx="6096000" cy="2330832"/>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fr-FR" sz="1100" dirty="0" smtClean="0">
                          <a:solidFill>
                            <a:srgbClr val="002060"/>
                          </a:solidFill>
                        </a:rPr>
                        <a:t>TYPE</a:t>
                      </a:r>
                      <a:endParaRPr lang="fr-FR" sz="1100" dirty="0">
                        <a:solidFill>
                          <a:srgbClr val="002060"/>
                        </a:solidFill>
                      </a:endParaRPr>
                    </a:p>
                  </a:txBody>
                  <a:tcPr/>
                </a:tc>
                <a:tc>
                  <a:txBody>
                    <a:bodyPr/>
                    <a:lstStyle/>
                    <a:p>
                      <a:r>
                        <a:rPr lang="fr-FR" sz="1100" dirty="0" smtClean="0">
                          <a:solidFill>
                            <a:srgbClr val="002060"/>
                          </a:solidFill>
                        </a:rPr>
                        <a:t>GAMME</a:t>
                      </a:r>
                      <a:endParaRPr lang="fr-FR" sz="1100" dirty="0">
                        <a:solidFill>
                          <a:srgbClr val="002060"/>
                        </a:solidFill>
                      </a:endParaRPr>
                    </a:p>
                  </a:txBody>
                  <a:tcPr/>
                </a:tc>
              </a:tr>
              <a:tr h="221000">
                <a:tc>
                  <a:txBody>
                    <a:bodyPr/>
                    <a:lstStyle/>
                    <a:p>
                      <a:r>
                        <a:rPr lang="fr-FR" sz="1100" b="1" i="0" dirty="0" smtClean="0">
                          <a:solidFill>
                            <a:srgbClr val="002060"/>
                          </a:solidFill>
                        </a:rPr>
                        <a:t>Téléviseur</a:t>
                      </a:r>
                      <a:endParaRPr lang="fr-FR" sz="1100" b="1" i="0" dirty="0">
                        <a:solidFill>
                          <a:srgbClr val="002060"/>
                        </a:solidFill>
                      </a:endParaRPr>
                    </a:p>
                  </a:txBody>
                  <a:tcPr/>
                </a:tc>
                <a:tc>
                  <a:txBody>
                    <a:bodyPr/>
                    <a:lstStyle/>
                    <a:p>
                      <a:r>
                        <a:rPr lang="fr-FR" sz="1100" b="1" i="0" dirty="0" smtClean="0">
                          <a:solidFill>
                            <a:srgbClr val="002060"/>
                          </a:solidFill>
                        </a:rPr>
                        <a:t>PLASMA</a:t>
                      </a:r>
                      <a:endParaRPr lang="fr-FR" sz="1100" b="1" i="0" dirty="0">
                        <a:solidFill>
                          <a:srgbClr val="002060"/>
                        </a:solidFill>
                      </a:endParaRPr>
                    </a:p>
                  </a:txBody>
                  <a:tcPr/>
                </a:tc>
              </a:tr>
              <a:tr h="249952">
                <a:tc>
                  <a:txBody>
                    <a:bodyPr/>
                    <a:lstStyle/>
                    <a:p>
                      <a:endParaRPr lang="fr-FR" sz="1100" b="1" i="0" dirty="0">
                        <a:solidFill>
                          <a:srgbClr val="002060"/>
                        </a:solidFill>
                      </a:endParaRPr>
                    </a:p>
                  </a:txBody>
                  <a:tcPr/>
                </a:tc>
                <a:tc>
                  <a:txBody>
                    <a:bodyPr/>
                    <a:lstStyle/>
                    <a:p>
                      <a:r>
                        <a:rPr lang="fr-FR" sz="1100" b="1" i="0" dirty="0" smtClean="0">
                          <a:solidFill>
                            <a:srgbClr val="002060"/>
                          </a:solidFill>
                        </a:rPr>
                        <a:t>LCD</a:t>
                      </a:r>
                      <a:endParaRPr lang="fr-FR" sz="1100" b="1" i="0" dirty="0">
                        <a:solidFill>
                          <a:srgbClr val="002060"/>
                        </a:solidFill>
                      </a:endParaRPr>
                    </a:p>
                  </a:txBody>
                  <a:tcPr/>
                </a:tc>
              </a:tr>
              <a:tr h="206896">
                <a:tc>
                  <a:txBody>
                    <a:bodyPr/>
                    <a:lstStyle/>
                    <a:p>
                      <a:r>
                        <a:rPr lang="fr-FR" sz="1100" b="1" i="0" dirty="0" smtClean="0">
                          <a:solidFill>
                            <a:srgbClr val="002060"/>
                          </a:solidFill>
                        </a:rPr>
                        <a:t>Accessoire</a:t>
                      </a:r>
                      <a:endParaRPr lang="fr-FR" sz="1100" b="1" i="0" dirty="0">
                        <a:solidFill>
                          <a:srgbClr val="002060"/>
                        </a:solidFill>
                      </a:endParaRPr>
                    </a:p>
                  </a:txBody>
                  <a:tcPr/>
                </a:tc>
                <a:tc>
                  <a:txBody>
                    <a:bodyPr/>
                    <a:lstStyle/>
                    <a:p>
                      <a:r>
                        <a:rPr lang="fr-FR" sz="1100" b="1" i="0" dirty="0" smtClean="0">
                          <a:solidFill>
                            <a:srgbClr val="002060"/>
                          </a:solidFill>
                        </a:rPr>
                        <a:t>Enceinte</a:t>
                      </a:r>
                      <a:endParaRPr lang="fr-FR" sz="1100" b="1" i="0" dirty="0">
                        <a:solidFill>
                          <a:srgbClr val="002060"/>
                        </a:solidFill>
                      </a:endParaRPr>
                    </a:p>
                  </a:txBody>
                  <a:tcPr/>
                </a:tc>
              </a:tr>
              <a:tr h="235848">
                <a:tc>
                  <a:txBody>
                    <a:bodyPr/>
                    <a:lstStyle/>
                    <a:p>
                      <a:endParaRPr lang="fr-FR" sz="1100" b="1" i="0" dirty="0">
                        <a:solidFill>
                          <a:srgbClr val="002060"/>
                        </a:solidFill>
                      </a:endParaRPr>
                    </a:p>
                  </a:txBody>
                  <a:tcPr/>
                </a:tc>
                <a:tc>
                  <a:txBody>
                    <a:bodyPr/>
                    <a:lstStyle/>
                    <a:p>
                      <a:r>
                        <a:rPr lang="fr-FR" sz="1100" b="1" i="0" dirty="0" smtClean="0">
                          <a:solidFill>
                            <a:srgbClr val="002060"/>
                          </a:solidFill>
                        </a:rPr>
                        <a:t>Câble</a:t>
                      </a:r>
                      <a:endParaRPr lang="fr-FR" sz="1100" b="1" i="0" dirty="0">
                        <a:solidFill>
                          <a:srgbClr val="002060"/>
                        </a:solidFill>
                      </a:endParaRPr>
                    </a:p>
                  </a:txBody>
                  <a:tcPr/>
                </a:tc>
              </a:tr>
              <a:tr h="264800">
                <a:tc>
                  <a:txBody>
                    <a:bodyPr/>
                    <a:lstStyle/>
                    <a:p>
                      <a:endParaRPr lang="fr-FR" sz="1100" b="1" i="0" dirty="0">
                        <a:solidFill>
                          <a:srgbClr val="002060"/>
                        </a:solidFill>
                      </a:endParaRPr>
                    </a:p>
                  </a:txBody>
                  <a:tcPr/>
                </a:tc>
                <a:tc>
                  <a:txBody>
                    <a:bodyPr/>
                    <a:lstStyle/>
                    <a:p>
                      <a:r>
                        <a:rPr lang="fr-FR" sz="1100" b="1" i="0" dirty="0" smtClean="0">
                          <a:solidFill>
                            <a:srgbClr val="002060"/>
                          </a:solidFill>
                        </a:rPr>
                        <a:t>Casque</a:t>
                      </a:r>
                      <a:endParaRPr lang="fr-FR" sz="1100" b="1" i="0" dirty="0">
                        <a:solidFill>
                          <a:srgbClr val="002060"/>
                        </a:solidFill>
                      </a:endParaRPr>
                    </a:p>
                  </a:txBody>
                  <a:tcPr/>
                </a:tc>
              </a:tr>
              <a:tr h="288032">
                <a:tc>
                  <a:txBody>
                    <a:bodyPr/>
                    <a:lstStyle/>
                    <a:p>
                      <a:r>
                        <a:rPr lang="fr-FR" sz="1100" b="1" i="0" dirty="0" smtClean="0">
                          <a:solidFill>
                            <a:srgbClr val="002060"/>
                          </a:solidFill>
                        </a:rPr>
                        <a:t>Installation</a:t>
                      </a:r>
                      <a:endParaRPr lang="fr-FR" sz="1100" b="1" i="0" dirty="0">
                        <a:solidFill>
                          <a:srgbClr val="002060"/>
                        </a:solidFill>
                      </a:endParaRPr>
                    </a:p>
                  </a:txBody>
                  <a:tcPr/>
                </a:tc>
                <a:tc>
                  <a:txBody>
                    <a:bodyPr/>
                    <a:lstStyle/>
                    <a:p>
                      <a:r>
                        <a:rPr lang="fr-FR" sz="1100" b="1" i="0" dirty="0" smtClean="0">
                          <a:solidFill>
                            <a:srgbClr val="002060"/>
                          </a:solidFill>
                        </a:rPr>
                        <a:t>Branchement / Réglage</a:t>
                      </a:r>
                      <a:endParaRPr lang="fr-FR" sz="1100" b="1" i="0" dirty="0">
                        <a:solidFill>
                          <a:srgbClr val="002060"/>
                        </a:solidFill>
                      </a:endParaRPr>
                    </a:p>
                  </a:txBody>
                  <a:tcPr/>
                </a:tc>
              </a:tr>
              <a:tr h="370840">
                <a:tc>
                  <a:txBody>
                    <a:bodyPr/>
                    <a:lstStyle/>
                    <a:p>
                      <a:endParaRPr lang="fr-FR" sz="1100" b="1" i="0" dirty="0">
                        <a:solidFill>
                          <a:srgbClr val="002060"/>
                        </a:solidFill>
                      </a:endParaRPr>
                    </a:p>
                  </a:txBody>
                  <a:tcPr/>
                </a:tc>
                <a:tc>
                  <a:txBody>
                    <a:bodyPr/>
                    <a:lstStyle/>
                    <a:p>
                      <a:pPr algn="l"/>
                      <a:r>
                        <a:rPr lang="fr-FR" sz="1100" b="1" i="0" dirty="0" smtClean="0">
                          <a:solidFill>
                            <a:srgbClr val="002060"/>
                          </a:solidFill>
                        </a:rPr>
                        <a:t>Connexion internet</a:t>
                      </a:r>
                      <a:endParaRPr lang="fr-FR" sz="1100" b="1" i="0" dirty="0">
                        <a:solidFill>
                          <a:srgbClr val="002060"/>
                        </a:solidFill>
                      </a:endParaRPr>
                    </a:p>
                  </a:txBody>
                  <a:tcPr/>
                </a:tc>
              </a:tr>
            </a:tbl>
          </a:graphicData>
        </a:graphic>
      </p:graphicFrame>
      <p:pic>
        <p:nvPicPr>
          <p:cNvPr id="9" name="Image 8" descr="tools.png"/>
          <p:cNvPicPr>
            <a:picLocks noChangeAspect="1"/>
          </p:cNvPicPr>
          <p:nvPr/>
        </p:nvPicPr>
        <p:blipFill>
          <a:blip r:embed="rId3" cstate="print"/>
          <a:stretch>
            <a:fillRect/>
          </a:stretch>
        </p:blipFill>
        <p:spPr>
          <a:xfrm>
            <a:off x="5580112" y="4077072"/>
            <a:ext cx="304800" cy="304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CATALOGUE MATERIEL DANS BIP : PRINCIPES DE BASE</a:t>
            </a:r>
            <a:endParaRPr lang="fr-FR" dirty="0"/>
          </a:p>
        </p:txBody>
      </p:sp>
      <p:sp>
        <p:nvSpPr>
          <p:cNvPr id="5" name="Espace réservé du contenu 4"/>
          <p:cNvSpPr>
            <a:spLocks noGrp="1"/>
          </p:cNvSpPr>
          <p:nvPr>
            <p:ph idx="1"/>
          </p:nvPr>
        </p:nvSpPr>
        <p:spPr>
          <a:xfrm>
            <a:off x="323528" y="548680"/>
            <a:ext cx="8507288" cy="5544616"/>
          </a:xfrm>
        </p:spPr>
        <p:txBody>
          <a:bodyPr/>
          <a:lstStyle/>
          <a:p>
            <a:pPr marL="342900" lvl="1" indent="-342900">
              <a:buFont typeface="Wingdings" pitchFamily="2" charset="2"/>
              <a:buChar char="q"/>
            </a:pPr>
            <a:r>
              <a:rPr lang="fr-FR" sz="1200" b="1" dirty="0" smtClean="0"/>
              <a:t>Que veut dire « Catégorie du type »?</a:t>
            </a:r>
          </a:p>
          <a:p>
            <a:pPr marL="742950" lvl="2" indent="-342900"/>
            <a:r>
              <a:rPr lang="fr-FR" sz="1200" b="1" dirty="0" smtClean="0"/>
              <a:t>Standard</a:t>
            </a:r>
            <a:r>
              <a:rPr lang="fr-FR" sz="1200" dirty="0" smtClean="0"/>
              <a:t>: Tout matériel / Produit rattaché à ce type correspond à une vente unique d’un matériel physique (</a:t>
            </a:r>
            <a:r>
              <a:rPr lang="fr-FR" sz="1200" i="1" dirty="0" smtClean="0">
                <a:solidFill>
                  <a:srgbClr val="0070C0"/>
                </a:solidFill>
              </a:rPr>
              <a:t>un téléviseur par exemple</a:t>
            </a:r>
            <a:r>
              <a:rPr lang="fr-FR" sz="1200" dirty="0" smtClean="0"/>
              <a:t>)</a:t>
            </a:r>
          </a:p>
          <a:p>
            <a:pPr marL="742950" lvl="2" indent="-342900"/>
            <a:r>
              <a:rPr lang="fr-FR" sz="1200" b="1" dirty="0" smtClean="0"/>
              <a:t>Service</a:t>
            </a:r>
            <a:r>
              <a:rPr lang="fr-FR" sz="1200" dirty="0" smtClean="0"/>
              <a:t>: Ce n’est pas un matériel mais un service proposé correspondant aussi à une vente unique (</a:t>
            </a:r>
            <a:r>
              <a:rPr lang="fr-FR" sz="1200" i="1" dirty="0" smtClean="0">
                <a:solidFill>
                  <a:srgbClr val="0070C0"/>
                </a:solidFill>
              </a:rPr>
              <a:t>Installation par exemple</a:t>
            </a:r>
            <a:r>
              <a:rPr lang="fr-FR" sz="1200" dirty="0" smtClean="0"/>
              <a:t>). Dans ce cas, la fiche matériel ne proposera pas certaines informations comme le packaging par exemple</a:t>
            </a:r>
          </a:p>
          <a:p>
            <a:pPr marL="742950" lvl="2" indent="-342900"/>
            <a:r>
              <a:rPr lang="fr-FR" sz="1200" b="1" dirty="0" smtClean="0"/>
              <a:t>Contrat</a:t>
            </a:r>
            <a:r>
              <a:rPr lang="fr-FR" sz="1200" dirty="0" smtClean="0"/>
              <a:t>: C’est un service correspondant à un abonnement (</a:t>
            </a:r>
            <a:r>
              <a:rPr lang="fr-FR" sz="1200" i="1" dirty="0" smtClean="0">
                <a:solidFill>
                  <a:srgbClr val="0070C0"/>
                </a:solidFill>
              </a:rPr>
              <a:t>pack intervention 7/7, forfait internet, …</a:t>
            </a:r>
            <a:r>
              <a:rPr lang="fr-FR" sz="1200" dirty="0" smtClean="0"/>
              <a:t>). Cette catégorie permet de créer des contrats pour les clients via le MODULE CONTRAT.</a:t>
            </a:r>
          </a:p>
          <a:p>
            <a:endParaRPr lang="fr-FR" sz="1200" dirty="0" smtClean="0"/>
          </a:p>
          <a:p>
            <a:pPr marL="342900" lvl="1" indent="-342900">
              <a:buFont typeface="Wingdings" pitchFamily="2" charset="2"/>
              <a:buChar char="q"/>
            </a:pPr>
            <a:r>
              <a:rPr lang="fr-FR" sz="1200" b="1" dirty="0" smtClean="0"/>
              <a:t>Que veut dire « Soumis à un numéro pour le référencement dans le parc client »?</a:t>
            </a:r>
          </a:p>
          <a:p>
            <a:pPr marL="342900" lvl="1" indent="-342900">
              <a:buNone/>
            </a:pPr>
            <a:r>
              <a:rPr lang="fr-FR" sz="1200" dirty="0" smtClean="0"/>
              <a:t>Lorsque le matériel sera proposé à un client via un dossier d’affaire (MODULE DOSSIER), BIP proposera la saisie d’un numéro de série ou d’un numéro de téléphone pour la ligne de commande. Ce numéro permettra d’identifier le matériel vendu dans le parc (MODULE PARC) et de lui donner un état (SOUS CONTRAT, HORS CONTRAT, HORS SERVICE, …)</a:t>
            </a:r>
          </a:p>
          <a:p>
            <a:pPr>
              <a:buNone/>
            </a:pPr>
            <a:r>
              <a:rPr lang="fr-FR" sz="1200" i="1" dirty="0" smtClean="0">
                <a:solidFill>
                  <a:srgbClr val="0070C0"/>
                </a:solidFill>
              </a:rPr>
              <a:t>	Téléviseur… REFERENCE=SUM-LCD-001-NY   N° de série: 14589AF456</a:t>
            </a:r>
            <a:endParaRPr lang="fr-FR" sz="1200" dirty="0" smtClean="0"/>
          </a:p>
          <a:p>
            <a:endParaRPr lang="fr-FR" dirty="0" smtClean="0"/>
          </a:p>
          <a:p>
            <a:endParaRPr lang="fr-FR" dirty="0" smtClean="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4</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graphicFrame>
        <p:nvGraphicFramePr>
          <p:cNvPr id="8" name="Tableau 7"/>
          <p:cNvGraphicFramePr>
            <a:graphicFrameLocks noGrp="1"/>
          </p:cNvGraphicFramePr>
          <p:nvPr/>
        </p:nvGraphicFramePr>
        <p:xfrm>
          <a:off x="467544" y="4221088"/>
          <a:ext cx="8424937" cy="1539240"/>
        </p:xfrm>
        <a:graphic>
          <a:graphicData uri="http://schemas.openxmlformats.org/drawingml/2006/table">
            <a:tbl>
              <a:tblPr firstRow="1" bandRow="1">
                <a:tableStyleId>{5C22544A-7EE6-4342-B048-85BDC9FD1C3A}</a:tableStyleId>
              </a:tblPr>
              <a:tblGrid>
                <a:gridCol w="864096"/>
                <a:gridCol w="1018071"/>
                <a:gridCol w="1718233"/>
                <a:gridCol w="1584176"/>
                <a:gridCol w="1844906"/>
                <a:gridCol w="1395455"/>
              </a:tblGrid>
              <a:tr h="138688">
                <a:tc>
                  <a:txBody>
                    <a:bodyPr/>
                    <a:lstStyle/>
                    <a:p>
                      <a:r>
                        <a:rPr lang="fr-FR" sz="1100" dirty="0" smtClean="0">
                          <a:solidFill>
                            <a:srgbClr val="002060"/>
                          </a:solidFill>
                        </a:rPr>
                        <a:t>CATEGORIE TYPE</a:t>
                      </a:r>
                      <a:endParaRPr lang="fr-FR" sz="1100" dirty="0">
                        <a:solidFill>
                          <a:srgbClr val="002060"/>
                        </a:solidFill>
                      </a:endParaRPr>
                    </a:p>
                  </a:txBody>
                  <a:tcPr/>
                </a:tc>
                <a:tc>
                  <a:txBody>
                    <a:bodyPr/>
                    <a:lstStyle/>
                    <a:p>
                      <a:r>
                        <a:rPr lang="fr-FR" sz="1100" dirty="0" smtClean="0">
                          <a:solidFill>
                            <a:srgbClr val="002060"/>
                          </a:solidFill>
                        </a:rPr>
                        <a:t>TYPE</a:t>
                      </a:r>
                      <a:endParaRPr lang="fr-FR" sz="1100" dirty="0">
                        <a:solidFill>
                          <a:srgbClr val="002060"/>
                        </a:solidFill>
                      </a:endParaRPr>
                    </a:p>
                  </a:txBody>
                  <a:tcPr/>
                </a:tc>
                <a:tc>
                  <a:txBody>
                    <a:bodyPr/>
                    <a:lstStyle/>
                    <a:p>
                      <a:r>
                        <a:rPr lang="fr-FR" sz="1100" dirty="0" smtClean="0">
                          <a:solidFill>
                            <a:srgbClr val="002060"/>
                          </a:solidFill>
                        </a:rPr>
                        <a:t>GAMME</a:t>
                      </a:r>
                      <a:endParaRPr lang="fr-FR" sz="1100" dirty="0">
                        <a:solidFill>
                          <a:srgbClr val="002060"/>
                        </a:solidFill>
                      </a:endParaRPr>
                    </a:p>
                  </a:txBody>
                  <a:tcPr/>
                </a:tc>
                <a:tc>
                  <a:txBody>
                    <a:bodyPr/>
                    <a:lstStyle/>
                    <a:p>
                      <a:r>
                        <a:rPr lang="fr-FR" sz="1100" dirty="0" smtClean="0">
                          <a:solidFill>
                            <a:srgbClr val="002060"/>
                          </a:solidFill>
                        </a:rPr>
                        <a:t>REFERENCE</a:t>
                      </a:r>
                      <a:endParaRPr lang="fr-FR" sz="1100" dirty="0">
                        <a:solidFill>
                          <a:srgbClr val="002060"/>
                        </a:solidFill>
                      </a:endParaRPr>
                    </a:p>
                  </a:txBody>
                  <a:tcPr>
                    <a:solidFill>
                      <a:srgbClr val="FFFF00"/>
                    </a:solidFill>
                  </a:tcPr>
                </a:tc>
                <a:tc>
                  <a:txBody>
                    <a:bodyPr/>
                    <a:lstStyle/>
                    <a:p>
                      <a:r>
                        <a:rPr lang="fr-FR" sz="1100" dirty="0" smtClean="0">
                          <a:solidFill>
                            <a:srgbClr val="002060"/>
                          </a:solidFill>
                        </a:rPr>
                        <a:t>DESIGNATION</a:t>
                      </a:r>
                      <a:endParaRPr lang="fr-FR" sz="1100" dirty="0">
                        <a:solidFill>
                          <a:srgbClr val="002060"/>
                        </a:solidFill>
                      </a:endParaRPr>
                    </a:p>
                  </a:txBody>
                  <a:tcPr>
                    <a:solidFill>
                      <a:srgbClr val="FFFF00"/>
                    </a:solidFill>
                  </a:tcPr>
                </a:tc>
                <a:tc>
                  <a:txBody>
                    <a:bodyPr/>
                    <a:lstStyle/>
                    <a:p>
                      <a:r>
                        <a:rPr lang="fr-FR" sz="1100" dirty="0" smtClean="0">
                          <a:solidFill>
                            <a:srgbClr val="002060"/>
                          </a:solidFill>
                        </a:rPr>
                        <a:t>N°</a:t>
                      </a:r>
                      <a:endParaRPr lang="fr-FR" sz="1100" dirty="0">
                        <a:solidFill>
                          <a:srgbClr val="002060"/>
                        </a:solidFill>
                      </a:endParaRPr>
                    </a:p>
                  </a:txBody>
                  <a:tcPr>
                    <a:solidFill>
                      <a:srgbClr val="FFC000"/>
                    </a:solidFill>
                  </a:tcPr>
                </a:tc>
              </a:tr>
              <a:tr h="221000">
                <a:tc>
                  <a:txBody>
                    <a:bodyPr/>
                    <a:lstStyle/>
                    <a:p>
                      <a:r>
                        <a:rPr lang="fr-FR" sz="1100" dirty="0" smtClean="0">
                          <a:solidFill>
                            <a:srgbClr val="002060"/>
                          </a:solidFill>
                        </a:rPr>
                        <a:t>Standard</a:t>
                      </a:r>
                      <a:endParaRPr lang="fr-FR" sz="1100" dirty="0">
                        <a:solidFill>
                          <a:srgbClr val="002060"/>
                        </a:solidFill>
                      </a:endParaRPr>
                    </a:p>
                  </a:txBody>
                  <a:tcPr/>
                </a:tc>
                <a:tc>
                  <a:txBody>
                    <a:bodyPr/>
                    <a:lstStyle/>
                    <a:p>
                      <a:r>
                        <a:rPr lang="fr-FR" sz="1100" i="1" dirty="0" smtClean="0">
                          <a:solidFill>
                            <a:srgbClr val="002060"/>
                          </a:solidFill>
                        </a:rPr>
                        <a:t>Téléviseur</a:t>
                      </a:r>
                      <a:endParaRPr lang="fr-FR" sz="1100" dirty="0">
                        <a:solidFill>
                          <a:srgbClr val="002060"/>
                        </a:solidFill>
                      </a:endParaRPr>
                    </a:p>
                  </a:txBody>
                  <a:tcPr/>
                </a:tc>
                <a:tc>
                  <a:txBody>
                    <a:bodyPr/>
                    <a:lstStyle/>
                    <a:p>
                      <a:r>
                        <a:rPr lang="fr-FR" sz="1100" dirty="0" smtClean="0">
                          <a:solidFill>
                            <a:srgbClr val="002060"/>
                          </a:solidFill>
                        </a:rPr>
                        <a:t>PLASMA</a:t>
                      </a:r>
                      <a:endParaRPr lang="fr-FR" sz="1100" dirty="0">
                        <a:solidFill>
                          <a:srgbClr val="002060"/>
                        </a:solidFill>
                      </a:endParaRPr>
                    </a:p>
                  </a:txBody>
                  <a:tcPr/>
                </a:tc>
                <a:tc>
                  <a:txBody>
                    <a:bodyPr/>
                    <a:lstStyle/>
                    <a:p>
                      <a:r>
                        <a:rPr lang="fr-FR" sz="1100" i="1" dirty="0" smtClean="0">
                          <a:solidFill>
                            <a:srgbClr val="0070C0"/>
                          </a:solidFill>
                        </a:rPr>
                        <a:t>SUM-LCD-001-NY</a:t>
                      </a:r>
                      <a:endParaRPr lang="fr-FR" sz="1100" dirty="0">
                        <a:solidFill>
                          <a:srgbClr val="002060"/>
                        </a:solidFill>
                      </a:endParaRPr>
                    </a:p>
                  </a:txBody>
                  <a:tcPr/>
                </a:tc>
                <a:tc>
                  <a:txBody>
                    <a:bodyPr/>
                    <a:lstStyle/>
                    <a:p>
                      <a:r>
                        <a:rPr lang="fr-FR" sz="1100" i="1" dirty="0" smtClean="0">
                          <a:solidFill>
                            <a:srgbClr val="0070C0"/>
                          </a:solidFill>
                        </a:rPr>
                        <a:t>Téléviseur 24’’ 15W stéréo…</a:t>
                      </a:r>
                      <a:endParaRPr lang="fr-FR" sz="1100" dirty="0">
                        <a:solidFill>
                          <a:srgbClr val="002060"/>
                        </a:solidFill>
                      </a:endParaRPr>
                    </a:p>
                  </a:txBody>
                  <a:tcPr/>
                </a:tc>
                <a:tc>
                  <a:txBody>
                    <a:bodyPr/>
                    <a:lstStyle/>
                    <a:p>
                      <a:r>
                        <a:rPr lang="fr-FR" sz="1100" i="1" dirty="0" smtClean="0">
                          <a:solidFill>
                            <a:srgbClr val="0070C0"/>
                          </a:solidFill>
                        </a:rPr>
                        <a:t>Serial: 14589AF456</a:t>
                      </a:r>
                      <a:endParaRPr lang="fr-FR" sz="1100" dirty="0">
                        <a:solidFill>
                          <a:srgbClr val="002060"/>
                        </a:solidFill>
                      </a:endParaRPr>
                    </a:p>
                  </a:txBody>
                  <a:tcPr/>
                </a:tc>
              </a:tr>
              <a:tr h="249952">
                <a:tc>
                  <a:txBody>
                    <a:bodyPr/>
                    <a:lstStyle/>
                    <a:p>
                      <a:r>
                        <a:rPr lang="fr-FR" sz="1100" dirty="0" smtClean="0">
                          <a:solidFill>
                            <a:srgbClr val="002060"/>
                          </a:solidFill>
                        </a:rPr>
                        <a:t>Service</a:t>
                      </a:r>
                      <a:endParaRPr lang="fr-FR" sz="1100" dirty="0">
                        <a:solidFill>
                          <a:srgbClr val="002060"/>
                        </a:solidFill>
                      </a:endParaRPr>
                    </a:p>
                  </a:txBody>
                  <a:tcPr/>
                </a:tc>
                <a:tc>
                  <a:txBody>
                    <a:bodyPr/>
                    <a:lstStyle/>
                    <a:p>
                      <a:r>
                        <a:rPr lang="fr-FR" sz="1100" dirty="0" smtClean="0">
                          <a:solidFill>
                            <a:srgbClr val="002060"/>
                          </a:solidFill>
                        </a:rPr>
                        <a:t>Installation</a:t>
                      </a:r>
                      <a:endParaRPr lang="fr-FR" sz="1100" dirty="0">
                        <a:solidFill>
                          <a:srgbClr val="002060"/>
                        </a:solidFill>
                      </a:endParaRPr>
                    </a:p>
                  </a:txBody>
                  <a:tcPr/>
                </a:tc>
                <a:tc>
                  <a:txBody>
                    <a:bodyPr/>
                    <a:lstStyle/>
                    <a:p>
                      <a:r>
                        <a:rPr lang="fr-FR" sz="1100" dirty="0" smtClean="0">
                          <a:solidFill>
                            <a:srgbClr val="002060"/>
                          </a:solidFill>
                        </a:rPr>
                        <a:t>Branchement / Réglage</a:t>
                      </a:r>
                      <a:endParaRPr lang="fr-FR" sz="1100" dirty="0">
                        <a:solidFill>
                          <a:srgbClr val="002060"/>
                        </a:solidFill>
                      </a:endParaRPr>
                    </a:p>
                  </a:txBody>
                  <a:tcPr/>
                </a:tc>
                <a:tc>
                  <a:txBody>
                    <a:bodyPr/>
                    <a:lstStyle/>
                    <a:p>
                      <a:r>
                        <a:rPr lang="fr-FR" sz="1100" dirty="0" smtClean="0">
                          <a:solidFill>
                            <a:srgbClr val="002060"/>
                          </a:solidFill>
                        </a:rPr>
                        <a:t>INS-00001</a:t>
                      </a:r>
                      <a:endParaRPr lang="fr-FR" sz="1100" dirty="0">
                        <a:solidFill>
                          <a:srgbClr val="002060"/>
                        </a:solidFill>
                      </a:endParaRPr>
                    </a:p>
                  </a:txBody>
                  <a:tcPr/>
                </a:tc>
                <a:tc>
                  <a:txBody>
                    <a:bodyPr/>
                    <a:lstStyle/>
                    <a:p>
                      <a:r>
                        <a:rPr lang="fr-FR" sz="1100" dirty="0" smtClean="0">
                          <a:solidFill>
                            <a:srgbClr val="002060"/>
                          </a:solidFill>
                        </a:rPr>
                        <a:t>Installation</a:t>
                      </a:r>
                      <a:r>
                        <a:rPr lang="fr-FR" sz="1100" baseline="0" dirty="0" smtClean="0">
                          <a:solidFill>
                            <a:srgbClr val="002060"/>
                          </a:solidFill>
                        </a:rPr>
                        <a:t> avec préréglage des chaînes…</a:t>
                      </a:r>
                      <a:endParaRPr lang="fr-FR" sz="1100" dirty="0">
                        <a:solidFill>
                          <a:srgbClr val="002060"/>
                        </a:solidFill>
                      </a:endParaRPr>
                    </a:p>
                  </a:txBody>
                  <a:tcPr/>
                </a:tc>
                <a:tc>
                  <a:txBody>
                    <a:bodyPr/>
                    <a:lstStyle/>
                    <a:p>
                      <a:r>
                        <a:rPr lang="fr-FR" sz="1100" dirty="0" smtClean="0">
                          <a:solidFill>
                            <a:srgbClr val="002060"/>
                          </a:solidFill>
                        </a:rPr>
                        <a:t>--</a:t>
                      </a:r>
                      <a:endParaRPr lang="fr-FR" sz="1100" dirty="0">
                        <a:solidFill>
                          <a:srgbClr val="002060"/>
                        </a:solidFill>
                      </a:endParaRPr>
                    </a:p>
                  </a:txBody>
                  <a:tcPr/>
                </a:tc>
              </a:tr>
              <a:tr h="206896">
                <a:tc>
                  <a:txBody>
                    <a:bodyPr/>
                    <a:lstStyle/>
                    <a:p>
                      <a:r>
                        <a:rPr lang="fr-FR" sz="1100" dirty="0" smtClean="0">
                          <a:solidFill>
                            <a:srgbClr val="002060"/>
                          </a:solidFill>
                        </a:rPr>
                        <a:t>Contrat</a:t>
                      </a:r>
                      <a:endParaRPr lang="fr-FR" sz="1100" dirty="0">
                        <a:solidFill>
                          <a:srgbClr val="002060"/>
                        </a:solidFill>
                      </a:endParaRPr>
                    </a:p>
                  </a:txBody>
                  <a:tcPr/>
                </a:tc>
                <a:tc>
                  <a:txBody>
                    <a:bodyPr/>
                    <a:lstStyle/>
                    <a:p>
                      <a:r>
                        <a:rPr lang="fr-FR" sz="1100" dirty="0" smtClean="0">
                          <a:solidFill>
                            <a:srgbClr val="002060"/>
                          </a:solidFill>
                        </a:rPr>
                        <a:t>Internet</a:t>
                      </a:r>
                      <a:endParaRPr lang="fr-FR" sz="1100" dirty="0">
                        <a:solidFill>
                          <a:srgbClr val="002060"/>
                        </a:solidFill>
                      </a:endParaRPr>
                    </a:p>
                  </a:txBody>
                  <a:tcPr/>
                </a:tc>
                <a:tc>
                  <a:txBody>
                    <a:bodyPr/>
                    <a:lstStyle/>
                    <a:p>
                      <a:r>
                        <a:rPr lang="fr-FR" sz="1100" dirty="0" smtClean="0">
                          <a:solidFill>
                            <a:srgbClr val="002060"/>
                          </a:solidFill>
                        </a:rPr>
                        <a:t>10Mo</a:t>
                      </a:r>
                      <a:endParaRPr lang="fr-FR" sz="1100" dirty="0">
                        <a:solidFill>
                          <a:srgbClr val="002060"/>
                        </a:solidFill>
                      </a:endParaRPr>
                    </a:p>
                  </a:txBody>
                  <a:tcPr/>
                </a:tc>
                <a:tc>
                  <a:txBody>
                    <a:bodyPr/>
                    <a:lstStyle/>
                    <a:p>
                      <a:r>
                        <a:rPr lang="fr-FR" sz="1100" dirty="0" smtClean="0">
                          <a:solidFill>
                            <a:srgbClr val="002060"/>
                          </a:solidFill>
                        </a:rPr>
                        <a:t>F-INT-001-10</a:t>
                      </a:r>
                      <a:endParaRPr lang="fr-FR" sz="1100" dirty="0">
                        <a:solidFill>
                          <a:srgbClr val="002060"/>
                        </a:solidFill>
                      </a:endParaRPr>
                    </a:p>
                  </a:txBody>
                  <a:tcPr/>
                </a:tc>
                <a:tc>
                  <a:txBody>
                    <a:bodyPr/>
                    <a:lstStyle/>
                    <a:p>
                      <a:r>
                        <a:rPr lang="fr-FR" sz="1100" dirty="0" smtClean="0">
                          <a:solidFill>
                            <a:srgbClr val="002060"/>
                          </a:solidFill>
                        </a:rPr>
                        <a:t>Forfait mensuel</a:t>
                      </a:r>
                      <a:r>
                        <a:rPr lang="fr-FR" sz="1100" baseline="0" dirty="0" smtClean="0">
                          <a:solidFill>
                            <a:srgbClr val="002060"/>
                          </a:solidFill>
                        </a:rPr>
                        <a:t> internet ADSL 10Mo</a:t>
                      </a:r>
                      <a:endParaRPr lang="fr-FR" sz="1100" dirty="0">
                        <a:solidFill>
                          <a:srgbClr val="002060"/>
                        </a:solidFill>
                      </a:endParaRPr>
                    </a:p>
                  </a:txBody>
                  <a:tcPr/>
                </a:tc>
                <a:tc>
                  <a:txBody>
                    <a:bodyPr/>
                    <a:lstStyle/>
                    <a:p>
                      <a:r>
                        <a:rPr lang="fr-FR" sz="1100" dirty="0" smtClean="0">
                          <a:solidFill>
                            <a:srgbClr val="002060"/>
                          </a:solidFill>
                        </a:rPr>
                        <a:t>--</a:t>
                      </a:r>
                      <a:endParaRPr lang="fr-FR" sz="11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PARTICULARITES CONTRAT &amp; FAMILLE</a:t>
            </a:r>
            <a:endParaRPr lang="fr-FR" dirty="0"/>
          </a:p>
        </p:txBody>
      </p:sp>
      <p:sp>
        <p:nvSpPr>
          <p:cNvPr id="5" name="Espace réservé du contenu 4"/>
          <p:cNvSpPr>
            <a:spLocks noGrp="1"/>
          </p:cNvSpPr>
          <p:nvPr>
            <p:ph idx="1"/>
          </p:nvPr>
        </p:nvSpPr>
        <p:spPr>
          <a:xfrm>
            <a:off x="323528" y="548680"/>
            <a:ext cx="8507288" cy="5544616"/>
          </a:xfrm>
        </p:spPr>
        <p:txBody>
          <a:bodyPr/>
          <a:lstStyle/>
          <a:p>
            <a:pPr marL="342900" lvl="1" indent="-342900">
              <a:buFont typeface="Wingdings" pitchFamily="2" charset="2"/>
              <a:buChar char="q"/>
            </a:pPr>
            <a:r>
              <a:rPr lang="fr-FR" sz="1200" b="1" dirty="0" smtClean="0"/>
              <a:t>Particularité de l’option de service pour un type CONTRAT</a:t>
            </a:r>
          </a:p>
          <a:p>
            <a:pPr marL="742950" lvl="2" indent="-342900"/>
            <a:r>
              <a:rPr lang="fr-FR" sz="1200" b="1" dirty="0" smtClean="0"/>
              <a:t>Abonnement</a:t>
            </a:r>
            <a:r>
              <a:rPr lang="fr-FR" sz="1200" dirty="0" smtClean="0"/>
              <a:t> : Correspond à un service d’abonnement en fonction d’une périodicité sur une durée d’un contrat (</a:t>
            </a:r>
            <a:r>
              <a:rPr lang="fr-FR" sz="1200" i="1" dirty="0" smtClean="0">
                <a:solidFill>
                  <a:srgbClr val="0070C0"/>
                </a:solidFill>
              </a:rPr>
              <a:t>Par exemple pour un téléviseur, assistance 5 jours sur 7 au tarif de 15€ par mois</a:t>
            </a:r>
            <a:r>
              <a:rPr lang="fr-FR" sz="1200" dirty="0" smtClean="0"/>
              <a:t>)</a:t>
            </a:r>
          </a:p>
          <a:p>
            <a:pPr marL="742950" lvl="2" indent="-342900">
              <a:buNone/>
            </a:pPr>
            <a:endParaRPr lang="fr-FR" sz="1200" dirty="0" smtClean="0"/>
          </a:p>
          <a:p>
            <a:pPr marL="742950" lvl="2" indent="-342900"/>
            <a:r>
              <a:rPr lang="fr-FR" sz="1200" b="1" dirty="0" smtClean="0"/>
              <a:t>Abonnement_CPT</a:t>
            </a:r>
            <a:r>
              <a:rPr lang="fr-FR" sz="1200" dirty="0" smtClean="0"/>
              <a:t> : Correspond à un service d’abonnement en fonction d’une périodicité sur une durée d’un contrat  </a:t>
            </a:r>
            <a:r>
              <a:rPr lang="fr-FR" sz="1200" u="sng" dirty="0" smtClean="0"/>
              <a:t>mais demandant un relevé de compteur afin de calculer le tarif</a:t>
            </a:r>
          </a:p>
          <a:p>
            <a:pPr marL="742950" lvl="2" indent="-342900">
              <a:buNone/>
            </a:pPr>
            <a:r>
              <a:rPr lang="fr-FR" sz="1200" dirty="0" smtClean="0"/>
              <a:t>	(</a:t>
            </a:r>
            <a:r>
              <a:rPr lang="fr-FR" sz="1200" i="1" dirty="0" smtClean="0">
                <a:solidFill>
                  <a:srgbClr val="0070C0"/>
                </a:solidFill>
              </a:rPr>
              <a:t>Par exemple pour une ligne téléphonique, 180mn d’appel national au tarif de 0.25€ la minute</a:t>
            </a:r>
            <a:r>
              <a:rPr lang="fr-FR" sz="1200" dirty="0" smtClean="0"/>
              <a:t>)</a:t>
            </a:r>
          </a:p>
          <a:p>
            <a:pPr marL="742950" lvl="2" indent="-342900"/>
            <a:endParaRPr lang="fr-FR" sz="1200" dirty="0" smtClean="0"/>
          </a:p>
          <a:p>
            <a:pPr marL="742950" lvl="2" indent="-342900"/>
            <a:r>
              <a:rPr lang="fr-FR" sz="1200" b="1" dirty="0" smtClean="0"/>
              <a:t>Redevance</a:t>
            </a:r>
            <a:r>
              <a:rPr lang="fr-FR" sz="1200" dirty="0" smtClean="0"/>
              <a:t> : Correspond à un service d’abonnement annuel</a:t>
            </a:r>
          </a:p>
          <a:p>
            <a:pPr marL="742950" lvl="2" indent="-342900">
              <a:buNone/>
            </a:pPr>
            <a:r>
              <a:rPr lang="fr-FR" sz="1200" dirty="0" smtClean="0"/>
              <a:t>	 (</a:t>
            </a:r>
            <a:r>
              <a:rPr lang="fr-FR" sz="1200" i="1" dirty="0" smtClean="0">
                <a:solidFill>
                  <a:srgbClr val="0070C0"/>
                </a:solidFill>
              </a:rPr>
              <a:t>Par exemple pour un téléviseur la redevance annuel d’utilisation</a:t>
            </a:r>
            <a:r>
              <a:rPr lang="fr-FR" sz="1200" dirty="0" smtClean="0"/>
              <a:t>)</a:t>
            </a:r>
          </a:p>
          <a:p>
            <a:endParaRPr lang="fr-FR" sz="1200" dirty="0" smtClean="0"/>
          </a:p>
          <a:p>
            <a:endParaRPr lang="fr-FR" sz="1200" dirty="0" smtClean="0"/>
          </a:p>
          <a:p>
            <a:pPr marL="342900" lvl="1" indent="-342900">
              <a:buFont typeface="Wingdings" pitchFamily="2" charset="2"/>
              <a:buChar char="q"/>
            </a:pPr>
            <a:r>
              <a:rPr lang="fr-FR" sz="1200" b="1" dirty="0" smtClean="0"/>
              <a:t>Particularité de l’information FAMILLE de matériel</a:t>
            </a:r>
          </a:p>
          <a:p>
            <a:pPr marL="742950" lvl="2" indent="-342900"/>
            <a:r>
              <a:rPr lang="fr-FR" sz="1200" dirty="0" smtClean="0"/>
              <a:t>Elle est libre et n’est pas soumise à un contrôle quelconque. Cette information vous permet de regrouper des références sous une même famille en vue d’une classification, par exemple sur les sites de e-commerce.</a:t>
            </a:r>
          </a:p>
          <a:p>
            <a:pPr marL="742950" lvl="2" indent="-342900">
              <a:buNone/>
            </a:pPr>
            <a:r>
              <a:rPr lang="fr-FR" sz="1200" dirty="0" smtClean="0"/>
              <a:t>(</a:t>
            </a:r>
            <a:r>
              <a:rPr lang="fr-FR" sz="1200" i="1" dirty="0" smtClean="0">
                <a:solidFill>
                  <a:srgbClr val="0070C0"/>
                </a:solidFill>
              </a:rPr>
              <a:t>Par exemple pour un téléviseur, famille « MULTIMEDIA » la redevance annuel d’utilisation</a:t>
            </a:r>
            <a:r>
              <a:rPr lang="fr-FR" sz="1200" dirty="0" smtClean="0"/>
              <a:t>)</a:t>
            </a:r>
          </a:p>
          <a:p>
            <a:pPr marL="742950" lvl="2" indent="-342900">
              <a:buNone/>
            </a:pPr>
            <a:endParaRPr lang="fr-FR" sz="1200" dirty="0" smtClean="0"/>
          </a:p>
          <a:p>
            <a:endParaRPr lang="fr-FR" dirty="0" smtClean="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5</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FOCUS PRODUIT: </a:t>
            </a:r>
            <a:r>
              <a:rPr lang="fr-FR" sz="1400" dirty="0" smtClean="0"/>
              <a:t>COMPOSITION </a:t>
            </a:r>
            <a:r>
              <a:rPr lang="fr-FR" sz="1400" dirty="0" smtClean="0"/>
              <a:t>MATERIEL AUTORISE D’UN PRODUIT</a:t>
            </a:r>
            <a:endParaRPr lang="fr-FR" sz="1400" dirty="0"/>
          </a:p>
        </p:txBody>
      </p:sp>
      <p:sp>
        <p:nvSpPr>
          <p:cNvPr id="5" name="Espace réservé du contenu 4"/>
          <p:cNvSpPr>
            <a:spLocks noGrp="1"/>
          </p:cNvSpPr>
          <p:nvPr>
            <p:ph idx="1"/>
          </p:nvPr>
        </p:nvSpPr>
        <p:spPr>
          <a:xfrm>
            <a:off x="323528" y="548680"/>
            <a:ext cx="8507288" cy="5544616"/>
          </a:xfrm>
        </p:spPr>
        <p:txBody>
          <a:bodyPr/>
          <a:lstStyle/>
          <a:p>
            <a:pPr marL="342900" lvl="1" indent="-342900">
              <a:buFont typeface="Wingdings" pitchFamily="2" charset="2"/>
              <a:buChar char="q"/>
            </a:pPr>
            <a:r>
              <a:rPr lang="fr-FR" sz="1200" b="1" dirty="0" smtClean="0"/>
              <a:t>Particularité pour la création d’un produit et sur sa composition</a:t>
            </a:r>
          </a:p>
          <a:p>
            <a:pPr marL="742950" lvl="2" indent="-342900"/>
            <a:r>
              <a:rPr lang="fr-FR" sz="1200" dirty="0" smtClean="0"/>
              <a:t>Le produit étant une composition de matériel, il faudra donc choisir les matériels le composant et définir un tarif d’achat et de vente correspondant ou pas à la somme des montants des matériels constituant ce même produit</a:t>
            </a:r>
          </a:p>
          <a:p>
            <a:pPr marL="742950" lvl="2" indent="-342900"/>
            <a:r>
              <a:rPr lang="fr-FR" sz="1200" dirty="0" smtClean="0"/>
              <a:t>Il n’est pas possible de placer un autre produit dans un produit</a:t>
            </a:r>
          </a:p>
          <a:p>
            <a:pPr marL="742950" lvl="2" indent="-342900"/>
            <a:r>
              <a:rPr lang="fr-FR" sz="1200" dirty="0" smtClean="0"/>
              <a:t>Comme pour un matériel, un produit est identifié par un type, une gamme, une référence et une désignation</a:t>
            </a:r>
          </a:p>
          <a:p>
            <a:pPr marL="742950" lvl="2" indent="-342900"/>
            <a:endParaRPr lang="fr-FR" sz="1200" dirty="0" smtClean="0"/>
          </a:p>
          <a:p>
            <a:pPr marL="742950" lvl="2" indent="-342900"/>
            <a:r>
              <a:rPr lang="fr-FR" sz="1200" dirty="0" smtClean="0"/>
              <a:t>Le tableau suivant indique les catégories de type de matériel pouvant constituer un produit en fonction de sa propre catégorie:</a:t>
            </a:r>
          </a:p>
          <a:p>
            <a:endParaRPr lang="fr-FR" dirty="0" smtClean="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6</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graphicFrame>
        <p:nvGraphicFramePr>
          <p:cNvPr id="8" name="Tableau 7"/>
          <p:cNvGraphicFramePr>
            <a:graphicFrameLocks noGrp="1"/>
          </p:cNvGraphicFramePr>
          <p:nvPr/>
        </p:nvGraphicFramePr>
        <p:xfrm>
          <a:off x="755576" y="2564904"/>
          <a:ext cx="7920881" cy="3001680"/>
        </p:xfrm>
        <a:graphic>
          <a:graphicData uri="http://schemas.openxmlformats.org/drawingml/2006/table">
            <a:tbl>
              <a:tblPr firstRow="1" bandRow="1">
                <a:tableStyleId>{5C22544A-7EE6-4342-B048-85BDC9FD1C3A}</a:tableStyleId>
              </a:tblPr>
              <a:tblGrid>
                <a:gridCol w="1533074"/>
                <a:gridCol w="2067326"/>
                <a:gridCol w="2232248"/>
                <a:gridCol w="2088233"/>
              </a:tblGrid>
              <a:tr h="9953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solidFill>
                            <a:srgbClr val="002060"/>
                          </a:solidFill>
                        </a:rPr>
                        <a:t>CATEGORIE TYPE du PRODUIT</a:t>
                      </a:r>
                    </a:p>
                    <a:p>
                      <a:pPr algn="ctr"/>
                      <a:r>
                        <a:rPr lang="fr-FR" sz="1200" dirty="0" smtClean="0">
                          <a:solidFill>
                            <a:srgbClr val="002060"/>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solidFill>
                            <a:srgbClr val="002060"/>
                          </a:solidFill>
                        </a:rPr>
                        <a:t>CATEGORIE TYPE du MATERIEL</a:t>
                      </a:r>
                    </a:p>
                    <a:p>
                      <a:pPr algn="ctr"/>
                      <a:endParaRPr lang="fr-FR" sz="1200" dirty="0">
                        <a:solidFill>
                          <a:srgbClr val="002060"/>
                        </a:solidFill>
                      </a:endParaRPr>
                    </a:p>
                  </a:txBody>
                  <a:tcPr/>
                </a:tc>
                <a:tc>
                  <a:txBody>
                    <a:bodyPr/>
                    <a:lstStyle/>
                    <a:p>
                      <a:pPr algn="ctr"/>
                      <a:endParaRPr lang="fr-FR" sz="1100" dirty="0" smtClean="0">
                        <a:solidFill>
                          <a:srgbClr val="002060"/>
                        </a:solidFill>
                      </a:endParaRPr>
                    </a:p>
                    <a:p>
                      <a:pPr algn="ctr"/>
                      <a:r>
                        <a:rPr lang="fr-FR" sz="1200" dirty="0" smtClean="0">
                          <a:solidFill>
                            <a:srgbClr val="002060"/>
                          </a:solidFill>
                        </a:rPr>
                        <a:t>MATERIEL</a:t>
                      </a:r>
                      <a:endParaRPr lang="fr-FR" sz="1200" dirty="0">
                        <a:solidFill>
                          <a:srgbClr val="002060"/>
                        </a:solidFill>
                      </a:endParaRPr>
                    </a:p>
                  </a:txBody>
                  <a:tcPr/>
                </a:tc>
                <a:tc>
                  <a:txBody>
                    <a:bodyPr/>
                    <a:lstStyle/>
                    <a:p>
                      <a:pPr algn="ctr"/>
                      <a:endParaRPr lang="fr-FR" sz="1100" dirty="0" smtClean="0">
                        <a:solidFill>
                          <a:srgbClr val="002060"/>
                        </a:solidFill>
                      </a:endParaRPr>
                    </a:p>
                    <a:p>
                      <a:pPr algn="ctr"/>
                      <a:r>
                        <a:rPr lang="fr-FR" sz="1200" dirty="0" smtClean="0">
                          <a:solidFill>
                            <a:srgbClr val="002060"/>
                          </a:solidFill>
                        </a:rPr>
                        <a:t>SERVICE</a:t>
                      </a:r>
                      <a:endParaRPr lang="fr-FR" sz="1200" dirty="0">
                        <a:solidFill>
                          <a:srgbClr val="002060"/>
                        </a:solidFill>
                      </a:endParaRPr>
                    </a:p>
                  </a:txBody>
                  <a:tcPr/>
                </a:tc>
                <a:tc>
                  <a:txBody>
                    <a:bodyPr/>
                    <a:lstStyle/>
                    <a:p>
                      <a:pPr algn="ctr"/>
                      <a:endParaRPr lang="fr-FR" sz="1100" dirty="0" smtClean="0">
                        <a:solidFill>
                          <a:srgbClr val="002060"/>
                        </a:solidFill>
                      </a:endParaRPr>
                    </a:p>
                    <a:p>
                      <a:pPr algn="ctr"/>
                      <a:r>
                        <a:rPr lang="fr-FR" sz="1200" dirty="0" smtClean="0">
                          <a:solidFill>
                            <a:srgbClr val="002060"/>
                          </a:solidFill>
                        </a:rPr>
                        <a:t>CONTRAT</a:t>
                      </a:r>
                    </a:p>
                    <a:p>
                      <a:pPr algn="ctr"/>
                      <a:endParaRPr lang="fr-FR" sz="1100" dirty="0">
                        <a:solidFill>
                          <a:srgbClr val="002060"/>
                        </a:solidFill>
                      </a:endParaRPr>
                    </a:p>
                  </a:txBody>
                  <a:tcPr/>
                </a:tc>
              </a:tr>
              <a:tr h="604320">
                <a:tc>
                  <a:txBody>
                    <a:bodyPr/>
                    <a:lstStyle/>
                    <a:p>
                      <a:pPr algn="ctr"/>
                      <a:r>
                        <a:rPr lang="fr-FR" sz="1200" b="1" dirty="0" smtClean="0">
                          <a:solidFill>
                            <a:srgbClr val="002060"/>
                          </a:solidFill>
                        </a:rPr>
                        <a:t>MATERIEL</a:t>
                      </a:r>
                      <a:endParaRPr lang="fr-FR" sz="1200" b="1" dirty="0">
                        <a:solidFill>
                          <a:srgbClr val="002060"/>
                        </a:solidFill>
                      </a:endParaRPr>
                    </a:p>
                  </a:txBody>
                  <a:tcPr>
                    <a:solidFill>
                      <a:schemeClr val="tx2">
                        <a:lumMod val="40000"/>
                        <a:lumOff val="60000"/>
                      </a:schemeClr>
                    </a:solidFill>
                  </a:tcPr>
                </a:tc>
                <a:tc>
                  <a:txBody>
                    <a:bodyPr/>
                    <a:lstStyle/>
                    <a:p>
                      <a:pPr algn="ctr"/>
                      <a:r>
                        <a:rPr lang="fr-FR" sz="2800" dirty="0" smtClean="0">
                          <a:solidFill>
                            <a:srgbClr val="00B050"/>
                          </a:solidFill>
                          <a:sym typeface="Wingdings"/>
                        </a:rPr>
                        <a:t></a:t>
                      </a:r>
                      <a:endParaRPr lang="fr-FR" sz="2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solidFill>
                            <a:srgbClr val="FF0000"/>
                          </a:solidFill>
                          <a:sym typeface="Wingdings"/>
                        </a:rPr>
                        <a:t></a:t>
                      </a:r>
                      <a:endParaRPr lang="fr-FR" sz="2800"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solidFill>
                            <a:srgbClr val="00B050"/>
                          </a:solidFill>
                          <a:sym typeface="Wingdings"/>
                        </a:rPr>
                        <a:t></a:t>
                      </a:r>
                      <a:endParaRPr lang="fr-FR" sz="2800" dirty="0">
                        <a:solidFill>
                          <a:srgbClr val="00B050"/>
                        </a:solidFill>
                      </a:endParaRPr>
                    </a:p>
                  </a:txBody>
                  <a:tcPr/>
                </a:tc>
              </a:tr>
              <a:tr h="604320">
                <a:tc>
                  <a:txBody>
                    <a:bodyPr/>
                    <a:lstStyle/>
                    <a:p>
                      <a:pPr algn="ctr"/>
                      <a:r>
                        <a:rPr lang="fr-FR" sz="1200" b="1" dirty="0" smtClean="0">
                          <a:solidFill>
                            <a:srgbClr val="002060"/>
                          </a:solidFill>
                        </a:rPr>
                        <a:t>SERVICE</a:t>
                      </a:r>
                      <a:endParaRPr lang="fr-FR" sz="12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solidFill>
                            <a:srgbClr val="FF0000"/>
                          </a:solidFill>
                          <a:sym typeface="Wingdings"/>
                        </a:rPr>
                        <a:t></a:t>
                      </a:r>
                      <a:endParaRPr lang="fr-FR" sz="28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solidFill>
                            <a:srgbClr val="00B050"/>
                          </a:solidFill>
                          <a:sym typeface="Wingdings"/>
                        </a:rPr>
                        <a:t></a:t>
                      </a:r>
                      <a:endParaRPr lang="fr-FR" sz="2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solidFill>
                            <a:srgbClr val="00B050"/>
                          </a:solidFill>
                          <a:sym typeface="Wingdings"/>
                        </a:rPr>
                        <a:t></a:t>
                      </a:r>
                      <a:endParaRPr lang="fr-FR" sz="2800" dirty="0">
                        <a:solidFill>
                          <a:srgbClr val="00B050"/>
                        </a:solidFill>
                      </a:endParaRPr>
                    </a:p>
                  </a:txBody>
                  <a:tcPr/>
                </a:tc>
              </a:tr>
              <a:tr h="604320">
                <a:tc>
                  <a:txBody>
                    <a:bodyPr/>
                    <a:lstStyle/>
                    <a:p>
                      <a:pPr algn="ctr"/>
                      <a:r>
                        <a:rPr lang="fr-FR" sz="1200" b="1" dirty="0" smtClean="0">
                          <a:solidFill>
                            <a:srgbClr val="002060"/>
                          </a:solidFill>
                        </a:rPr>
                        <a:t>CONTRAT</a:t>
                      </a:r>
                      <a:endParaRPr lang="fr-FR" sz="1200" b="1" dirty="0">
                        <a:solidFill>
                          <a:srgbClr val="002060"/>
                        </a:solidFill>
                      </a:endParaRPr>
                    </a:p>
                  </a:txBody>
                  <a:tcPr>
                    <a:solidFill>
                      <a:schemeClr val="tx2">
                        <a:lumMod val="40000"/>
                        <a:lumOff val="60000"/>
                      </a:schemeClr>
                    </a:solidFill>
                  </a:tcPr>
                </a:tc>
                <a:tc>
                  <a:txBody>
                    <a:bodyPr/>
                    <a:lstStyle/>
                    <a:p>
                      <a:pPr algn="ctr"/>
                      <a:r>
                        <a:rPr lang="fr-FR" sz="2800" dirty="0" smtClean="0">
                          <a:solidFill>
                            <a:srgbClr val="FF0000"/>
                          </a:solidFill>
                          <a:sym typeface="Wingdings"/>
                        </a:rPr>
                        <a:t></a:t>
                      </a:r>
                      <a:endParaRPr lang="fr-FR" sz="2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solidFill>
                            <a:srgbClr val="FF0000"/>
                          </a:solidFill>
                          <a:sym typeface="Wingdings"/>
                        </a:rPr>
                        <a:t></a:t>
                      </a:r>
                      <a:endParaRPr lang="fr-FR" sz="2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800" dirty="0" smtClean="0">
                          <a:solidFill>
                            <a:srgbClr val="00B050"/>
                          </a:solidFill>
                          <a:sym typeface="Wingdings"/>
                        </a:rPr>
                        <a:t></a:t>
                      </a:r>
                      <a:endParaRPr lang="fr-FR" sz="2800" dirty="0">
                        <a:solidFill>
                          <a:srgbClr val="00B050"/>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MODULE</a:t>
            </a:r>
            <a:r>
              <a:rPr lang="fr-FR" sz="1400" dirty="0" smtClean="0"/>
              <a:t>: PORTEE D’UN TYPE DE FICHE MATERIEL DANS UN MODULE</a:t>
            </a:r>
            <a:endParaRPr lang="fr-FR" sz="1400" dirty="0"/>
          </a:p>
        </p:txBody>
      </p:sp>
      <p:sp>
        <p:nvSpPr>
          <p:cNvPr id="5" name="Espace réservé du contenu 4"/>
          <p:cNvSpPr>
            <a:spLocks noGrp="1"/>
          </p:cNvSpPr>
          <p:nvPr>
            <p:ph idx="1"/>
          </p:nvPr>
        </p:nvSpPr>
        <p:spPr>
          <a:xfrm>
            <a:off x="323528" y="548680"/>
            <a:ext cx="8507288" cy="5544616"/>
          </a:xfrm>
        </p:spPr>
        <p:txBody>
          <a:bodyPr/>
          <a:lstStyle/>
          <a:p>
            <a:pPr marL="342900" lvl="1" indent="-342900">
              <a:buFont typeface="Wingdings" pitchFamily="2" charset="2"/>
              <a:buChar char="q"/>
            </a:pPr>
            <a:r>
              <a:rPr lang="fr-FR" sz="1200" b="1" dirty="0" smtClean="0"/>
              <a:t>Chaque MODULE autorise ou pas un type de fiche matériel</a:t>
            </a:r>
            <a:endParaRPr lang="fr-FR" sz="1200" b="1" dirty="0" smtClean="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7</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graphicFrame>
        <p:nvGraphicFramePr>
          <p:cNvPr id="8" name="Tableau 7"/>
          <p:cNvGraphicFramePr>
            <a:graphicFrameLocks noGrp="1"/>
          </p:cNvGraphicFramePr>
          <p:nvPr/>
        </p:nvGraphicFramePr>
        <p:xfrm>
          <a:off x="251520" y="891336"/>
          <a:ext cx="8568958" cy="5562000"/>
        </p:xfrm>
        <a:graphic>
          <a:graphicData uri="http://schemas.openxmlformats.org/drawingml/2006/table">
            <a:tbl>
              <a:tblPr firstRow="1" bandRow="1">
                <a:tableStyleId>{5C22544A-7EE6-4342-B048-85BDC9FD1C3A}</a:tableStyleId>
              </a:tblPr>
              <a:tblGrid>
                <a:gridCol w="792088"/>
                <a:gridCol w="864096"/>
                <a:gridCol w="1368152"/>
                <a:gridCol w="1440160"/>
                <a:gridCol w="1368152"/>
                <a:gridCol w="1485742"/>
                <a:gridCol w="1250568"/>
              </a:tblGrid>
              <a:tr h="648072">
                <a:tc>
                  <a:txBody>
                    <a:bodyPr/>
                    <a:lstStyle/>
                    <a:p>
                      <a:pPr algn="ctr"/>
                      <a:endParaRPr lang="fr-FR" sz="1100" dirty="0" smtClean="0">
                        <a:solidFill>
                          <a:srgbClr val="002060"/>
                        </a:solidFill>
                      </a:endParaRPr>
                    </a:p>
                    <a:p>
                      <a:pPr algn="ctr"/>
                      <a:r>
                        <a:rPr lang="fr-FR" sz="1100" dirty="0" smtClean="0">
                          <a:solidFill>
                            <a:srgbClr val="002060"/>
                          </a:solidFill>
                        </a:rPr>
                        <a:t>Catégorie de type</a:t>
                      </a:r>
                      <a:endParaRPr lang="fr-FR" sz="1100" dirty="0">
                        <a:solidFill>
                          <a:srgbClr val="002060"/>
                        </a:solidFill>
                      </a:endParaRPr>
                    </a:p>
                  </a:txBody>
                  <a:tcPr/>
                </a:tc>
                <a:tc>
                  <a:txBody>
                    <a:bodyPr/>
                    <a:lstStyle/>
                    <a:p>
                      <a:pPr algn="ctr"/>
                      <a:endParaRPr lang="fr-FR" sz="1100" dirty="0" smtClean="0">
                        <a:solidFill>
                          <a:srgbClr val="002060"/>
                        </a:solidFill>
                      </a:endParaRPr>
                    </a:p>
                    <a:p>
                      <a:pPr algn="ctr"/>
                      <a:r>
                        <a:rPr lang="fr-FR" sz="1100" dirty="0" smtClean="0">
                          <a:solidFill>
                            <a:srgbClr val="002060"/>
                          </a:solidFill>
                        </a:rPr>
                        <a:t>CATEGORIE</a:t>
                      </a:r>
                      <a:endParaRPr lang="fr-FR" sz="1100" dirty="0">
                        <a:solidFill>
                          <a:srgbClr val="002060"/>
                        </a:solidFill>
                      </a:endParaRPr>
                    </a:p>
                  </a:txBody>
                  <a:tcPr/>
                </a:tc>
                <a:tc>
                  <a:txBody>
                    <a:bodyPr/>
                    <a:lstStyle/>
                    <a:p>
                      <a:pPr algn="ctr"/>
                      <a:endParaRPr lang="fr-FR" sz="1100" dirty="0" smtClean="0">
                        <a:solidFill>
                          <a:srgbClr val="002060"/>
                        </a:solidFill>
                      </a:endParaRPr>
                    </a:p>
                    <a:p>
                      <a:pPr algn="ctr"/>
                      <a:r>
                        <a:rPr lang="fr-FR" sz="1100" dirty="0" smtClean="0">
                          <a:solidFill>
                            <a:schemeClr val="bg1"/>
                          </a:solidFill>
                        </a:rPr>
                        <a:t>MODULE</a:t>
                      </a:r>
                    </a:p>
                    <a:p>
                      <a:pPr algn="ctr"/>
                      <a:r>
                        <a:rPr lang="fr-FR" sz="1100" dirty="0" smtClean="0">
                          <a:solidFill>
                            <a:srgbClr val="002060"/>
                          </a:solidFill>
                        </a:rPr>
                        <a:t>DOSSIER </a:t>
                      </a:r>
                      <a:r>
                        <a:rPr lang="fr-FR" sz="1100" dirty="0" smtClean="0">
                          <a:solidFill>
                            <a:srgbClr val="002060"/>
                          </a:solidFill>
                        </a:rPr>
                        <a:t>AFFAIRE</a:t>
                      </a:r>
                      <a:endParaRPr lang="fr-FR" sz="1100" dirty="0">
                        <a:solidFill>
                          <a:srgbClr val="002060"/>
                        </a:solidFill>
                      </a:endParaRPr>
                    </a:p>
                  </a:txBody>
                  <a:tcPr/>
                </a:tc>
                <a:tc>
                  <a:txBody>
                    <a:bodyPr/>
                    <a:lstStyle/>
                    <a:p>
                      <a:pPr algn="ctr"/>
                      <a:endParaRPr lang="fr-FR" sz="1100" dirty="0" smtClean="0">
                        <a:solidFill>
                          <a:srgbClr val="002060"/>
                        </a:solidFill>
                      </a:endParaRPr>
                    </a:p>
                    <a:p>
                      <a:pPr algn="ctr"/>
                      <a:r>
                        <a:rPr lang="fr-FR" sz="1100" dirty="0" smtClean="0">
                          <a:solidFill>
                            <a:schemeClr val="bg1"/>
                          </a:solidFill>
                        </a:rPr>
                        <a:t>MODULE</a:t>
                      </a:r>
                    </a:p>
                    <a:p>
                      <a:pPr algn="ctr"/>
                      <a:r>
                        <a:rPr lang="fr-FR" sz="1100" dirty="0" smtClean="0">
                          <a:solidFill>
                            <a:srgbClr val="002060"/>
                          </a:solidFill>
                        </a:rPr>
                        <a:t>BL</a:t>
                      </a:r>
                      <a:endParaRPr lang="fr-FR" sz="1100" dirty="0">
                        <a:solidFill>
                          <a:srgbClr val="002060"/>
                        </a:solidFill>
                      </a:endParaRPr>
                    </a:p>
                  </a:txBody>
                  <a:tcPr/>
                </a:tc>
                <a:tc>
                  <a:txBody>
                    <a:bodyPr/>
                    <a:lstStyle/>
                    <a:p>
                      <a:pPr algn="ctr"/>
                      <a:endParaRPr lang="fr-FR" sz="1100" dirty="0" smtClean="0">
                        <a:solidFill>
                          <a:srgbClr val="002060"/>
                        </a:solidFill>
                      </a:endParaRPr>
                    </a:p>
                    <a:p>
                      <a:pPr algn="ctr"/>
                      <a:r>
                        <a:rPr lang="fr-FR" sz="1100" dirty="0" smtClean="0">
                          <a:solidFill>
                            <a:schemeClr val="bg1"/>
                          </a:solidFill>
                        </a:rPr>
                        <a:t>MODULE</a:t>
                      </a:r>
                    </a:p>
                    <a:p>
                      <a:pPr algn="ctr"/>
                      <a:r>
                        <a:rPr lang="fr-FR" sz="1100" dirty="0" smtClean="0">
                          <a:solidFill>
                            <a:srgbClr val="002060"/>
                          </a:solidFill>
                        </a:rPr>
                        <a:t>PIECE </a:t>
                      </a:r>
                      <a:r>
                        <a:rPr lang="fr-FR" sz="1100" dirty="0" smtClean="0">
                          <a:solidFill>
                            <a:srgbClr val="002060"/>
                          </a:solidFill>
                        </a:rPr>
                        <a:t>DE FACTURATION</a:t>
                      </a:r>
                      <a:endParaRPr lang="fr-FR" sz="1100" dirty="0">
                        <a:solidFill>
                          <a:srgbClr val="002060"/>
                        </a:solidFill>
                      </a:endParaRPr>
                    </a:p>
                  </a:txBody>
                  <a:tcPr/>
                </a:tc>
                <a:tc>
                  <a:txBody>
                    <a:bodyPr/>
                    <a:lstStyle/>
                    <a:p>
                      <a:pPr algn="ctr"/>
                      <a:endParaRPr lang="fr-FR" sz="1100" dirty="0" smtClean="0">
                        <a:solidFill>
                          <a:srgbClr val="002060"/>
                        </a:solidFill>
                      </a:endParaRPr>
                    </a:p>
                    <a:p>
                      <a:pPr algn="ctr"/>
                      <a:r>
                        <a:rPr lang="fr-FR" sz="1100" dirty="0" smtClean="0">
                          <a:solidFill>
                            <a:schemeClr val="bg1"/>
                          </a:solidFill>
                        </a:rPr>
                        <a:t>MODULE</a:t>
                      </a:r>
                    </a:p>
                    <a:p>
                      <a:pPr algn="ctr"/>
                      <a:r>
                        <a:rPr lang="fr-FR" sz="1100" dirty="0" smtClean="0">
                          <a:solidFill>
                            <a:srgbClr val="002060"/>
                          </a:solidFill>
                        </a:rPr>
                        <a:t>CONTRAT</a:t>
                      </a:r>
                      <a:endParaRPr lang="fr-FR" sz="1100" dirty="0" smtClean="0">
                        <a:solidFill>
                          <a:srgbClr val="002060"/>
                        </a:solidFill>
                      </a:endParaRPr>
                    </a:p>
                    <a:p>
                      <a:pPr algn="ctr"/>
                      <a:endParaRPr lang="fr-FR" sz="1100" dirty="0">
                        <a:solidFill>
                          <a:srgbClr val="002060"/>
                        </a:solidFill>
                      </a:endParaRPr>
                    </a:p>
                  </a:txBody>
                  <a:tcPr/>
                </a:tc>
                <a:tc>
                  <a:txBody>
                    <a:bodyPr/>
                    <a:lstStyle/>
                    <a:p>
                      <a:pPr algn="ctr"/>
                      <a:endParaRPr lang="fr-FR" sz="1100" dirty="0" smtClean="0">
                        <a:solidFill>
                          <a:srgbClr val="002060"/>
                        </a:solidFill>
                      </a:endParaRPr>
                    </a:p>
                    <a:p>
                      <a:pPr algn="ctr"/>
                      <a:r>
                        <a:rPr lang="fr-FR" sz="1100" b="1" kern="1200" dirty="0" smtClean="0">
                          <a:solidFill>
                            <a:schemeClr val="bg1"/>
                          </a:solidFill>
                          <a:latin typeface="+mn-lt"/>
                          <a:ea typeface="+mn-ea"/>
                          <a:cs typeface="+mn-cs"/>
                        </a:rPr>
                        <a:t>MODULE</a:t>
                      </a:r>
                    </a:p>
                    <a:p>
                      <a:pPr algn="ctr"/>
                      <a:r>
                        <a:rPr lang="fr-FR" sz="1100" b="1" kern="1200" dirty="0" smtClean="0">
                          <a:solidFill>
                            <a:srgbClr val="002060"/>
                          </a:solidFill>
                          <a:latin typeface="+mn-lt"/>
                          <a:ea typeface="+mn-ea"/>
                          <a:cs typeface="+mn-cs"/>
                        </a:rPr>
                        <a:t>TICKET</a:t>
                      </a:r>
                      <a:endParaRPr lang="fr-FR" sz="1100" b="1" kern="1200" dirty="0">
                        <a:solidFill>
                          <a:srgbClr val="002060"/>
                        </a:solidFill>
                        <a:latin typeface="+mn-lt"/>
                        <a:ea typeface="+mn-ea"/>
                        <a:cs typeface="+mn-cs"/>
                      </a:endParaRPr>
                    </a:p>
                  </a:txBody>
                  <a:tcPr/>
                </a:tc>
              </a:tr>
              <a:tr h="604320">
                <a:tc gridSpan="2">
                  <a:txBody>
                    <a:bodyPr/>
                    <a:lstStyle/>
                    <a:p>
                      <a:pPr algn="ctr"/>
                      <a:endParaRPr lang="fr-FR" sz="1000" b="1" dirty="0" smtClean="0">
                        <a:solidFill>
                          <a:srgbClr val="002060"/>
                        </a:solidFill>
                      </a:endParaRPr>
                    </a:p>
                    <a:p>
                      <a:pPr algn="ctr"/>
                      <a:endParaRPr lang="fr-FR" sz="1000" b="1" dirty="0" smtClean="0">
                        <a:solidFill>
                          <a:srgbClr val="002060"/>
                        </a:solidFill>
                      </a:endParaRPr>
                    </a:p>
                    <a:p>
                      <a:pPr algn="ctr"/>
                      <a:endParaRPr lang="fr-FR" sz="1000" b="1" dirty="0" smtClean="0">
                        <a:solidFill>
                          <a:srgbClr val="002060"/>
                        </a:solidFill>
                      </a:endParaRPr>
                    </a:p>
                    <a:p>
                      <a:pPr algn="ctr"/>
                      <a:r>
                        <a:rPr lang="fr-FR" sz="1100" b="1" dirty="0" smtClean="0">
                          <a:solidFill>
                            <a:srgbClr val="002060"/>
                          </a:solidFill>
                        </a:rPr>
                        <a:t>Remarque</a:t>
                      </a:r>
                      <a:endParaRPr lang="fr-FR" sz="1100" b="1" dirty="0">
                        <a:solidFill>
                          <a:srgbClr val="002060"/>
                        </a:solidFill>
                      </a:endParaRPr>
                    </a:p>
                  </a:txBody>
                  <a:tcPr>
                    <a:solidFill>
                      <a:schemeClr val="tx2">
                        <a:lumMod val="40000"/>
                        <a:lumOff val="60000"/>
                      </a:schemeClr>
                    </a:solidFill>
                  </a:tcPr>
                </a:tc>
                <a:tc hMerge="1">
                  <a:txBody>
                    <a:bodyPr/>
                    <a:lstStyle/>
                    <a:p>
                      <a:pPr algn="ctr"/>
                      <a:endParaRPr lang="fr-FR" sz="1000" dirty="0">
                        <a:solidFill>
                          <a:srgbClr val="002060"/>
                        </a:solidFill>
                      </a:endParaRPr>
                    </a:p>
                  </a:txBody>
                  <a:tcPr/>
                </a:tc>
                <a:tc>
                  <a:txBody>
                    <a:bodyPr/>
                    <a:lstStyle/>
                    <a:p>
                      <a:pPr algn="ctr"/>
                      <a:r>
                        <a:rPr lang="fr-FR" sz="1000" dirty="0" smtClean="0">
                          <a:solidFill>
                            <a:srgbClr val="002060"/>
                          </a:solidFill>
                        </a:rPr>
                        <a:t>Onglet MATERIEL, Le produit apparait comme ligne de commande</a:t>
                      </a:r>
                      <a:endParaRPr lang="fr-FR" sz="1000"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Seul les matériels de catégorie de type STANDARD sont autorisés dans un BL (on ne peut livrer qu’un matériel « physique »)</a:t>
                      </a:r>
                      <a:endParaRPr lang="fr-FR" sz="1000"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BIP est</a:t>
                      </a:r>
                      <a:r>
                        <a:rPr lang="fr-FR" sz="1000" baseline="0" dirty="0" smtClean="0">
                          <a:solidFill>
                            <a:srgbClr val="002060"/>
                          </a:solidFill>
                        </a:rPr>
                        <a:t> permissif et vous autorise </a:t>
                      </a:r>
                      <a:r>
                        <a:rPr lang="fr-FR" sz="1000" baseline="0" dirty="0" smtClean="0">
                          <a:solidFill>
                            <a:srgbClr val="002060"/>
                          </a:solidFill>
                        </a:rPr>
                        <a:t>tous les types </a:t>
                      </a:r>
                      <a:r>
                        <a:rPr lang="fr-FR" sz="1000" baseline="0" dirty="0" smtClean="0">
                          <a:solidFill>
                            <a:srgbClr val="FF0000"/>
                          </a:solidFill>
                        </a:rPr>
                        <a:t>MAIS </a:t>
                      </a:r>
                      <a:r>
                        <a:rPr lang="fr-FR" sz="1000" baseline="0" dirty="0" smtClean="0">
                          <a:solidFill>
                            <a:srgbClr val="FF0000"/>
                          </a:solidFill>
                        </a:rPr>
                        <a:t>ATTENTION A LA LOGIQUE</a:t>
                      </a:r>
                      <a:endParaRPr lang="fr-FR" sz="10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Onglet SERVICES, seul les catégorie de type </a:t>
                      </a:r>
                      <a:r>
                        <a:rPr lang="fr-FR" sz="1000" dirty="0" smtClean="0">
                          <a:solidFill>
                            <a:srgbClr val="002060"/>
                          </a:solidFill>
                        </a:rPr>
                        <a:t>CONTRAT exclusivement pour un matériel, </a:t>
                      </a:r>
                      <a:r>
                        <a:rPr lang="fr-FR" sz="1000" dirty="0" smtClean="0">
                          <a:solidFill>
                            <a:srgbClr val="002060"/>
                          </a:solidFill>
                        </a:rPr>
                        <a:t>donc soumis à un abonnement </a:t>
                      </a:r>
                      <a:r>
                        <a:rPr lang="fr-FR" sz="1000" dirty="0" smtClean="0">
                          <a:solidFill>
                            <a:srgbClr val="002060"/>
                          </a:solidFill>
                        </a:rPr>
                        <a:t>périodique, </a:t>
                      </a:r>
                      <a:r>
                        <a:rPr lang="fr-FR" sz="1000" dirty="0" smtClean="0">
                          <a:solidFill>
                            <a:srgbClr val="002060"/>
                          </a:solidFill>
                        </a:rPr>
                        <a:t>sont autorisés</a:t>
                      </a:r>
                      <a:endParaRPr lang="fr-FR" sz="1000"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Onglet MATERIEL, toutes les catégories de type matériel sont autorisé</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rgbClr val="002060"/>
                        </a:solidFill>
                      </a:endParaRPr>
                    </a:p>
                  </a:txBody>
                  <a:tcPr/>
                </a:tc>
              </a:tr>
              <a:tr h="604320">
                <a:tc rowSpan="2">
                  <a:txBody>
                    <a:bodyPr/>
                    <a:lstStyle/>
                    <a:p>
                      <a:pPr algn="ctr"/>
                      <a:r>
                        <a:rPr lang="fr-FR" sz="1000" b="1" dirty="0" smtClean="0">
                          <a:solidFill>
                            <a:srgbClr val="002060"/>
                          </a:solidFill>
                        </a:rPr>
                        <a:t>STANDARD</a:t>
                      </a:r>
                      <a:endParaRPr lang="fr-FR" sz="10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rgbClr val="002060"/>
                          </a:solidFill>
                          <a:latin typeface="+mn-lt"/>
                          <a:ea typeface="+mn-ea"/>
                          <a:cs typeface="+mn-cs"/>
                        </a:rPr>
                        <a:t>MATERIEL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B050"/>
                          </a:solidFill>
                          <a:sym typeface="Wingdings"/>
                        </a:rPr>
                        <a:t></a:t>
                      </a:r>
                      <a:endParaRPr lang="fr-FR" sz="12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solidFill>
                            <a:srgbClr val="002060"/>
                          </a:solidFill>
                        </a:rPr>
                        <a:t>Dans le bloc MATERIEL / SERVICE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B05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kern="1200" dirty="0">
                        <a:solidFill>
                          <a:srgbClr val="00B050"/>
                        </a:solidFill>
                        <a:latin typeface="+mn-lt"/>
                        <a:ea typeface="+mn-ea"/>
                        <a:cs typeface="+mn-cs"/>
                        <a:sym typeface="Wingding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dirty="0">
                        <a:solidFill>
                          <a:srgbClr val="00B050"/>
                        </a:solidFill>
                      </a:endParaRPr>
                    </a:p>
                  </a:txBody>
                  <a:tcPr/>
                </a:tc>
              </a:tr>
              <a:tr h="604320">
                <a:tc vMerge="1">
                  <a:txBody>
                    <a:bodyPr/>
                    <a:lstStyle/>
                    <a:p>
                      <a:pPr algn="ctr"/>
                      <a:endParaRPr lang="fr-FR" sz="12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rgbClr val="002060"/>
                          </a:solidFill>
                          <a:latin typeface="+mn-lt"/>
                          <a:ea typeface="+mn-ea"/>
                          <a:cs typeface="+mn-cs"/>
                        </a:rPr>
                        <a:t>PRODUIT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solidFill>
                            <a:srgbClr val="00B050"/>
                          </a:solidFill>
                          <a:sym typeface="Wingdings"/>
                        </a:rPr>
                        <a:t></a:t>
                      </a:r>
                      <a:endParaRPr lang="fr-FR" sz="10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solidFill>
                            <a:srgbClr val="002060"/>
                          </a:solidFill>
                        </a:rPr>
                        <a:t>Dans le bloc MATERIEL / SERVICE</a:t>
                      </a:r>
                      <a:endParaRPr lang="fr-FR" sz="1200" dirty="0" smtClean="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kern="1200" dirty="0">
                        <a:solidFill>
                          <a:srgbClr val="00B050"/>
                        </a:solidFill>
                        <a:latin typeface="+mn-lt"/>
                        <a:ea typeface="+mn-ea"/>
                        <a:cs typeface="+mn-cs"/>
                        <a:sym typeface="Wingding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dirty="0">
                        <a:solidFill>
                          <a:srgbClr val="00B050"/>
                        </a:solidFill>
                      </a:endParaRPr>
                    </a:p>
                  </a:txBody>
                  <a:tcPr/>
                </a:tc>
              </a:tr>
              <a:tr h="604320">
                <a:tc rowSpan="2">
                  <a:txBody>
                    <a:bodyPr/>
                    <a:lstStyle/>
                    <a:p>
                      <a:pPr algn="ctr"/>
                      <a:r>
                        <a:rPr lang="fr-FR" sz="1000" b="1" dirty="0" smtClean="0">
                          <a:solidFill>
                            <a:srgbClr val="002060"/>
                          </a:solidFill>
                        </a:rPr>
                        <a:t>SERVICE</a:t>
                      </a:r>
                      <a:endParaRPr lang="fr-FR" sz="1000" b="1" dirty="0" smtClean="0">
                        <a:solidFill>
                          <a:srgbClr val="002060"/>
                        </a:solidFill>
                      </a:endParaRPr>
                    </a:p>
                    <a:p>
                      <a:pPr algn="ctr"/>
                      <a:endParaRPr lang="fr-FR" sz="10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rgbClr val="002060"/>
                          </a:solidFill>
                          <a:latin typeface="+mn-lt"/>
                          <a:ea typeface="+mn-ea"/>
                          <a:cs typeface="+mn-cs"/>
                        </a:rPr>
                        <a:t>MATERIEL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B050"/>
                          </a:solidFill>
                          <a:sym typeface="Wingdings"/>
                        </a:rPr>
                        <a:t></a:t>
                      </a:r>
                      <a:endParaRPr lang="fr-FR" sz="12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solidFill>
                            <a:srgbClr val="002060"/>
                          </a:solidFill>
                        </a:rPr>
                        <a:t>Dans le bloc MATERIEL / SERVICE</a:t>
                      </a:r>
                      <a:endParaRPr lang="fr-FR" sz="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kern="1200" dirty="0">
                        <a:solidFill>
                          <a:srgbClr val="00B050"/>
                        </a:solidFill>
                        <a:latin typeface="+mn-lt"/>
                        <a:ea typeface="+mn-ea"/>
                        <a:cs typeface="+mn-cs"/>
                        <a:sym typeface="Wingding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dirty="0">
                        <a:solidFill>
                          <a:srgbClr val="00B050"/>
                        </a:solidFill>
                      </a:endParaRPr>
                    </a:p>
                  </a:txBody>
                  <a:tcPr/>
                </a:tc>
              </a:tr>
              <a:tr h="604320">
                <a:tc vMerge="1">
                  <a:txBody>
                    <a:bodyPr/>
                    <a:lstStyle/>
                    <a:p>
                      <a:pPr algn="ctr"/>
                      <a:endParaRPr lang="fr-FR" sz="12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rgbClr val="002060"/>
                          </a:solidFill>
                          <a:latin typeface="+mn-lt"/>
                          <a:ea typeface="+mn-ea"/>
                          <a:cs typeface="+mn-cs"/>
                        </a:rPr>
                        <a:t>PRODUIT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B050"/>
                          </a:solidFill>
                          <a:sym typeface="Wingdings"/>
                        </a:rPr>
                        <a:t></a:t>
                      </a:r>
                      <a:endParaRPr lang="fr-FR" sz="12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solidFill>
                            <a:srgbClr val="002060"/>
                          </a:solidFill>
                        </a:rPr>
                        <a:t>Dans le bloc MATERIEL / SERVICE</a:t>
                      </a:r>
                      <a:endParaRPr lang="fr-FR" sz="12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kern="1200" dirty="0">
                        <a:solidFill>
                          <a:srgbClr val="00B050"/>
                        </a:solidFill>
                        <a:latin typeface="+mn-lt"/>
                        <a:ea typeface="+mn-ea"/>
                        <a:cs typeface="+mn-cs"/>
                        <a:sym typeface="Wingding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dirty="0">
                        <a:solidFill>
                          <a:srgbClr val="00B050"/>
                        </a:solidFill>
                      </a:endParaRPr>
                    </a:p>
                  </a:txBody>
                  <a:tcPr/>
                </a:tc>
              </a:tr>
              <a:tr h="604320">
                <a:tc rowSpan="2">
                  <a:txBody>
                    <a:bodyPr/>
                    <a:lstStyle/>
                    <a:p>
                      <a:pPr algn="ctr"/>
                      <a:r>
                        <a:rPr lang="fr-FR" sz="1000" b="1" dirty="0" smtClean="0">
                          <a:solidFill>
                            <a:srgbClr val="002060"/>
                          </a:solidFill>
                        </a:rPr>
                        <a:t>CONTRAT</a:t>
                      </a:r>
                      <a:endParaRPr lang="fr-FR" sz="1000" b="1" dirty="0" smtClean="0">
                        <a:solidFill>
                          <a:srgbClr val="002060"/>
                        </a:solidFill>
                      </a:endParaRPr>
                    </a:p>
                    <a:p>
                      <a:pPr algn="ctr"/>
                      <a:endParaRPr lang="fr-FR" sz="10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rgbClr val="002060"/>
                          </a:solidFill>
                          <a:latin typeface="+mn-lt"/>
                          <a:ea typeface="+mn-ea"/>
                          <a:cs typeface="+mn-cs"/>
                        </a:rPr>
                        <a:t>MATERIEL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B050"/>
                          </a:solidFill>
                          <a:sym typeface="Wingdings"/>
                        </a:rPr>
                        <a:t></a:t>
                      </a:r>
                      <a:endParaRPr lang="fr-FR" sz="12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solidFill>
                            <a:srgbClr val="002060"/>
                          </a:solidFill>
                        </a:rPr>
                        <a:t>Dans le bloc CONTRAT</a:t>
                      </a:r>
                      <a:endParaRPr lang="fr-FR" sz="8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B05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dirty="0">
                        <a:solidFill>
                          <a:srgbClr val="00B050"/>
                        </a:solidFill>
                      </a:endParaRPr>
                    </a:p>
                  </a:txBody>
                  <a:tcPr/>
                </a:tc>
              </a:tr>
              <a:tr h="604320">
                <a:tc vMerge="1">
                  <a:txBody>
                    <a:bodyPr/>
                    <a:lstStyle/>
                    <a:p>
                      <a:pPr algn="ctr"/>
                      <a:endParaRPr lang="fr-FR" sz="12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rgbClr val="002060"/>
                          </a:solidFill>
                          <a:latin typeface="+mn-lt"/>
                          <a:ea typeface="+mn-ea"/>
                          <a:cs typeface="+mn-cs"/>
                        </a:rPr>
                        <a:t>PRODUIT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B050"/>
                          </a:solidFill>
                          <a:sym typeface="Wingdings"/>
                        </a:rPr>
                        <a:t></a:t>
                      </a:r>
                      <a:endParaRPr lang="fr-FR" sz="12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800" dirty="0" smtClean="0">
                          <a:solidFill>
                            <a:srgbClr val="002060"/>
                          </a:solidFill>
                        </a:rPr>
                        <a:t>Dans le bloc CONTRAT</a:t>
                      </a:r>
                      <a:endParaRPr lang="fr-FR" sz="1200" i="1"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kern="1200" dirty="0" smtClean="0">
                        <a:solidFill>
                          <a:srgbClr val="00B050"/>
                        </a:solidFill>
                        <a:latin typeface="+mn-lt"/>
                        <a:ea typeface="+mn-ea"/>
                        <a:cs typeface="+mn-cs"/>
                        <a:sym typeface="Wingding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sym typeface="Wingdings"/>
                        </a:rPr>
                        <a:t></a:t>
                      </a:r>
                      <a:endParaRPr lang="fr-FR" sz="18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B050"/>
                          </a:solidFill>
                          <a:latin typeface="+mn-lt"/>
                          <a:ea typeface="+mn-ea"/>
                          <a:cs typeface="+mn-cs"/>
                          <a:sym typeface="Wingdings"/>
                        </a:rPr>
                        <a:t></a:t>
                      </a:r>
                      <a:endParaRPr lang="fr-FR" sz="1800" dirty="0">
                        <a:solidFill>
                          <a:srgbClr val="00B050"/>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23528" y="548680"/>
            <a:ext cx="8507288" cy="5544616"/>
          </a:xfrm>
        </p:spPr>
        <p:txBody>
          <a:bodyPr/>
          <a:lstStyle/>
          <a:p>
            <a:pPr marL="342900" lvl="1" indent="-342900">
              <a:buFont typeface="Wingdings" pitchFamily="2" charset="2"/>
              <a:buChar char="q"/>
            </a:pPr>
            <a:r>
              <a:rPr lang="fr-FR" sz="1200" b="1" dirty="0" smtClean="0"/>
              <a:t>Contrairement à un matériel, un produit est traité de façon spécifique lors de son </a:t>
            </a:r>
            <a:r>
              <a:rPr lang="fr-FR" sz="1200" b="1" dirty="0" smtClean="0"/>
              <a:t>utilisation au sein d’un module</a:t>
            </a:r>
            <a:endParaRPr lang="fr-FR" sz="1200" b="1" dirty="0" smtClean="0"/>
          </a:p>
          <a:p>
            <a:pPr marL="342900" lvl="1" indent="-342900">
              <a:buFont typeface="Wingdings" pitchFamily="2" charset="2"/>
              <a:buChar char="q"/>
            </a:pPr>
            <a:r>
              <a:rPr lang="fr-FR" sz="1200" b="1" dirty="0" smtClean="0"/>
              <a:t>Le dossier d’affaire est particulier puisqu’il agit comme un « chapeau » contenant des éléments de type BL, pièces de facturation, contrat, </a:t>
            </a:r>
            <a:r>
              <a:rPr lang="fr-FR" sz="1200" b="1" dirty="0" smtClean="0"/>
              <a:t>… </a:t>
            </a:r>
            <a:r>
              <a:rPr lang="fr-FR" sz="1200" b="1" dirty="0" smtClean="0">
                <a:solidFill>
                  <a:srgbClr val="C00000"/>
                </a:solidFill>
              </a:rPr>
              <a:t>Sauf cas particulier, c’est via le dossier d’affaire que vous devez effectuer la créations des éléments afin de bénéficier de toutes les possibilités de gestion et de suivi offertes par BIP.</a:t>
            </a:r>
          </a:p>
          <a:p>
            <a:pPr marL="342900" lvl="1" indent="-342900">
              <a:buFont typeface="Wingdings" pitchFamily="2" charset="2"/>
              <a:buChar char="q"/>
            </a:pPr>
            <a:endParaRPr lang="fr-FR" sz="1200" b="1" dirty="0" smtClean="0">
              <a:solidFill>
                <a:srgbClr val="C00000"/>
              </a:solidFill>
            </a:endParaRPr>
          </a:p>
          <a:p>
            <a:pPr marL="342900" lvl="1" indent="-342900">
              <a:buFont typeface="Wingdings" pitchFamily="2" charset="2"/>
              <a:buChar char="q"/>
            </a:pPr>
            <a:r>
              <a:rPr lang="fr-FR" sz="1200" b="1" dirty="0" smtClean="0"/>
              <a:t>Le tableau suivant présente les cas ou il y aura une décomposition du produit en matériel:</a:t>
            </a:r>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r>
              <a:rPr lang="fr-FR" sz="1200" b="1" dirty="0" smtClean="0"/>
              <a:t>Commentaire particulier dans le tableau suivant</a:t>
            </a:r>
          </a:p>
          <a:p>
            <a:pPr marL="342900" lvl="1" indent="-342900">
              <a:buNone/>
            </a:pPr>
            <a:r>
              <a:rPr lang="fr-FR" sz="1200" b="1" dirty="0" smtClean="0"/>
              <a:t>** </a:t>
            </a:r>
            <a:r>
              <a:rPr lang="fr-FR" sz="1100" dirty="0" smtClean="0"/>
              <a:t>Dans le cas d'un PRODUIT de catégorie de type contrat, les lignes de matériel doivent être créer pour apparaitre dans le bloc </a:t>
            </a:r>
            <a:r>
              <a:rPr lang="fr-FR" sz="1100" dirty="0" err="1" smtClean="0"/>
              <a:t>Materiel</a:t>
            </a:r>
            <a:r>
              <a:rPr lang="fr-FR" sz="1100" dirty="0" smtClean="0"/>
              <a:t>/Service</a:t>
            </a:r>
            <a:r>
              <a:rPr lang="fr-FR" sz="1100" dirty="0" smtClean="0"/>
              <a:t>.</a:t>
            </a:r>
          </a:p>
          <a:p>
            <a:pPr marL="342900" lvl="1" indent="-342900">
              <a:buNone/>
            </a:pPr>
            <a:r>
              <a:rPr lang="fr-FR" sz="1100" dirty="0" smtClean="0"/>
              <a:t>La raison est simple: pour </a:t>
            </a:r>
            <a:r>
              <a:rPr lang="fr-FR" sz="1100" dirty="0" smtClean="0"/>
              <a:t>les </a:t>
            </a:r>
            <a:r>
              <a:rPr lang="fr-FR" sz="1100" dirty="0" smtClean="0"/>
              <a:t>matériels composant le produit, </a:t>
            </a:r>
            <a:r>
              <a:rPr lang="fr-FR" sz="1100" dirty="0" smtClean="0"/>
              <a:t>il faudra peut être saisir un n° de série, un n° de tel ou autre. Cela ne peut se faire que si le matériel "est sortie" du </a:t>
            </a:r>
            <a:r>
              <a:rPr lang="fr-FR" sz="1100" dirty="0" smtClean="0"/>
              <a:t>produit«  donc présent dans le bloc « matériel &amp; service. Le montant  de ce matériel </a:t>
            </a:r>
            <a:r>
              <a:rPr lang="fr-FR" sz="1100" dirty="0" smtClean="0"/>
              <a:t> </a:t>
            </a:r>
            <a:r>
              <a:rPr lang="fr-FR" sz="1100" dirty="0" smtClean="0"/>
              <a:t>devra aussi figurer dans le devis, non pas en tant que forfait sur une période définie mais en tant que montant à régler</a:t>
            </a:r>
            <a:endParaRPr lang="fr-FR" sz="1100" dirty="0" smtClean="0"/>
          </a:p>
          <a:p>
            <a:pPr marL="342900" lvl="1" indent="-342900">
              <a:buNone/>
            </a:pPr>
            <a:r>
              <a:rPr lang="fr-FR" sz="1100" dirty="0" smtClean="0"/>
              <a:t>Il </a:t>
            </a:r>
            <a:r>
              <a:rPr lang="fr-FR" sz="1100" dirty="0" smtClean="0"/>
              <a:t>en va de même pour une catégorie de type service afin de calculer le montant d'un </a:t>
            </a:r>
            <a:r>
              <a:rPr lang="fr-FR" sz="1100" dirty="0" smtClean="0"/>
              <a:t>devis.</a:t>
            </a:r>
            <a:endParaRPr lang="fr-FR" sz="1100" dirty="0" smtClean="0"/>
          </a:p>
          <a:p>
            <a:pPr marL="342900" lvl="1" indent="-342900">
              <a:buNone/>
            </a:pPr>
            <a:r>
              <a:rPr lang="fr-FR" sz="1100" dirty="0" smtClean="0"/>
              <a:t> </a:t>
            </a:r>
            <a:endParaRPr lang="fr-FR" sz="1100" dirty="0" smtClean="0"/>
          </a:p>
          <a:p>
            <a:pPr marL="342900" lvl="1" indent="-342900">
              <a:buFont typeface="Wingdings" pitchFamily="2" charset="2"/>
              <a:buChar char="q"/>
            </a:pPr>
            <a:endParaRPr lang="fr-FR" sz="1200" b="1" dirty="0" smtClean="0"/>
          </a:p>
          <a:p>
            <a:pPr marL="342900" lvl="1" indent="-342900">
              <a:buFont typeface="Wingdings" pitchFamily="2" charset="2"/>
              <a:buChar char="q"/>
            </a:pPr>
            <a:endParaRPr lang="fr-FR" sz="1200" b="1" dirty="0" smtClean="0"/>
          </a:p>
        </p:txBody>
      </p:sp>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8</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sp>
        <p:nvSpPr>
          <p:cNvPr id="10" name="Titre 3"/>
          <p:cNvSpPr>
            <a:spLocks noGrp="1"/>
          </p:cNvSpPr>
          <p:nvPr>
            <p:ph type="title"/>
          </p:nvPr>
        </p:nvSpPr>
        <p:spPr>
          <a:xfrm>
            <a:off x="1403648" y="0"/>
            <a:ext cx="7632848" cy="360040"/>
          </a:xfrm>
        </p:spPr>
        <p:txBody>
          <a:bodyPr/>
          <a:lstStyle/>
          <a:p>
            <a:r>
              <a:rPr lang="fr-FR" dirty="0" smtClean="0"/>
              <a:t>MODULE</a:t>
            </a:r>
            <a:r>
              <a:rPr lang="fr-FR" sz="1400" dirty="0" smtClean="0"/>
              <a:t>: DECOMPOSITION DUN PRODUIT (1/2)</a:t>
            </a:r>
            <a:endParaRPr lang="fr-FR"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4"/>
          </p:nvPr>
        </p:nvSpPr>
        <p:spPr/>
        <p:txBody>
          <a:bodyPr/>
          <a:lstStyle/>
          <a:p>
            <a:pPr>
              <a:defRPr/>
            </a:pPr>
            <a:r>
              <a:rPr lang="fr-FR" dirty="0" smtClean="0"/>
              <a:t>Page </a:t>
            </a:r>
            <a:fld id="{D82D2A6E-D03A-4FFD-B2D5-4D939985F07C}" type="slidenum">
              <a:rPr lang="fr-FR" smtClean="0"/>
              <a:pPr>
                <a:defRPr/>
              </a:pPr>
              <a:t>9</a:t>
            </a:fld>
            <a:endParaRPr lang="fr-FR" dirty="0"/>
          </a:p>
        </p:txBody>
      </p:sp>
      <p:sp>
        <p:nvSpPr>
          <p:cNvPr id="7" name="Espace réservé de la date 6"/>
          <p:cNvSpPr>
            <a:spLocks noGrp="1"/>
          </p:cNvSpPr>
          <p:nvPr>
            <p:ph type="dt" sz="half" idx="2"/>
          </p:nvPr>
        </p:nvSpPr>
        <p:spPr/>
        <p:txBody>
          <a:bodyPr/>
          <a:lstStyle/>
          <a:p>
            <a:pPr>
              <a:defRPr/>
            </a:pPr>
            <a:fld id="{07DC76EF-774F-4E9B-9C28-B621154DAB42}" type="datetime4">
              <a:rPr lang="fr-FR" smtClean="0"/>
              <a:pPr>
                <a:defRPr/>
              </a:pPr>
              <a:t>30 septembre 2014</a:t>
            </a:fld>
            <a:endParaRPr lang="fr-FR" dirty="0"/>
          </a:p>
        </p:txBody>
      </p:sp>
      <p:sp>
        <p:nvSpPr>
          <p:cNvPr id="10" name="Titre 3"/>
          <p:cNvSpPr>
            <a:spLocks noGrp="1"/>
          </p:cNvSpPr>
          <p:nvPr>
            <p:ph type="title"/>
          </p:nvPr>
        </p:nvSpPr>
        <p:spPr>
          <a:xfrm>
            <a:off x="1403648" y="0"/>
            <a:ext cx="7632848" cy="360040"/>
          </a:xfrm>
        </p:spPr>
        <p:txBody>
          <a:bodyPr/>
          <a:lstStyle/>
          <a:p>
            <a:r>
              <a:rPr lang="fr-FR" dirty="0" smtClean="0"/>
              <a:t>MODULE</a:t>
            </a:r>
            <a:r>
              <a:rPr lang="fr-FR" sz="1400" dirty="0" smtClean="0"/>
              <a:t>: DECOMPOSITION DUN PRODUIT (2/2)</a:t>
            </a:r>
            <a:endParaRPr lang="fr-FR" sz="1400" dirty="0"/>
          </a:p>
        </p:txBody>
      </p:sp>
      <p:graphicFrame>
        <p:nvGraphicFramePr>
          <p:cNvPr id="11" name="Tableau 10"/>
          <p:cNvGraphicFramePr>
            <a:graphicFrameLocks noGrp="1"/>
          </p:cNvGraphicFramePr>
          <p:nvPr/>
        </p:nvGraphicFramePr>
        <p:xfrm>
          <a:off x="179512" y="476672"/>
          <a:ext cx="8875192" cy="6178272"/>
        </p:xfrm>
        <a:graphic>
          <a:graphicData uri="http://schemas.openxmlformats.org/drawingml/2006/table">
            <a:tbl>
              <a:tblPr firstRow="1" bandRow="1">
                <a:tableStyleId>{5C22544A-7EE6-4342-B048-85BDC9FD1C3A}</a:tableStyleId>
              </a:tblPr>
              <a:tblGrid>
                <a:gridCol w="720080"/>
                <a:gridCol w="1368152"/>
                <a:gridCol w="1055968"/>
                <a:gridCol w="1104272"/>
                <a:gridCol w="1440160"/>
                <a:gridCol w="1893957"/>
                <a:gridCol w="1292603"/>
              </a:tblGrid>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smtClean="0">
                          <a:solidFill>
                            <a:srgbClr val="002060"/>
                          </a:solidFill>
                        </a:rPr>
                        <a:t>DOSSIER AFFAIRE</a:t>
                      </a:r>
                      <a:endParaRPr lang="fr-FR" sz="1000" b="1" dirty="0">
                        <a:solidFill>
                          <a:srgbClr val="002060"/>
                        </a:solidFill>
                      </a:endParaRPr>
                    </a:p>
                  </a:txBody>
                  <a:tcPr>
                    <a:solidFill>
                      <a:schemeClr val="tx2">
                        <a:lumMod val="40000"/>
                        <a:lumOff val="60000"/>
                      </a:schemeClr>
                    </a:solidFill>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0" dirty="0" smtClean="0">
                          <a:solidFill>
                            <a:srgbClr val="002060"/>
                          </a:solidFill>
                        </a:rPr>
                        <a:t>Ajout dune ligne de commande PRODUIT dans l’onglet MATERIEL du dossier d’affaire</a:t>
                      </a:r>
                      <a:endParaRPr lang="fr-FR" sz="1800" b="0" dirty="0" smtClean="0">
                        <a:solidFill>
                          <a:srgbClr val="002060"/>
                        </a:solidFill>
                      </a:endParaRPr>
                    </a:p>
                  </a:txBody>
                  <a:tcPr>
                    <a:solidFill>
                      <a:schemeClr val="accent1">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604320">
                <a:tc>
                  <a:txBody>
                    <a:bodyPr/>
                    <a:lstStyle/>
                    <a:p>
                      <a:pPr algn="ctr"/>
                      <a:r>
                        <a:rPr lang="fr-FR" sz="1000" b="1" dirty="0" smtClean="0">
                          <a:solidFill>
                            <a:srgbClr val="002060"/>
                          </a:solidFill>
                        </a:rPr>
                        <a:t>Résultat</a:t>
                      </a:r>
                      <a:endParaRPr lang="fr-FR" sz="1000" b="1" dirty="0">
                        <a:solidFill>
                          <a:srgbClr val="002060"/>
                        </a:solidFill>
                      </a:endParaRPr>
                    </a:p>
                  </a:txBody>
                  <a:tcPr>
                    <a:solidFill>
                      <a:schemeClr val="tx2">
                        <a:lumMod val="40000"/>
                        <a:lumOff val="60000"/>
                      </a:schemeClr>
                    </a:solidFill>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smtClean="0">
                          <a:solidFill>
                            <a:srgbClr val="C00000"/>
                          </a:solidFill>
                        </a:rPr>
                        <a:t>Exclusivement pour un produit de catégorie de type contrat =&gt; DECOMPOSITION</a:t>
                      </a:r>
                      <a:r>
                        <a:rPr lang="fr-FR" sz="1000" b="1" baseline="0" dirty="0" smtClean="0">
                          <a:solidFill>
                            <a:srgbClr val="C00000"/>
                          </a:solidFill>
                        </a:rPr>
                        <a:t> BIP</a:t>
                      </a:r>
                      <a:r>
                        <a:rPr lang="fr-FR" sz="1000" baseline="0" dirty="0" smtClean="0">
                          <a:solidFill>
                            <a:srgbClr val="C00000"/>
                          </a:solidFill>
                        </a:rPr>
                        <a:t>:</a:t>
                      </a:r>
                      <a:endParaRPr lang="fr-FR" sz="1000" dirty="0" smtClean="0">
                        <a:solidFill>
                          <a:srgbClr val="C0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Le produit est affiché dans le bloc CONTRAT.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BIP va automatiquement</a:t>
                      </a:r>
                      <a:r>
                        <a:rPr lang="fr-FR" sz="1000" baseline="0" dirty="0" smtClean="0">
                          <a:solidFill>
                            <a:srgbClr val="002060"/>
                          </a:solidFill>
                        </a:rPr>
                        <a:t> créer les lignes de commandes correspondantes pour les matériels STANDARD &amp; SERVICE</a:t>
                      </a:r>
                      <a:endParaRPr lang="fr-FR" sz="1000" i="1" dirty="0" smtClean="0">
                        <a:solidFill>
                          <a:srgbClr val="00206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dans le bloc MATERIEL / SERVICE**</a:t>
                      </a:r>
                      <a:endParaRPr lang="fr-FR" sz="1800" dirty="0" smtClean="0">
                        <a:solidFill>
                          <a:srgbClr val="002060"/>
                        </a:solidFill>
                      </a:endParaRPr>
                    </a:p>
                  </a:txBody>
                  <a:tcPr>
                    <a:solidFill>
                      <a:schemeClr val="accent1">
                        <a:lumMod val="20000"/>
                        <a:lumOff val="80000"/>
                      </a:schemeClr>
                    </a:solidFill>
                  </a:tcPr>
                </a:tc>
                <a:tc hMerge="1">
                  <a:txBody>
                    <a:bodyPr/>
                    <a:lstStyle/>
                    <a:p>
                      <a:endParaRPr lang="fr-F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rgbClr val="00B050"/>
                        </a:solidFill>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smtClean="0">
                        <a:solidFill>
                          <a:srgbClr val="002060"/>
                        </a:solidFill>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smtClean="0">
                        <a:solidFill>
                          <a:srgbClr val="002060"/>
                        </a:solidFill>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smtClean="0">
                        <a:solidFill>
                          <a:srgbClr val="002060"/>
                        </a:solidFill>
                      </a:endParaRPr>
                    </a:p>
                  </a:txBody>
                  <a:tcPr/>
                </a:tc>
              </a:tr>
              <a:tr h="307072">
                <a:tc gridSpan="7">
                  <a:txBody>
                    <a:bodyPr/>
                    <a:lstStyle/>
                    <a:p>
                      <a:pPr algn="ctr"/>
                      <a:r>
                        <a:rPr lang="fr-FR" sz="1000" b="1" dirty="0" smtClean="0">
                          <a:solidFill>
                            <a:srgbClr val="002060"/>
                          </a:solidFill>
                        </a:rPr>
                        <a:t>A partir d’un DOSSIER AFFAIRE, création d’un des éléments suivants:</a:t>
                      </a:r>
                      <a:endParaRPr lang="fr-FR" sz="1000" b="1" dirty="0" smtClean="0">
                        <a:solidFill>
                          <a:srgbClr val="002060"/>
                        </a:solidFill>
                      </a:endParaRPr>
                    </a:p>
                  </a:txBody>
                  <a:tcPr>
                    <a:solidFill>
                      <a:schemeClr val="tx2">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88032">
                <a:tc>
                  <a:txBody>
                    <a:bodyPr/>
                    <a:lstStyle/>
                    <a:p>
                      <a:pPr algn="ctr"/>
                      <a:endParaRPr lang="fr-FR" sz="10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rgbClr val="002060"/>
                          </a:solidFill>
                          <a:latin typeface="+mn-lt"/>
                          <a:ea typeface="+mn-ea"/>
                          <a:cs typeface="+mn-cs"/>
                        </a:rPr>
                        <a:t>DEVIS</a:t>
                      </a:r>
                      <a:endParaRPr lang="fr-FR" sz="1200" b="1" kern="1200" dirty="0" smtClean="0">
                        <a:solidFill>
                          <a:srgbClr val="00206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err="1" smtClean="0">
                          <a:solidFill>
                            <a:srgbClr val="002060"/>
                          </a:solidFill>
                          <a:latin typeface="+mn-lt"/>
                          <a:ea typeface="+mn-ea"/>
                          <a:cs typeface="+mn-cs"/>
                        </a:rPr>
                        <a:t>Proforma</a:t>
                      </a:r>
                      <a:endParaRPr lang="fr-FR" sz="1200" b="1" kern="1200" dirty="0" smtClean="0">
                        <a:solidFill>
                          <a:srgbClr val="00206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rgbClr val="002060"/>
                          </a:solidFill>
                          <a:latin typeface="+mn-lt"/>
                          <a:ea typeface="+mn-ea"/>
                          <a:cs typeface="+mn-cs"/>
                        </a:rPr>
                        <a:t>Facture</a:t>
                      </a:r>
                      <a:endParaRPr lang="fr-FR" sz="1200" b="1" kern="1200" dirty="0">
                        <a:solidFill>
                          <a:srgbClr val="00206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rgbClr val="002060"/>
                          </a:solidFill>
                          <a:latin typeface="+mn-lt"/>
                          <a:ea typeface="+mn-ea"/>
                          <a:cs typeface="+mn-cs"/>
                        </a:rPr>
                        <a:t>BL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rgbClr val="002060"/>
                          </a:solidFill>
                          <a:latin typeface="+mn-lt"/>
                          <a:ea typeface="+mn-ea"/>
                          <a:cs typeface="+mn-cs"/>
                        </a:rPr>
                        <a:t>Contrat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rgbClr val="002060"/>
                          </a:solidFill>
                          <a:latin typeface="+mn-lt"/>
                          <a:ea typeface="+mn-ea"/>
                          <a:cs typeface="+mn-cs"/>
                        </a:rPr>
                        <a:t>Ticket</a:t>
                      </a:r>
                    </a:p>
                  </a:txBody>
                  <a:tcPr/>
                </a:tc>
              </a:tr>
              <a:tr h="604320">
                <a:tc>
                  <a:txBody>
                    <a:bodyPr/>
                    <a:lstStyle/>
                    <a:p>
                      <a:pPr algn="ctr"/>
                      <a:r>
                        <a:rPr lang="fr-FR" sz="1000" b="1" dirty="0" smtClean="0">
                          <a:solidFill>
                            <a:srgbClr val="002060"/>
                          </a:solidFill>
                        </a:rPr>
                        <a:t>Résultat</a:t>
                      </a:r>
                    </a:p>
                    <a:p>
                      <a:pPr algn="ctr"/>
                      <a:r>
                        <a:rPr lang="fr-FR" sz="1000" b="1" dirty="0" smtClean="0">
                          <a:solidFill>
                            <a:srgbClr val="002060"/>
                          </a:solidFill>
                        </a:rPr>
                        <a:t>dans</a:t>
                      </a:r>
                      <a:r>
                        <a:rPr lang="fr-FR" sz="1000" b="1" baseline="0" dirty="0" smtClean="0">
                          <a:solidFill>
                            <a:srgbClr val="002060"/>
                          </a:solidFill>
                        </a:rPr>
                        <a:t> le module</a:t>
                      </a:r>
                      <a:endParaRPr lang="fr-FR" sz="1000" b="1" dirty="0">
                        <a:solidFill>
                          <a:srgbClr val="002060"/>
                        </a:solidFill>
                      </a:endParaRPr>
                    </a:p>
                  </a:txBody>
                  <a:tcPr>
                    <a:solidFill>
                      <a:schemeClr val="tx2">
                        <a:lumMod val="40000"/>
                        <a:lumOff val="60000"/>
                      </a:schemeClr>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0" kern="1200" dirty="0" smtClean="0">
                          <a:solidFill>
                            <a:srgbClr val="002060"/>
                          </a:solidFill>
                          <a:latin typeface="+mn-lt"/>
                          <a:ea typeface="+mn-ea"/>
                          <a:cs typeface="+mn-cs"/>
                        </a:rPr>
                        <a:t>Seules les lignes de commande présentes dans le bloc </a:t>
                      </a:r>
                      <a:r>
                        <a:rPr lang="fr-FR" sz="1000" b="0" dirty="0" smtClean="0">
                          <a:solidFill>
                            <a:srgbClr val="002060"/>
                          </a:solidFill>
                        </a:rPr>
                        <a:t>MATERIEL / SERVICE sont reportées dans le DEVIS (les lignes de forfait ne peuvent apparaitre puisque le montant est lié à une</a:t>
                      </a:r>
                      <a:r>
                        <a:rPr lang="fr-FR" sz="1000" b="0" baseline="0" dirty="0" smtClean="0">
                          <a:solidFill>
                            <a:srgbClr val="002060"/>
                          </a:solidFill>
                        </a:rPr>
                        <a:t> période d’abonnement)</a:t>
                      </a:r>
                      <a:endParaRPr lang="fr-FR" sz="1000" b="0" kern="1200" dirty="0" smtClean="0">
                        <a:solidFill>
                          <a:srgbClr val="002060"/>
                        </a:solidFill>
                        <a:latin typeface="+mn-lt"/>
                        <a:ea typeface="+mn-ea"/>
                        <a:cs typeface="+mn-cs"/>
                      </a:endParaRPr>
                    </a:p>
                  </a:txBody>
                  <a:tcPr/>
                </a:tc>
                <a:tc hMerge="1">
                  <a:txBody>
                    <a:bodyPr/>
                    <a:lstStyle/>
                    <a:p>
                      <a:endParaRPr lang="fr-F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Seuls les produits de catégorie de type matériel</a:t>
                      </a:r>
                      <a:r>
                        <a:rPr lang="fr-FR" sz="1000" baseline="0" dirty="0" smtClean="0">
                          <a:solidFill>
                            <a:srgbClr val="002060"/>
                          </a:solidFill>
                        </a:rPr>
                        <a:t> seront décomposés en lignes de livraison</a:t>
                      </a:r>
                      <a:endParaRPr lang="fr-FR" sz="1000" dirty="0" smtClean="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Dans la mesure du possible, le produit est décomposé dans le contrat: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Matériel sous contrat</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Option de service</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FF0000"/>
                          </a:solidFill>
                        </a:rPr>
                        <a:t>ATTENTION: la décomposition est seulement un assistant permettant</a:t>
                      </a:r>
                      <a:r>
                        <a:rPr lang="fr-FR" sz="1000" baseline="0" dirty="0" smtClean="0">
                          <a:solidFill>
                            <a:srgbClr val="FF0000"/>
                          </a:solidFill>
                        </a:rPr>
                        <a:t> d’éviter une double saisie dans le contrat qui a ses limites en cas de combinaisons complexes d’option de service par matériel.</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baseline="0" dirty="0" smtClean="0">
                          <a:solidFill>
                            <a:srgbClr val="FF0000"/>
                          </a:solidFill>
                        </a:rPr>
                        <a:t>DANS TOUS LES CAS, LA CREATION D’UN CONTRAT EST A AJUSTER/VALIDER MANUELLEMENT</a:t>
                      </a:r>
                      <a:endParaRPr lang="fr-FR" sz="10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Seul le ticket est créé.</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baseline="0" dirty="0" smtClean="0">
                          <a:solidFill>
                            <a:srgbClr val="002060"/>
                          </a:solidFill>
                        </a:rPr>
                        <a:t>Il y a un report des lignes de commandes du dossier d’affaire dans l’onglet MATERIEL de la fiche du ticket</a:t>
                      </a:r>
                      <a:endParaRPr lang="fr-FR" sz="1000" dirty="0" smtClean="0">
                        <a:solidFill>
                          <a:srgbClr val="002060"/>
                        </a:solidFill>
                      </a:endParaRPr>
                    </a:p>
                  </a:txBody>
                  <a:tcPr/>
                </a:tc>
              </a:tr>
              <a:tr h="604320">
                <a:tc>
                  <a:txBody>
                    <a:bodyPr/>
                    <a:lstStyle/>
                    <a:p>
                      <a:pPr algn="ctr"/>
                      <a:r>
                        <a:rPr lang="fr-FR" sz="1000" b="1" dirty="0" smtClean="0">
                          <a:solidFill>
                            <a:srgbClr val="002060"/>
                          </a:solidFill>
                        </a:rPr>
                        <a:t>Résultat</a:t>
                      </a:r>
                    </a:p>
                    <a:p>
                      <a:pPr algn="ctr"/>
                      <a:r>
                        <a:rPr lang="fr-FR" sz="1000" b="1" dirty="0" smtClean="0">
                          <a:solidFill>
                            <a:srgbClr val="002060"/>
                          </a:solidFill>
                        </a:rPr>
                        <a:t>En édition PDF</a:t>
                      </a:r>
                    </a:p>
                    <a:p>
                      <a:pPr algn="ctr"/>
                      <a:endParaRPr lang="fr-FR" sz="1000" b="1" dirty="0">
                        <a:solidFill>
                          <a:srgbClr val="002060"/>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0" kern="1200" dirty="0" smtClean="0">
                          <a:solidFill>
                            <a:srgbClr val="002060"/>
                          </a:solidFill>
                          <a:latin typeface="+mn-lt"/>
                          <a:ea typeface="+mn-ea"/>
                          <a:cs typeface="+mn-cs"/>
                        </a:rPr>
                        <a:t>- Les</a:t>
                      </a:r>
                      <a:r>
                        <a:rPr lang="fr-FR" sz="1000" b="0" kern="1200" baseline="0" dirty="0" smtClean="0">
                          <a:solidFill>
                            <a:srgbClr val="002060"/>
                          </a:solidFill>
                          <a:latin typeface="+mn-lt"/>
                          <a:ea typeface="+mn-ea"/>
                          <a:cs typeface="+mn-cs"/>
                        </a:rPr>
                        <a:t> lignes présentes dans le bloc forfait du dossier d’affaire apparaissent en tant que Contrat &amp; Forfait.</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000" b="0" kern="1200" baseline="0" dirty="0" smtClean="0">
                        <a:solidFill>
                          <a:srgbClr val="00206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000" b="0" kern="1200" baseline="0" dirty="0" smtClean="0">
                          <a:solidFill>
                            <a:srgbClr val="002060"/>
                          </a:solidFill>
                          <a:latin typeface="+mn-lt"/>
                          <a:ea typeface="+mn-ea"/>
                          <a:cs typeface="+mn-cs"/>
                        </a:rPr>
                        <a:t>- Les lignes présentes dans le BL apparaissent en tant que Equipement &amp; Service avec le montant TTC à régler</a:t>
                      </a:r>
                      <a:endParaRPr lang="fr-FR" sz="1000" b="0" kern="1200" dirty="0" smtClean="0">
                        <a:solidFill>
                          <a:srgbClr val="002060"/>
                        </a:solidFill>
                        <a:latin typeface="+mn-lt"/>
                        <a:ea typeface="+mn-ea"/>
                        <a:cs typeface="+mn-cs"/>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0" kern="1200" baseline="0" dirty="0" smtClean="0">
                          <a:solidFill>
                            <a:srgbClr val="002060"/>
                          </a:solidFill>
                          <a:latin typeface="+mn-lt"/>
                          <a:ea typeface="+mn-ea"/>
                          <a:cs typeface="+mn-cs"/>
                        </a:rPr>
                        <a:t>Les lignes présentes dans le BL apparaissent en tant que Equipement &amp; Service avec le montant TTC à régler.</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b="0" i="1" kern="1200" baseline="0" dirty="0" smtClean="0">
                          <a:solidFill>
                            <a:srgbClr val="0070C0"/>
                          </a:solidFill>
                          <a:latin typeface="+mn-lt"/>
                          <a:ea typeface="+mn-ea"/>
                          <a:cs typeface="+mn-cs"/>
                        </a:rPr>
                        <a:t>(il ne peut y avoir de ligne de commande de catégorie de type contrat puisque sera soumis à une facturation périodique via le MODULE CONTRAT)</a:t>
                      </a:r>
                      <a:endParaRPr lang="fr-FR" sz="1000" b="0" i="1" kern="1200" dirty="0" smtClean="0">
                        <a:solidFill>
                          <a:srgbClr val="0070C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fr-FR" sz="1200" i="1" dirty="0">
                        <a:solidFill>
                          <a:srgbClr val="FF0000"/>
                        </a:solidFill>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Les lignes de livraison présentes dans le BL apparaissent</a:t>
                      </a:r>
                      <a:endParaRPr lang="fr-FR" sz="1000" dirty="0" smtClean="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dirty="0" smtClean="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Les lignes de matériel ajoutées par le technicien apparaissent</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000" dirty="0" smtClean="0">
                        <a:solidFill>
                          <a:srgbClr val="00206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srgbClr val="002060"/>
                          </a:solidFill>
                        </a:rPr>
                        <a:t>Les lignes de commandes du dossier d’affaire apparaissent</a:t>
                      </a:r>
                      <a:endParaRPr lang="fr-FR" sz="1000" dirty="0" smtClean="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946</TotalTime>
  <Words>1045</Words>
  <Application>Microsoft Office PowerPoint</Application>
  <PresentationFormat>Affichage à l'écran (4:3)</PresentationFormat>
  <Paragraphs>303</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CATALOGUE MATERIEL DANS BIP : PRINCIPES DE BASE</vt:lpstr>
      <vt:lpstr>CATALOGUE MATERIEL DANS BIP : PRINCIPES DE BASE</vt:lpstr>
      <vt:lpstr>CATALOGUE MATERIEL DANS BIP : PRINCIPES DE BASE</vt:lpstr>
      <vt:lpstr>CATALOGUE MATERIEL DANS BIP : PRINCIPES DE BASE</vt:lpstr>
      <vt:lpstr>PARTICULARITES CONTRAT &amp; FAMILLE</vt:lpstr>
      <vt:lpstr>FOCUS PRODUIT: COMPOSITION MATERIEL AUTORISE D’UN PRODUIT</vt:lpstr>
      <vt:lpstr>MODULE: PORTEE D’UN TYPE DE FICHE MATERIEL DANS UN MODULE</vt:lpstr>
      <vt:lpstr>MODULE: DECOMPOSITION DUN PRODUIT (1/2)</vt:lpstr>
      <vt:lpstr>MODULE: DECOMPOSITION DUN PRODUIT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aa</dc:creator>
  <cp:lastModifiedBy>yvo</cp:lastModifiedBy>
  <cp:revision>77</cp:revision>
  <dcterms:created xsi:type="dcterms:W3CDTF">2013-02-20T19:59:52Z</dcterms:created>
  <dcterms:modified xsi:type="dcterms:W3CDTF">2014-09-30T15:38:14Z</dcterms:modified>
</cp:coreProperties>
</file>