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26" autoAdjust="0"/>
    <p:restoredTop sz="93462" autoAdjust="0"/>
  </p:normalViewPr>
  <p:slideViewPr>
    <p:cSldViewPr>
      <p:cViewPr>
        <p:scale>
          <a:sx n="100" d="100"/>
          <a:sy n="100" d="100"/>
        </p:scale>
        <p:origin x="-1938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F18C9-D6B2-498B-BADD-2D51602701FE}" type="datetimeFigureOut">
              <a:rPr lang="fr-FR" smtClean="0"/>
              <a:pPr/>
              <a:t>26/08/2014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C4095-30DA-4E36-8BB2-0CA4B67C6B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48765-8C3E-4BFD-85A4-995C38BA6B32}" type="datetimeFigureOut">
              <a:rPr lang="fr-FR" smtClean="0"/>
              <a:pPr/>
              <a:t>26/08/2014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384A97-5E1E-4237-9308-C22ED20825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84A97-5E1E-4237-9308-C22ED208259B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 83"/>
          <p:cNvSpPr>
            <a:spLocks/>
          </p:cNvSpPr>
          <p:nvPr userDrawn="1"/>
        </p:nvSpPr>
        <p:spPr bwMode="auto">
          <a:xfrm>
            <a:off x="2483768" y="6525344"/>
            <a:ext cx="6682457" cy="211931"/>
          </a:xfrm>
          <a:custGeom>
            <a:avLst/>
            <a:gdLst/>
            <a:ahLst/>
            <a:cxnLst>
              <a:cxn ang="0">
                <a:pos x="47" y="92"/>
              </a:cxn>
              <a:cxn ang="0">
                <a:pos x="1226" y="91"/>
              </a:cxn>
              <a:cxn ang="0">
                <a:pos x="1221" y="3"/>
              </a:cxn>
              <a:cxn ang="0">
                <a:pos x="47" y="1"/>
              </a:cxn>
              <a:cxn ang="0">
                <a:pos x="0" y="47"/>
              </a:cxn>
              <a:cxn ang="0">
                <a:pos x="47" y="92"/>
              </a:cxn>
            </a:cxnLst>
            <a:rect l="0" t="0" r="r" b="b"/>
            <a:pathLst>
              <a:path w="1226" h="92">
                <a:moveTo>
                  <a:pt x="47" y="92"/>
                </a:moveTo>
                <a:cubicBezTo>
                  <a:pt x="1200" y="92"/>
                  <a:pt x="1226" y="91"/>
                  <a:pt x="1226" y="91"/>
                </a:cubicBezTo>
                <a:cubicBezTo>
                  <a:pt x="1226" y="0"/>
                  <a:pt x="1221" y="3"/>
                  <a:pt x="1221" y="3"/>
                </a:cubicBezTo>
                <a:cubicBezTo>
                  <a:pt x="68" y="3"/>
                  <a:pt x="47" y="1"/>
                  <a:pt x="47" y="1"/>
                </a:cubicBezTo>
                <a:cubicBezTo>
                  <a:pt x="20" y="1"/>
                  <a:pt x="0" y="22"/>
                  <a:pt x="0" y="47"/>
                </a:cubicBezTo>
                <a:cubicBezTo>
                  <a:pt x="0" y="72"/>
                  <a:pt x="20" y="92"/>
                  <a:pt x="47" y="92"/>
                </a:cubicBezTo>
                <a:close/>
              </a:path>
            </a:pathLst>
          </a:custGeom>
          <a:gradFill flip="none" rotWithShape="1">
            <a:gsLst>
              <a:gs pos="42000">
                <a:schemeClr val="accent4">
                  <a:lumMod val="60000"/>
                  <a:lumOff val="40000"/>
                </a:schemeClr>
              </a:gs>
              <a:gs pos="100000">
                <a:srgbClr val="F8F8F8"/>
              </a:gs>
            </a:gsLst>
            <a:lin ang="10800000" scaled="1"/>
            <a:tileRect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pic>
        <p:nvPicPr>
          <p:cNvPr id="17" name="Image 16" descr="sanfrancisc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123728" y="1772816"/>
            <a:ext cx="7020272" cy="1159186"/>
          </a:xfrm>
          <a:prstGeom prst="rect">
            <a:avLst/>
          </a:prstGeom>
        </p:spPr>
      </p:pic>
      <p:sp>
        <p:nvSpPr>
          <p:cNvPr id="18" name="Text Box 5"/>
          <p:cNvSpPr txBox="1">
            <a:spLocks noChangeArrowheads="1"/>
          </p:cNvSpPr>
          <p:nvPr userDrawn="1"/>
        </p:nvSpPr>
        <p:spPr bwMode="auto">
          <a:xfrm>
            <a:off x="2177814" y="4675188"/>
            <a:ext cx="5472608" cy="1442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</a:pPr>
            <a:endParaRPr lang="fr-FR" sz="900" dirty="0"/>
          </a:p>
          <a:p>
            <a:pPr algn="ctr">
              <a:lnSpc>
                <a:spcPct val="105000"/>
              </a:lnSpc>
            </a:pPr>
            <a:r>
              <a:rPr lang="fr-FR" sz="1800" b="1" dirty="0">
                <a:latin typeface="Arial Black" pitchFamily="34" charset="0"/>
              </a:rPr>
              <a:t>Plate forme B.I.P</a:t>
            </a:r>
            <a:r>
              <a:rPr lang="fr-FR" sz="1800" b="1" dirty="0" smtClean="0">
                <a:latin typeface="Arial Black" pitchFamily="34" charset="0"/>
              </a:rPr>
              <a:t>.</a:t>
            </a:r>
          </a:p>
          <a:p>
            <a:pPr algn="ctr">
              <a:lnSpc>
                <a:spcPct val="105000"/>
              </a:lnSpc>
            </a:pPr>
            <a:endParaRPr lang="fr-FR" sz="1200" b="1" dirty="0"/>
          </a:p>
          <a:p>
            <a:pPr algn="ctr">
              <a:lnSpc>
                <a:spcPct val="105000"/>
              </a:lnSpc>
            </a:pPr>
            <a:r>
              <a:rPr lang="fr-FR" sz="1200" dirty="0">
                <a:latin typeface="Arial Black" pitchFamily="34" charset="0"/>
              </a:rPr>
              <a:t>Business Intelligence </a:t>
            </a:r>
            <a:r>
              <a:rPr lang="fr-FR" sz="1200" dirty="0" err="1">
                <a:latin typeface="Arial Black" pitchFamily="34" charset="0"/>
              </a:rPr>
              <a:t>Process</a:t>
            </a:r>
            <a:r>
              <a:rPr lang="fr-FR" sz="1200" dirty="0">
                <a:latin typeface="Arial Black" pitchFamily="34" charset="0"/>
              </a:rPr>
              <a:t>.</a:t>
            </a:r>
          </a:p>
          <a:p>
            <a:pPr algn="ctr">
              <a:lnSpc>
                <a:spcPct val="105000"/>
              </a:lnSpc>
            </a:pPr>
            <a:r>
              <a:rPr lang="fr-FR" sz="1200" dirty="0">
                <a:latin typeface="Arial Black" pitchFamily="34" charset="0"/>
              </a:rPr>
              <a:t> </a:t>
            </a:r>
            <a:r>
              <a:rPr lang="fr-FR" sz="1200" dirty="0" err="1">
                <a:latin typeface="Arial Black" pitchFamily="34" charset="0"/>
              </a:rPr>
              <a:t>Plate-Forme</a:t>
            </a:r>
            <a:r>
              <a:rPr lang="fr-FR" sz="1200" dirty="0">
                <a:latin typeface="Arial Black" pitchFamily="34" charset="0"/>
              </a:rPr>
              <a:t> Web Collaborative pour le suivi du Business de l'entreprise</a:t>
            </a:r>
            <a:endParaRPr lang="fr-FR" sz="900" dirty="0">
              <a:latin typeface="Arial Black" pitchFamily="34" charset="0"/>
            </a:endParaRPr>
          </a:p>
          <a:p>
            <a:endParaRPr lang="fr-FR" sz="900" dirty="0"/>
          </a:p>
        </p:txBody>
      </p:sp>
      <p:sp>
        <p:nvSpPr>
          <p:cNvPr id="19" name="Text Box 6"/>
          <p:cNvSpPr txBox="1">
            <a:spLocks noChangeArrowheads="1"/>
          </p:cNvSpPr>
          <p:nvPr userDrawn="1"/>
        </p:nvSpPr>
        <p:spPr bwMode="auto">
          <a:xfrm>
            <a:off x="2087885" y="1340768"/>
            <a:ext cx="6660579" cy="423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</a:pPr>
            <a:endParaRPr lang="fr-FR" sz="900" dirty="0"/>
          </a:p>
          <a:p>
            <a:pPr algn="ctr">
              <a:lnSpc>
                <a:spcPct val="105000"/>
              </a:lnSpc>
            </a:pPr>
            <a:r>
              <a:rPr lang="fr-FR" sz="1200" b="1" dirty="0">
                <a:latin typeface="Arial Black" pitchFamily="34" charset="0"/>
              </a:rPr>
              <a:t>PROGICIEL </a:t>
            </a:r>
            <a:r>
              <a:rPr lang="fr-FR" sz="1200" b="1" dirty="0" smtClean="0">
                <a:latin typeface="Arial Black" pitchFamily="34" charset="0"/>
              </a:rPr>
              <a:t>COLLABORATIF de  </a:t>
            </a:r>
            <a:r>
              <a:rPr lang="fr-FR" sz="1200" b="1" dirty="0">
                <a:latin typeface="Arial Black" pitchFamily="34" charset="0"/>
              </a:rPr>
              <a:t>SUIVI D’ACTIVITE </a:t>
            </a:r>
            <a:r>
              <a:rPr lang="fr-FR" sz="1200" b="1" dirty="0" smtClean="0">
                <a:latin typeface="Arial Black" pitchFamily="34" charset="0"/>
              </a:rPr>
              <a:t>D’ENTREPRISE</a:t>
            </a:r>
            <a:endParaRPr lang="fr-FR" sz="1200" dirty="0">
              <a:latin typeface="Arial Black" pitchFamily="34" charset="0"/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 userDrawn="1"/>
        </p:nvSpPr>
        <p:spPr bwMode="auto">
          <a:xfrm rot="16200000">
            <a:off x="4714063" y="5675492"/>
            <a:ext cx="400110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pPr algn="ctr"/>
            <a:r>
              <a:rPr lang="fr-FR" sz="1400" b="1" dirty="0">
                <a:solidFill>
                  <a:srgbClr val="002060"/>
                </a:solidFill>
                <a:latin typeface="Arial Black" pitchFamily="34" charset="0"/>
              </a:rPr>
              <a:t>www.oleweb.fr</a:t>
            </a:r>
          </a:p>
        </p:txBody>
      </p:sp>
      <p:pic>
        <p:nvPicPr>
          <p:cNvPr id="21" name="Picture 1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15888"/>
            <a:ext cx="23050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3" name="Groupe 22"/>
          <p:cNvGrpSpPr/>
          <p:nvPr userDrawn="1"/>
        </p:nvGrpSpPr>
        <p:grpSpPr>
          <a:xfrm>
            <a:off x="142876" y="1196752"/>
            <a:ext cx="2412900" cy="2301971"/>
            <a:chOff x="1516189" y="0"/>
            <a:chExt cx="2412900" cy="2301971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24" name="Ellipse 23"/>
            <p:cNvSpPr/>
            <p:nvPr userDrawn="1"/>
          </p:nvSpPr>
          <p:spPr>
            <a:xfrm>
              <a:off x="1516189" y="0"/>
              <a:ext cx="2412900" cy="2301971"/>
            </a:xfrm>
            <a:prstGeom prst="ellipse">
              <a:avLst/>
            </a:prstGeom>
            <a:grpFill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25" name="Ellipse 4"/>
            <p:cNvSpPr/>
            <p:nvPr userDrawn="1"/>
          </p:nvSpPr>
          <p:spPr>
            <a:xfrm>
              <a:off x="1869550" y="337116"/>
              <a:ext cx="1706178" cy="162773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b="1" kern="1200" baseline="0" dirty="0" smtClean="0">
                  <a:latin typeface="Arial Black" pitchFamily="34" charset="0"/>
                </a:rPr>
                <a:t>support@oleweb.fr</a:t>
              </a:r>
              <a:endParaRPr lang="fr-FR" sz="1200" kern="1200" baseline="0" dirty="0">
                <a:latin typeface="Arial Black" pitchFamily="34" charset="0"/>
              </a:endParaRPr>
            </a:p>
          </p:txBody>
        </p:sp>
      </p:grpSp>
      <p:sp>
        <p:nvSpPr>
          <p:cNvPr id="26" name="Titre 1"/>
          <p:cNvSpPr>
            <a:spLocks noGrp="1"/>
          </p:cNvSpPr>
          <p:nvPr>
            <p:ph type="title"/>
          </p:nvPr>
        </p:nvSpPr>
        <p:spPr>
          <a:xfrm>
            <a:off x="2033798" y="3429000"/>
            <a:ext cx="5760640" cy="1143000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27" name="Freeform 62"/>
          <p:cNvSpPr>
            <a:spLocks/>
          </p:cNvSpPr>
          <p:nvPr userDrawn="1"/>
        </p:nvSpPr>
        <p:spPr bwMode="auto">
          <a:xfrm flipH="1">
            <a:off x="0" y="6586537"/>
            <a:ext cx="2339752" cy="155427"/>
          </a:xfrm>
          <a:custGeom>
            <a:avLst/>
            <a:gdLst/>
            <a:ahLst/>
            <a:cxnLst>
              <a:cxn ang="0">
                <a:pos x="26" y="51"/>
              </a:cxn>
              <a:cxn ang="0">
                <a:pos x="670" y="51"/>
              </a:cxn>
              <a:cxn ang="0">
                <a:pos x="670" y="0"/>
              </a:cxn>
              <a:cxn ang="0">
                <a:pos x="26" y="0"/>
              </a:cxn>
              <a:cxn ang="0">
                <a:pos x="0" y="26"/>
              </a:cxn>
              <a:cxn ang="0">
                <a:pos x="26" y="51"/>
              </a:cxn>
            </a:cxnLst>
            <a:rect l="0" t="0" r="r" b="b"/>
            <a:pathLst>
              <a:path w="670" h="51">
                <a:moveTo>
                  <a:pt x="26" y="51"/>
                </a:moveTo>
                <a:cubicBezTo>
                  <a:pt x="670" y="51"/>
                  <a:pt x="670" y="51"/>
                  <a:pt x="670" y="51"/>
                </a:cubicBezTo>
                <a:cubicBezTo>
                  <a:pt x="670" y="0"/>
                  <a:pt x="670" y="0"/>
                  <a:pt x="67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11" y="0"/>
                  <a:pt x="0" y="12"/>
                  <a:pt x="0" y="26"/>
                </a:cubicBezTo>
                <a:cubicBezTo>
                  <a:pt x="0" y="40"/>
                  <a:pt x="11" y="51"/>
                  <a:pt x="26" y="5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8" name="ZoneTexte 27"/>
          <p:cNvSpPr txBox="1"/>
          <p:nvPr userDrawn="1"/>
        </p:nvSpPr>
        <p:spPr>
          <a:xfrm>
            <a:off x="0" y="6556528"/>
            <a:ext cx="23397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800" b="1" dirty="0" smtClean="0">
                <a:solidFill>
                  <a:srgbClr val="C00000"/>
                </a:solidFill>
              </a:rPr>
              <a:t>B.I.P.</a:t>
            </a:r>
            <a:r>
              <a:rPr lang="fr-FR" sz="800" b="1" baseline="0" dirty="0" smtClean="0">
                <a:solidFill>
                  <a:srgbClr val="C00000"/>
                </a:solidFill>
              </a:rPr>
              <a:t> V3 </a:t>
            </a:r>
            <a:r>
              <a:rPr lang="fr-FR" sz="800" b="1" dirty="0" smtClean="0">
                <a:solidFill>
                  <a:srgbClr val="002060"/>
                </a:solidFill>
              </a:rPr>
              <a:t>Copyright © </a:t>
            </a:r>
            <a:r>
              <a:rPr lang="fr-FR" sz="800" b="1" dirty="0" err="1" smtClean="0">
                <a:solidFill>
                  <a:srgbClr val="002060"/>
                </a:solidFill>
              </a:rPr>
              <a:t>OleWeb</a:t>
            </a:r>
            <a:r>
              <a:rPr lang="fr-FR" sz="800" b="1" dirty="0" smtClean="0">
                <a:solidFill>
                  <a:srgbClr val="002060"/>
                </a:solidFill>
              </a:rPr>
              <a:t> 2011</a:t>
            </a:r>
            <a:endParaRPr lang="fr-FR" sz="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651A-EA01-4597-9047-DEEA01194041}" type="datetime4">
              <a:rPr lang="fr-FR" smtClean="0"/>
              <a:pPr/>
              <a:t>26 août 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7C2D-5833-4383-8B25-72EC661710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1190-FFE9-49C6-8803-77B64140ADA8}" type="datetime4">
              <a:rPr lang="fr-FR" smtClean="0"/>
              <a:pPr/>
              <a:t>26 août 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7C2D-5833-4383-8B25-72EC661710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62"/>
          <p:cNvSpPr>
            <a:spLocks/>
          </p:cNvSpPr>
          <p:nvPr userDrawn="1"/>
        </p:nvSpPr>
        <p:spPr bwMode="auto">
          <a:xfrm flipH="1">
            <a:off x="0" y="6586537"/>
            <a:ext cx="2339752" cy="155427"/>
          </a:xfrm>
          <a:custGeom>
            <a:avLst/>
            <a:gdLst/>
            <a:ahLst/>
            <a:cxnLst>
              <a:cxn ang="0">
                <a:pos x="26" y="51"/>
              </a:cxn>
              <a:cxn ang="0">
                <a:pos x="670" y="51"/>
              </a:cxn>
              <a:cxn ang="0">
                <a:pos x="670" y="0"/>
              </a:cxn>
              <a:cxn ang="0">
                <a:pos x="26" y="0"/>
              </a:cxn>
              <a:cxn ang="0">
                <a:pos x="0" y="26"/>
              </a:cxn>
              <a:cxn ang="0">
                <a:pos x="26" y="51"/>
              </a:cxn>
            </a:cxnLst>
            <a:rect l="0" t="0" r="r" b="b"/>
            <a:pathLst>
              <a:path w="670" h="51">
                <a:moveTo>
                  <a:pt x="26" y="51"/>
                </a:moveTo>
                <a:cubicBezTo>
                  <a:pt x="670" y="51"/>
                  <a:pt x="670" y="51"/>
                  <a:pt x="670" y="51"/>
                </a:cubicBezTo>
                <a:cubicBezTo>
                  <a:pt x="670" y="0"/>
                  <a:pt x="670" y="0"/>
                  <a:pt x="67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11" y="0"/>
                  <a:pt x="0" y="12"/>
                  <a:pt x="0" y="26"/>
                </a:cubicBezTo>
                <a:cubicBezTo>
                  <a:pt x="0" y="40"/>
                  <a:pt x="11" y="51"/>
                  <a:pt x="26" y="5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8" name="ZoneTexte 17"/>
          <p:cNvSpPr txBox="1"/>
          <p:nvPr userDrawn="1"/>
        </p:nvSpPr>
        <p:spPr>
          <a:xfrm>
            <a:off x="0" y="6556528"/>
            <a:ext cx="23397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800" b="1" dirty="0" smtClean="0">
                <a:solidFill>
                  <a:srgbClr val="C00000"/>
                </a:solidFill>
              </a:rPr>
              <a:t>B.I.P.</a:t>
            </a:r>
            <a:r>
              <a:rPr lang="fr-FR" sz="800" b="1" baseline="0" dirty="0" smtClean="0">
                <a:solidFill>
                  <a:srgbClr val="C00000"/>
                </a:solidFill>
              </a:rPr>
              <a:t> V3 </a:t>
            </a:r>
            <a:r>
              <a:rPr lang="fr-FR" sz="800" b="1" dirty="0" smtClean="0">
                <a:solidFill>
                  <a:srgbClr val="002060"/>
                </a:solidFill>
              </a:rPr>
              <a:t>Copyright © </a:t>
            </a:r>
            <a:r>
              <a:rPr lang="fr-FR" sz="800" b="1" dirty="0" err="1" smtClean="0">
                <a:solidFill>
                  <a:srgbClr val="002060"/>
                </a:solidFill>
              </a:rPr>
              <a:t>OleWeb</a:t>
            </a:r>
            <a:r>
              <a:rPr lang="fr-FR" sz="800" b="1" dirty="0" smtClean="0">
                <a:solidFill>
                  <a:srgbClr val="002060"/>
                </a:solidFill>
              </a:rPr>
              <a:t> 2013</a:t>
            </a:r>
            <a:endParaRPr lang="fr-FR" sz="800" b="1" dirty="0">
              <a:solidFill>
                <a:srgbClr val="7030A0"/>
              </a:solidFill>
            </a:endParaRPr>
          </a:p>
        </p:txBody>
      </p:sp>
      <p:sp>
        <p:nvSpPr>
          <p:cNvPr id="19" name="Freeform 83"/>
          <p:cNvSpPr>
            <a:spLocks/>
          </p:cNvSpPr>
          <p:nvPr userDrawn="1"/>
        </p:nvSpPr>
        <p:spPr bwMode="auto">
          <a:xfrm>
            <a:off x="7219950" y="6525344"/>
            <a:ext cx="1946275" cy="211931"/>
          </a:xfrm>
          <a:custGeom>
            <a:avLst/>
            <a:gdLst/>
            <a:ahLst/>
            <a:cxnLst>
              <a:cxn ang="0">
                <a:pos x="47" y="92"/>
              </a:cxn>
              <a:cxn ang="0">
                <a:pos x="1226" y="91"/>
              </a:cxn>
              <a:cxn ang="0">
                <a:pos x="1221" y="3"/>
              </a:cxn>
              <a:cxn ang="0">
                <a:pos x="47" y="1"/>
              </a:cxn>
              <a:cxn ang="0">
                <a:pos x="0" y="47"/>
              </a:cxn>
              <a:cxn ang="0">
                <a:pos x="47" y="92"/>
              </a:cxn>
            </a:cxnLst>
            <a:rect l="0" t="0" r="r" b="b"/>
            <a:pathLst>
              <a:path w="1226" h="92">
                <a:moveTo>
                  <a:pt x="47" y="92"/>
                </a:moveTo>
                <a:cubicBezTo>
                  <a:pt x="1200" y="92"/>
                  <a:pt x="1226" y="91"/>
                  <a:pt x="1226" y="91"/>
                </a:cubicBezTo>
                <a:cubicBezTo>
                  <a:pt x="1226" y="0"/>
                  <a:pt x="1221" y="3"/>
                  <a:pt x="1221" y="3"/>
                </a:cubicBezTo>
                <a:cubicBezTo>
                  <a:pt x="68" y="3"/>
                  <a:pt x="47" y="1"/>
                  <a:pt x="47" y="1"/>
                </a:cubicBezTo>
                <a:cubicBezTo>
                  <a:pt x="20" y="1"/>
                  <a:pt x="0" y="22"/>
                  <a:pt x="0" y="47"/>
                </a:cubicBezTo>
                <a:cubicBezTo>
                  <a:pt x="0" y="72"/>
                  <a:pt x="20" y="92"/>
                  <a:pt x="47" y="92"/>
                </a:cubicBezTo>
                <a:close/>
              </a:path>
            </a:pathLst>
          </a:custGeom>
          <a:gradFill flip="none" rotWithShape="1">
            <a:gsLst>
              <a:gs pos="42000">
                <a:schemeClr val="accent4">
                  <a:lumMod val="60000"/>
                  <a:lumOff val="40000"/>
                </a:schemeClr>
              </a:gs>
              <a:gs pos="100000">
                <a:srgbClr val="F8F8F8"/>
              </a:gs>
            </a:gsLst>
            <a:lin ang="10800000" scaled="1"/>
            <a:tileRect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334250" y="6528519"/>
            <a:ext cx="1176337" cy="271463"/>
          </a:xfrm>
          <a:prstGeom prst="rect">
            <a:avLst/>
          </a:prstGeom>
        </p:spPr>
        <p:txBody>
          <a:bodyPr/>
          <a:lstStyle>
            <a:lvl1pPr>
              <a:defRPr sz="800" b="1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A2CA36F7-1757-4788-BEFF-1D7FA665EA78}" type="datetime4">
              <a:rPr lang="fr-FR" smtClean="0"/>
              <a:pPr>
                <a:defRPr/>
              </a:pPr>
              <a:t>26 août 2014</a:t>
            </a:fld>
            <a:endParaRPr lang="fr-FR" dirty="0"/>
          </a:p>
        </p:txBody>
      </p:sp>
      <p:sp>
        <p:nvSpPr>
          <p:cNvPr id="21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466137" y="6533281"/>
            <a:ext cx="714375" cy="261938"/>
          </a:xfrm>
          <a:prstGeom prst="rect">
            <a:avLst/>
          </a:prstGeom>
        </p:spPr>
        <p:txBody>
          <a:bodyPr/>
          <a:lstStyle>
            <a:lvl1pPr>
              <a:defRPr sz="800" b="1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r>
              <a:rPr lang="fr-FR" dirty="0" smtClean="0"/>
              <a:t>Page </a:t>
            </a:r>
            <a:fld id="{D82D2A6E-D03A-4FFD-B2D5-4D939985F07C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pic>
        <p:nvPicPr>
          <p:cNvPr id="22" name="Image 21" descr="sanfrancisco.jpg"/>
          <p:cNvPicPr>
            <a:picLocks noChangeAspect="1"/>
          </p:cNvPicPr>
          <p:nvPr userDrawn="1"/>
        </p:nvPicPr>
        <p:blipFill>
          <a:blip r:embed="rId2" cstate="print">
            <a:lum bright="50000" contrast="-62000"/>
          </a:blip>
          <a:stretch>
            <a:fillRect/>
          </a:stretch>
        </p:blipFill>
        <p:spPr>
          <a:xfrm>
            <a:off x="1043607" y="0"/>
            <a:ext cx="8100393" cy="404664"/>
          </a:xfrm>
          <a:prstGeom prst="rect">
            <a:avLst/>
          </a:prstGeom>
        </p:spPr>
      </p:pic>
      <p:sp>
        <p:nvSpPr>
          <p:cNvPr id="27" name="Titre 1"/>
          <p:cNvSpPr>
            <a:spLocks noGrp="1"/>
          </p:cNvSpPr>
          <p:nvPr>
            <p:ph type="title"/>
          </p:nvPr>
        </p:nvSpPr>
        <p:spPr>
          <a:xfrm>
            <a:off x="1403648" y="0"/>
            <a:ext cx="7632848" cy="360040"/>
          </a:xfrm>
          <a:prstGeom prst="rect">
            <a:avLst/>
          </a:prstGeom>
        </p:spPr>
        <p:txBody>
          <a:bodyPr anchor="t"/>
          <a:lstStyle>
            <a:lvl1pPr algn="l">
              <a:defRPr sz="1800" b="1" cap="all">
                <a:solidFill>
                  <a:srgbClr val="002060"/>
                </a:solidFill>
                <a:latin typeface="Arial Black" pitchFamily="34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28" name="Ellipse 27"/>
          <p:cNvSpPr/>
          <p:nvPr userDrawn="1"/>
        </p:nvSpPr>
        <p:spPr>
          <a:xfrm>
            <a:off x="827584" y="0"/>
            <a:ext cx="432048" cy="4046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6" name="Picture 1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08" y="44624"/>
            <a:ext cx="1043608" cy="292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Espace réservé du contenu 2"/>
          <p:cNvSpPr>
            <a:spLocks noGrp="1"/>
          </p:cNvSpPr>
          <p:nvPr>
            <p:ph idx="1"/>
          </p:nvPr>
        </p:nvSpPr>
        <p:spPr>
          <a:xfrm>
            <a:off x="313184" y="548680"/>
            <a:ext cx="8507288" cy="5688632"/>
          </a:xfrm>
          <a:prstGeom prst="rect">
            <a:avLst/>
          </a:prstGeom>
        </p:spPr>
        <p:txBody>
          <a:bodyPr/>
          <a:lstStyle>
            <a:lvl1pPr>
              <a:buClr>
                <a:schemeClr val="accent4">
                  <a:lumMod val="50000"/>
                </a:schemeClr>
              </a:buClr>
              <a:buFont typeface="Wingdings" pitchFamily="2" charset="2"/>
              <a:buChar char="q"/>
              <a:defRPr sz="320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  <a:defRPr sz="2800">
                <a:latin typeface="Arial" pitchFamily="34" charset="0"/>
                <a:cs typeface="Arial" pitchFamily="34" charset="0"/>
              </a:defRPr>
            </a:lvl2pPr>
            <a:lvl3pPr>
              <a:buClr>
                <a:schemeClr val="accent4">
                  <a:lumMod val="50000"/>
                </a:schemeClr>
              </a:buClr>
              <a:defRPr sz="2400">
                <a:latin typeface="Arial" pitchFamily="34" charset="0"/>
                <a:cs typeface="Arial" pitchFamily="34" charset="0"/>
              </a:defRPr>
            </a:lvl3pPr>
            <a:lvl4pPr>
              <a:buClr>
                <a:schemeClr val="accent4">
                  <a:lumMod val="50000"/>
                </a:schemeClr>
              </a:buClr>
              <a:defRPr sz="2000">
                <a:latin typeface="Arial" pitchFamily="34" charset="0"/>
                <a:cs typeface="Arial" pitchFamily="34" charset="0"/>
              </a:defRPr>
            </a:lvl4pPr>
            <a:lvl5pPr>
              <a:buClr>
                <a:schemeClr val="accent4">
                  <a:lumMod val="50000"/>
                </a:schemeClr>
              </a:buCl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4FF60-D055-4144-B877-D1F891029DFE}" type="datetime4">
              <a:rPr lang="fr-FR" smtClean="0"/>
              <a:pPr/>
              <a:t>26 août 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7C2D-5833-4383-8B25-72EC661710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8EF9-D4CD-44AD-AACD-BFC761C1CE73}" type="datetime4">
              <a:rPr lang="fr-FR" smtClean="0"/>
              <a:pPr/>
              <a:t>26 août 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7C2D-5833-4383-8B25-72EC661710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344C3-5D43-477C-AE98-CC4FAD50024D}" type="datetime4">
              <a:rPr lang="fr-FR" smtClean="0"/>
              <a:pPr/>
              <a:t>26 août 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7C2D-5833-4383-8B25-72EC661710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3204E-9E2D-473B-9C1B-B90368BF99DB}" type="datetime4">
              <a:rPr lang="fr-FR" smtClean="0"/>
              <a:pPr/>
              <a:t>26 août 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7C2D-5833-4383-8B25-72EC661710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8D03-134A-45B0-BB02-F836B770F19F}" type="datetime4">
              <a:rPr lang="fr-FR" smtClean="0"/>
              <a:pPr/>
              <a:t>26 août 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7C2D-5833-4383-8B25-72EC661710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1A2E3-8C8D-420D-BBF3-617507CD0962}" type="datetime4">
              <a:rPr lang="fr-FR" smtClean="0"/>
              <a:pPr/>
              <a:t>26 août 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7C2D-5833-4383-8B25-72EC661710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7B1F-7DF3-42EF-8628-509BD9DB0F06}" type="datetime4">
              <a:rPr lang="fr-FR" smtClean="0"/>
              <a:pPr/>
              <a:t>26 août 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7C2D-5833-4383-8B25-72EC661710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BC4CE-F370-4EFA-8E96-D0DFF7CF5A38}" type="datetime4">
              <a:rPr lang="fr-FR" smtClean="0"/>
              <a:pPr/>
              <a:t>26 août 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37C2D-5833-4383-8B25-72EC661710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DOSSIER AFFAIRE</a:t>
            </a:r>
            <a:r>
              <a:rPr lang="fr-FR" smtClean="0"/>
              <a:t>: ALERTE SUR DATE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Page </a:t>
            </a:r>
            <a:fld id="{D82D2A6E-D03A-4FFD-B2D5-4D939985F07C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07DC76EF-774F-4E9B-9C28-B621154DAB42}" type="datetime4">
              <a:rPr lang="fr-FR" smtClean="0"/>
              <a:pPr>
                <a:defRPr/>
              </a:pPr>
              <a:t>26 août 2014</a:t>
            </a:fld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107504" y="476672"/>
            <a:ext cx="885698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 smtClean="0"/>
              <a:t>COMMENT VISUALISER DES ALERTES SUR DEPASSEMENT DE DATE?</a:t>
            </a:r>
            <a:endParaRPr lang="fr-FR" sz="1200" dirty="0" smtClean="0"/>
          </a:p>
          <a:p>
            <a:r>
              <a:rPr lang="fr-FR" sz="1200" dirty="0" smtClean="0"/>
              <a:t>Dans la liste des dossiers, la vue spécifique suivante permet de visualiser des alertes sur une échéance atteinte sur une date.</a:t>
            </a:r>
          </a:p>
          <a:p>
            <a:r>
              <a:rPr lang="fr-FR" sz="1200" dirty="0" smtClean="0"/>
              <a:t> </a:t>
            </a:r>
          </a:p>
          <a:p>
            <a:r>
              <a:rPr lang="fr-FR" sz="1200" b="1" dirty="0" smtClean="0"/>
              <a:t>COMMENT UTILISER ?</a:t>
            </a:r>
            <a:endParaRPr lang="fr-FR" sz="1200" dirty="0" smtClean="0"/>
          </a:p>
          <a:p>
            <a:r>
              <a:rPr lang="fr-FR" sz="1200" dirty="0" smtClean="0"/>
              <a:t>- Choisir la </a:t>
            </a:r>
            <a:r>
              <a:rPr lang="fr-FR" sz="1200" smtClean="0"/>
              <a:t>vue suivante</a:t>
            </a:r>
            <a:r>
              <a:rPr lang="fr-FR" sz="1200" dirty="0" smtClean="0"/>
              <a:t/>
            </a:r>
            <a:br>
              <a:rPr lang="fr-FR" sz="1200" dirty="0" smtClean="0"/>
            </a:br>
            <a:endParaRPr lang="fr-FR" sz="1200" dirty="0" smtClean="0"/>
          </a:p>
          <a:p>
            <a:pPr>
              <a:buFontTx/>
              <a:buChar char="-"/>
            </a:pPr>
            <a:r>
              <a:rPr lang="fr-FR" sz="1200" dirty="0" smtClean="0"/>
              <a:t>Dans la fenêtre de filtre,  ajout dans le filtre 3 à la fin de toutes les dates d'une liste permettant de filtrer sur une alerte : ALERTE vue Métier</a:t>
            </a:r>
          </a:p>
          <a:p>
            <a:pPr>
              <a:buFontTx/>
              <a:buChar char="-"/>
            </a:pPr>
            <a:endParaRPr lang="fr-FR" sz="1200" dirty="0" smtClean="0"/>
          </a:p>
          <a:p>
            <a:pPr>
              <a:buFontTx/>
              <a:buChar char="-"/>
            </a:pPr>
            <a:endParaRPr lang="fr-FR" sz="1200" dirty="0" smtClean="0"/>
          </a:p>
          <a:p>
            <a:pPr>
              <a:buFontTx/>
              <a:buChar char="-"/>
            </a:pPr>
            <a:endParaRPr lang="fr-FR" sz="1200" dirty="0" smtClean="0"/>
          </a:p>
          <a:p>
            <a:pPr>
              <a:buFontTx/>
              <a:buChar char="-"/>
            </a:pPr>
            <a:endParaRPr lang="fr-FR" sz="1200" dirty="0" smtClean="0"/>
          </a:p>
          <a:p>
            <a:endParaRPr lang="fr-FR" sz="1200" dirty="0" smtClean="0"/>
          </a:p>
          <a:p>
            <a:endParaRPr lang="fr-FR" sz="1200" dirty="0" smtClean="0"/>
          </a:p>
          <a:p>
            <a:endParaRPr lang="fr-FR" sz="1200" dirty="0" smtClean="0"/>
          </a:p>
          <a:p>
            <a:r>
              <a:rPr lang="fr-FR" sz="1200" dirty="0" smtClean="0">
                <a:solidFill>
                  <a:srgbClr val="002060"/>
                </a:solidFill>
                <a:sym typeface="Wingdings"/>
              </a:rPr>
              <a:t> </a:t>
            </a:r>
            <a:r>
              <a:rPr lang="fr-FR" sz="1200" dirty="0" smtClean="0">
                <a:solidFill>
                  <a:srgbClr val="002060"/>
                </a:solidFill>
              </a:rPr>
              <a:t>On peut rajouter autant d’alerte que vous le souhaitez. La mise en place de nouvelles alertes est réalisée par le support </a:t>
            </a:r>
            <a:r>
              <a:rPr lang="fr-FR" sz="1200" dirty="0" err="1" smtClean="0">
                <a:solidFill>
                  <a:srgbClr val="002060"/>
                </a:solidFill>
              </a:rPr>
              <a:t>oleweb</a:t>
            </a:r>
            <a:r>
              <a:rPr lang="fr-FR" sz="1200" dirty="0" smtClean="0">
                <a:solidFill>
                  <a:srgbClr val="002060"/>
                </a:solidFill>
              </a:rPr>
              <a:t> sur simple demande.</a:t>
            </a:r>
          </a:p>
          <a:p>
            <a:endParaRPr lang="fr-FR" sz="1200" dirty="0" smtClean="0"/>
          </a:p>
          <a:p>
            <a:pPr>
              <a:buFontTx/>
              <a:buChar char="-"/>
            </a:pPr>
            <a:r>
              <a:rPr lang="fr-FR" sz="1200" dirty="0" smtClean="0"/>
              <a:t>Choisissez l’alerte souhaitée</a:t>
            </a:r>
          </a:p>
          <a:p>
            <a:pPr>
              <a:buFontTx/>
              <a:buChar char="-"/>
            </a:pPr>
            <a:endParaRPr lang="fr-FR" sz="1200" dirty="0" smtClean="0"/>
          </a:p>
          <a:p>
            <a:pPr>
              <a:buFontTx/>
              <a:buChar char="-"/>
            </a:pPr>
            <a:r>
              <a:rPr lang="fr-FR" sz="1200" dirty="0" smtClean="0"/>
              <a:t>Cliquez sur FILTRER</a:t>
            </a:r>
          </a:p>
          <a:p>
            <a:pPr>
              <a:buFontTx/>
              <a:buChar char="-"/>
            </a:pPr>
            <a:endParaRPr lang="fr-FR" sz="1200" dirty="0" smtClean="0"/>
          </a:p>
          <a:p>
            <a:r>
              <a:rPr lang="fr-FR" sz="1200" dirty="0" smtClean="0"/>
              <a:t>- La vue affiche tous les dossiers avec la date concernée ainsi que le décompte en nombre de jour.</a:t>
            </a:r>
          </a:p>
          <a:p>
            <a:endParaRPr lang="fr-FR" sz="1200" dirty="0" smtClean="0"/>
          </a:p>
          <a:p>
            <a:pPr lvl="1"/>
            <a:r>
              <a:rPr lang="fr-FR" sz="1200" dirty="0" smtClean="0">
                <a:solidFill>
                  <a:srgbClr val="002060"/>
                </a:solidFill>
              </a:rPr>
              <a:t>Supérieur 15 jours avant la date max : affichage en bleu</a:t>
            </a:r>
          </a:p>
          <a:p>
            <a:pPr lvl="1"/>
            <a:r>
              <a:rPr lang="fr-FR" sz="1200" dirty="0" smtClean="0">
                <a:solidFill>
                  <a:srgbClr val="FFC000"/>
                </a:solidFill>
              </a:rPr>
              <a:t>Entre 15 jours et 7 jours avant la date max : affichage en orange</a:t>
            </a:r>
          </a:p>
          <a:p>
            <a:pPr lvl="1"/>
            <a:r>
              <a:rPr lang="fr-FR" sz="1200" b="1" dirty="0" smtClean="0">
                <a:solidFill>
                  <a:srgbClr val="FF0000"/>
                </a:solidFill>
              </a:rPr>
              <a:t>Inférieur à 7 jours et dépassé : Affichage en rouge gras.</a:t>
            </a:r>
            <a:endParaRPr lang="fr-FR" sz="1200" dirty="0" smtClean="0">
              <a:solidFill>
                <a:srgbClr val="FF0000"/>
              </a:solidFill>
            </a:endParaRPr>
          </a:p>
          <a:p>
            <a:r>
              <a:rPr lang="fr-FR" sz="1200" dirty="0" smtClean="0"/>
              <a:t/>
            </a:r>
            <a:br>
              <a:rPr lang="fr-FR" sz="1200" dirty="0" smtClean="0"/>
            </a:br>
            <a:endParaRPr lang="fr-FR" sz="1200" dirty="0"/>
          </a:p>
        </p:txBody>
      </p:sp>
      <p:pic>
        <p:nvPicPr>
          <p:cNvPr id="27" name="Image 26" descr="search_your_32x3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84368" y="548680"/>
            <a:ext cx="440413" cy="440413"/>
          </a:xfrm>
          <a:prstGeom prst="rect">
            <a:avLst/>
          </a:prstGeom>
        </p:spPr>
      </p:pic>
      <p:pic>
        <p:nvPicPr>
          <p:cNvPr id="28" name="Image 27" descr="search_your_32x3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680" y="1124744"/>
            <a:ext cx="440413" cy="440413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1844824"/>
            <a:ext cx="1584176" cy="1056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5373216"/>
            <a:ext cx="6941749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</TotalTime>
  <Words>42</Words>
  <Application>Microsoft Office PowerPoint</Application>
  <PresentationFormat>Affichage à l'écran (4:3)</PresentationFormat>
  <Paragraphs>29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DOSSIER AFFAIRE: ALERTE SUR DATE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aa</dc:creator>
  <cp:lastModifiedBy>yvo</cp:lastModifiedBy>
  <cp:revision>68</cp:revision>
  <dcterms:created xsi:type="dcterms:W3CDTF">2013-02-20T19:59:52Z</dcterms:created>
  <dcterms:modified xsi:type="dcterms:W3CDTF">2014-08-26T06:58:13Z</dcterms:modified>
</cp:coreProperties>
</file>