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6" autoAdjust="0"/>
    <p:restoredTop sz="93462" autoAdjust="0"/>
  </p:normalViewPr>
  <p:slideViewPr>
    <p:cSldViewPr>
      <p:cViewPr>
        <p:scale>
          <a:sx n="100" d="100"/>
          <a:sy n="100" d="100"/>
        </p:scale>
        <p:origin x="-247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F18C9-D6B2-498B-BADD-2D51602701FE}" type="datetimeFigureOut">
              <a:rPr lang="fr-FR" smtClean="0"/>
              <a:pPr/>
              <a:t>17/09/2014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C4095-30DA-4E36-8BB2-0CA4B67C6B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48765-8C3E-4BFD-85A4-995C38BA6B32}" type="datetimeFigureOut">
              <a:rPr lang="fr-FR" smtClean="0"/>
              <a:pPr/>
              <a:t>17/09/2014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84A97-5E1E-4237-9308-C22ED2082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84A97-5E1E-4237-9308-C22ED208259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83"/>
          <p:cNvSpPr>
            <a:spLocks/>
          </p:cNvSpPr>
          <p:nvPr userDrawn="1"/>
        </p:nvSpPr>
        <p:spPr bwMode="auto">
          <a:xfrm>
            <a:off x="2483768" y="6525344"/>
            <a:ext cx="6682457" cy="211931"/>
          </a:xfrm>
          <a:custGeom>
            <a:avLst/>
            <a:gdLst/>
            <a:ahLst/>
            <a:cxnLst>
              <a:cxn ang="0">
                <a:pos x="47" y="92"/>
              </a:cxn>
              <a:cxn ang="0">
                <a:pos x="1226" y="91"/>
              </a:cxn>
              <a:cxn ang="0">
                <a:pos x="1221" y="3"/>
              </a:cxn>
              <a:cxn ang="0">
                <a:pos x="47" y="1"/>
              </a:cxn>
              <a:cxn ang="0">
                <a:pos x="0" y="47"/>
              </a:cxn>
              <a:cxn ang="0">
                <a:pos x="47" y="92"/>
              </a:cxn>
            </a:cxnLst>
            <a:rect l="0" t="0" r="r" b="b"/>
            <a:pathLst>
              <a:path w="1226" h="92">
                <a:moveTo>
                  <a:pt x="47" y="92"/>
                </a:moveTo>
                <a:cubicBezTo>
                  <a:pt x="1200" y="92"/>
                  <a:pt x="1226" y="91"/>
                  <a:pt x="1226" y="91"/>
                </a:cubicBezTo>
                <a:cubicBezTo>
                  <a:pt x="1226" y="0"/>
                  <a:pt x="1221" y="3"/>
                  <a:pt x="1221" y="3"/>
                </a:cubicBezTo>
                <a:cubicBezTo>
                  <a:pt x="68" y="3"/>
                  <a:pt x="47" y="1"/>
                  <a:pt x="47" y="1"/>
                </a:cubicBezTo>
                <a:cubicBezTo>
                  <a:pt x="20" y="1"/>
                  <a:pt x="0" y="22"/>
                  <a:pt x="0" y="47"/>
                </a:cubicBezTo>
                <a:cubicBezTo>
                  <a:pt x="0" y="72"/>
                  <a:pt x="20" y="92"/>
                  <a:pt x="47" y="92"/>
                </a:cubicBezTo>
                <a:close/>
              </a:path>
            </a:pathLst>
          </a:custGeom>
          <a:gradFill flip="none" rotWithShape="1">
            <a:gsLst>
              <a:gs pos="42000">
                <a:schemeClr val="accent4">
                  <a:lumMod val="60000"/>
                  <a:lumOff val="40000"/>
                </a:schemeClr>
              </a:gs>
              <a:gs pos="100000">
                <a:srgbClr val="F8F8F8"/>
              </a:gs>
            </a:gsLst>
            <a:lin ang="10800000" scaled="1"/>
            <a:tileRect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pic>
        <p:nvPicPr>
          <p:cNvPr id="17" name="Image 16" descr="sanfrancisc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23728" y="1772816"/>
            <a:ext cx="7020272" cy="1159186"/>
          </a:xfrm>
          <a:prstGeom prst="rect">
            <a:avLst/>
          </a:prstGeom>
        </p:spPr>
      </p:pic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177814" y="4675188"/>
            <a:ext cx="5472608" cy="144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endParaRPr lang="fr-FR" sz="900" dirty="0"/>
          </a:p>
          <a:p>
            <a:pPr algn="ctr">
              <a:lnSpc>
                <a:spcPct val="105000"/>
              </a:lnSpc>
            </a:pPr>
            <a:r>
              <a:rPr lang="fr-FR" sz="1800" b="1" dirty="0">
                <a:latin typeface="Arial Black" pitchFamily="34" charset="0"/>
              </a:rPr>
              <a:t>Plate forme B.I.P</a:t>
            </a:r>
            <a:r>
              <a:rPr lang="fr-FR" sz="1800" b="1" dirty="0" smtClean="0">
                <a:latin typeface="Arial Black" pitchFamily="34" charset="0"/>
              </a:rPr>
              <a:t>.</a:t>
            </a:r>
          </a:p>
          <a:p>
            <a:pPr algn="ctr">
              <a:lnSpc>
                <a:spcPct val="105000"/>
              </a:lnSpc>
            </a:pPr>
            <a:endParaRPr lang="fr-FR" sz="1200" b="1" dirty="0"/>
          </a:p>
          <a:p>
            <a:pPr algn="ctr">
              <a:lnSpc>
                <a:spcPct val="105000"/>
              </a:lnSpc>
            </a:pPr>
            <a:r>
              <a:rPr lang="fr-FR" sz="1200" dirty="0">
                <a:latin typeface="Arial Black" pitchFamily="34" charset="0"/>
              </a:rPr>
              <a:t>Business Intelligence </a:t>
            </a:r>
            <a:r>
              <a:rPr lang="fr-FR" sz="1200" dirty="0" err="1">
                <a:latin typeface="Arial Black" pitchFamily="34" charset="0"/>
              </a:rPr>
              <a:t>Process</a:t>
            </a:r>
            <a:r>
              <a:rPr lang="fr-FR" sz="1200" dirty="0">
                <a:latin typeface="Arial Black" pitchFamily="34" charset="0"/>
              </a:rPr>
              <a:t>.</a:t>
            </a:r>
          </a:p>
          <a:p>
            <a:pPr algn="ctr">
              <a:lnSpc>
                <a:spcPct val="105000"/>
              </a:lnSpc>
            </a:pPr>
            <a:r>
              <a:rPr lang="fr-FR" sz="1200" dirty="0">
                <a:latin typeface="Arial Black" pitchFamily="34" charset="0"/>
              </a:rPr>
              <a:t> </a:t>
            </a:r>
            <a:r>
              <a:rPr lang="fr-FR" sz="1200" dirty="0" err="1">
                <a:latin typeface="Arial Black" pitchFamily="34" charset="0"/>
              </a:rPr>
              <a:t>Plate-Forme</a:t>
            </a:r>
            <a:r>
              <a:rPr lang="fr-FR" sz="1200" dirty="0">
                <a:latin typeface="Arial Black" pitchFamily="34" charset="0"/>
              </a:rPr>
              <a:t> Web Collaborative pour le suivi du Business de l'entreprise</a:t>
            </a:r>
            <a:endParaRPr lang="fr-FR" sz="900" dirty="0">
              <a:latin typeface="Arial Black" pitchFamily="34" charset="0"/>
            </a:endParaRPr>
          </a:p>
          <a:p>
            <a:endParaRPr lang="fr-FR" sz="900" dirty="0"/>
          </a:p>
        </p:txBody>
      </p:sp>
      <p:sp>
        <p:nvSpPr>
          <p:cNvPr id="19" name="Text Box 6"/>
          <p:cNvSpPr txBox="1">
            <a:spLocks noChangeArrowheads="1"/>
          </p:cNvSpPr>
          <p:nvPr userDrawn="1"/>
        </p:nvSpPr>
        <p:spPr bwMode="auto">
          <a:xfrm>
            <a:off x="2087885" y="1340768"/>
            <a:ext cx="6660579" cy="42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endParaRPr lang="fr-FR" sz="900" dirty="0"/>
          </a:p>
          <a:p>
            <a:pPr algn="ctr">
              <a:lnSpc>
                <a:spcPct val="105000"/>
              </a:lnSpc>
            </a:pPr>
            <a:r>
              <a:rPr lang="fr-FR" sz="1200" b="1" dirty="0">
                <a:latin typeface="Arial Black" pitchFamily="34" charset="0"/>
              </a:rPr>
              <a:t>PROGICIEL </a:t>
            </a:r>
            <a:r>
              <a:rPr lang="fr-FR" sz="1200" b="1" dirty="0" smtClean="0">
                <a:latin typeface="Arial Black" pitchFamily="34" charset="0"/>
              </a:rPr>
              <a:t>COLLABORATIF de  </a:t>
            </a:r>
            <a:r>
              <a:rPr lang="fr-FR" sz="1200" b="1" dirty="0">
                <a:latin typeface="Arial Black" pitchFamily="34" charset="0"/>
              </a:rPr>
              <a:t>SUIVI D’ACTIVITE </a:t>
            </a:r>
            <a:r>
              <a:rPr lang="fr-FR" sz="1200" b="1" dirty="0" smtClean="0">
                <a:latin typeface="Arial Black" pitchFamily="34" charset="0"/>
              </a:rPr>
              <a:t>D’ENTREPRISE</a:t>
            </a:r>
            <a:endParaRPr lang="fr-FR" sz="1200" dirty="0">
              <a:latin typeface="Arial Black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 userDrawn="1"/>
        </p:nvSpPr>
        <p:spPr bwMode="auto">
          <a:xfrm rot="16200000">
            <a:off x="4714063" y="5675492"/>
            <a:ext cx="40011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002060"/>
                </a:solidFill>
                <a:latin typeface="Arial Black" pitchFamily="34" charset="0"/>
              </a:rPr>
              <a:t>www.oleweb.fr</a:t>
            </a:r>
          </a:p>
        </p:txBody>
      </p:sp>
      <p:pic>
        <p:nvPicPr>
          <p:cNvPr id="21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5888"/>
            <a:ext cx="23050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e 22"/>
          <p:cNvGrpSpPr/>
          <p:nvPr userDrawn="1"/>
        </p:nvGrpSpPr>
        <p:grpSpPr>
          <a:xfrm>
            <a:off x="142876" y="1196752"/>
            <a:ext cx="2412900" cy="2301971"/>
            <a:chOff x="1516189" y="0"/>
            <a:chExt cx="2412900" cy="2301971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4" name="Ellipse 23"/>
            <p:cNvSpPr/>
            <p:nvPr userDrawn="1"/>
          </p:nvSpPr>
          <p:spPr>
            <a:xfrm>
              <a:off x="1516189" y="0"/>
              <a:ext cx="2412900" cy="2301971"/>
            </a:xfrm>
            <a:prstGeom prst="ellipse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25" name="Ellipse 4"/>
            <p:cNvSpPr/>
            <p:nvPr userDrawn="1"/>
          </p:nvSpPr>
          <p:spPr>
            <a:xfrm>
              <a:off x="1869550" y="337116"/>
              <a:ext cx="1706178" cy="16277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baseline="0" dirty="0" smtClean="0">
                  <a:latin typeface="Arial Black" pitchFamily="34" charset="0"/>
                </a:rPr>
                <a:t>support@oleweb.fr</a:t>
              </a:r>
              <a:endParaRPr lang="fr-FR" sz="1200" kern="1200" baseline="0" dirty="0">
                <a:latin typeface="Arial Black" pitchFamily="34" charset="0"/>
              </a:endParaRPr>
            </a:p>
          </p:txBody>
        </p:sp>
      </p:grp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2033798" y="3429000"/>
            <a:ext cx="576064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27" name="Freeform 62"/>
          <p:cNvSpPr>
            <a:spLocks/>
          </p:cNvSpPr>
          <p:nvPr userDrawn="1"/>
        </p:nvSpPr>
        <p:spPr bwMode="auto">
          <a:xfrm flipH="1">
            <a:off x="0" y="6586537"/>
            <a:ext cx="2339752" cy="155427"/>
          </a:xfrm>
          <a:custGeom>
            <a:avLst/>
            <a:gdLst/>
            <a:ahLst/>
            <a:cxnLst>
              <a:cxn ang="0">
                <a:pos x="26" y="51"/>
              </a:cxn>
              <a:cxn ang="0">
                <a:pos x="670" y="51"/>
              </a:cxn>
              <a:cxn ang="0">
                <a:pos x="670" y="0"/>
              </a:cxn>
              <a:cxn ang="0">
                <a:pos x="26" y="0"/>
              </a:cxn>
              <a:cxn ang="0">
                <a:pos x="0" y="26"/>
              </a:cxn>
              <a:cxn ang="0">
                <a:pos x="26" y="51"/>
              </a:cxn>
            </a:cxnLst>
            <a:rect l="0" t="0" r="r" b="b"/>
            <a:pathLst>
              <a:path w="670" h="51">
                <a:moveTo>
                  <a:pt x="26" y="51"/>
                </a:moveTo>
                <a:cubicBezTo>
                  <a:pt x="670" y="51"/>
                  <a:pt x="670" y="51"/>
                  <a:pt x="670" y="51"/>
                </a:cubicBezTo>
                <a:cubicBezTo>
                  <a:pt x="670" y="0"/>
                  <a:pt x="670" y="0"/>
                  <a:pt x="67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2"/>
                  <a:pt x="0" y="26"/>
                </a:cubicBezTo>
                <a:cubicBezTo>
                  <a:pt x="0" y="40"/>
                  <a:pt x="11" y="51"/>
                  <a:pt x="26" y="5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8" name="ZoneTexte 27"/>
          <p:cNvSpPr txBox="1"/>
          <p:nvPr userDrawn="1"/>
        </p:nvSpPr>
        <p:spPr>
          <a:xfrm>
            <a:off x="0" y="6556528"/>
            <a:ext cx="2339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dirty="0" smtClean="0">
                <a:solidFill>
                  <a:srgbClr val="C00000"/>
                </a:solidFill>
              </a:rPr>
              <a:t>B.I.P.</a:t>
            </a:r>
            <a:r>
              <a:rPr lang="fr-FR" sz="800" b="1" baseline="0" dirty="0" smtClean="0">
                <a:solidFill>
                  <a:srgbClr val="C00000"/>
                </a:solidFill>
              </a:rPr>
              <a:t> V3 </a:t>
            </a:r>
            <a:r>
              <a:rPr lang="fr-FR" sz="800" b="1" dirty="0" smtClean="0">
                <a:solidFill>
                  <a:srgbClr val="002060"/>
                </a:solidFill>
              </a:rPr>
              <a:t>Copyright © </a:t>
            </a:r>
            <a:r>
              <a:rPr lang="fr-FR" sz="800" b="1" dirty="0" err="1" smtClean="0">
                <a:solidFill>
                  <a:srgbClr val="002060"/>
                </a:solidFill>
              </a:rPr>
              <a:t>OleWeb</a:t>
            </a:r>
            <a:r>
              <a:rPr lang="fr-FR" sz="800" b="1" dirty="0" smtClean="0">
                <a:solidFill>
                  <a:srgbClr val="002060"/>
                </a:solidFill>
              </a:rPr>
              <a:t> 2011</a:t>
            </a:r>
            <a:endParaRPr lang="fr-FR" sz="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651A-EA01-4597-9047-DEEA01194041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190-FFE9-49C6-8803-77B64140ADA8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2"/>
          <p:cNvSpPr>
            <a:spLocks/>
          </p:cNvSpPr>
          <p:nvPr userDrawn="1"/>
        </p:nvSpPr>
        <p:spPr bwMode="auto">
          <a:xfrm flipH="1">
            <a:off x="0" y="6586537"/>
            <a:ext cx="2339752" cy="155427"/>
          </a:xfrm>
          <a:custGeom>
            <a:avLst/>
            <a:gdLst/>
            <a:ahLst/>
            <a:cxnLst>
              <a:cxn ang="0">
                <a:pos x="26" y="51"/>
              </a:cxn>
              <a:cxn ang="0">
                <a:pos x="670" y="51"/>
              </a:cxn>
              <a:cxn ang="0">
                <a:pos x="670" y="0"/>
              </a:cxn>
              <a:cxn ang="0">
                <a:pos x="26" y="0"/>
              </a:cxn>
              <a:cxn ang="0">
                <a:pos x="0" y="26"/>
              </a:cxn>
              <a:cxn ang="0">
                <a:pos x="26" y="51"/>
              </a:cxn>
            </a:cxnLst>
            <a:rect l="0" t="0" r="r" b="b"/>
            <a:pathLst>
              <a:path w="670" h="51">
                <a:moveTo>
                  <a:pt x="26" y="51"/>
                </a:moveTo>
                <a:cubicBezTo>
                  <a:pt x="670" y="51"/>
                  <a:pt x="670" y="51"/>
                  <a:pt x="670" y="51"/>
                </a:cubicBezTo>
                <a:cubicBezTo>
                  <a:pt x="670" y="0"/>
                  <a:pt x="670" y="0"/>
                  <a:pt x="67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2"/>
                  <a:pt x="0" y="26"/>
                </a:cubicBezTo>
                <a:cubicBezTo>
                  <a:pt x="0" y="40"/>
                  <a:pt x="11" y="51"/>
                  <a:pt x="26" y="5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0" y="6556528"/>
            <a:ext cx="2339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dirty="0" smtClean="0">
                <a:solidFill>
                  <a:srgbClr val="C00000"/>
                </a:solidFill>
              </a:rPr>
              <a:t>B.I.P.</a:t>
            </a:r>
            <a:r>
              <a:rPr lang="fr-FR" sz="800" b="1" baseline="0" dirty="0" smtClean="0">
                <a:solidFill>
                  <a:srgbClr val="C00000"/>
                </a:solidFill>
              </a:rPr>
              <a:t> V3 </a:t>
            </a:r>
            <a:r>
              <a:rPr lang="fr-FR" sz="800" b="1" dirty="0" smtClean="0">
                <a:solidFill>
                  <a:srgbClr val="002060"/>
                </a:solidFill>
              </a:rPr>
              <a:t>Copyright © </a:t>
            </a:r>
            <a:r>
              <a:rPr lang="fr-FR" sz="800" b="1" dirty="0" err="1" smtClean="0">
                <a:solidFill>
                  <a:srgbClr val="002060"/>
                </a:solidFill>
              </a:rPr>
              <a:t>OleWeb</a:t>
            </a:r>
            <a:r>
              <a:rPr lang="fr-FR" sz="800" b="1" dirty="0" smtClean="0">
                <a:solidFill>
                  <a:srgbClr val="002060"/>
                </a:solidFill>
              </a:rPr>
              <a:t> 2013</a:t>
            </a:r>
            <a:endParaRPr lang="fr-FR" sz="800" b="1" dirty="0">
              <a:solidFill>
                <a:srgbClr val="7030A0"/>
              </a:solidFill>
            </a:endParaRPr>
          </a:p>
        </p:txBody>
      </p:sp>
      <p:sp>
        <p:nvSpPr>
          <p:cNvPr id="19" name="Freeform 83"/>
          <p:cNvSpPr>
            <a:spLocks/>
          </p:cNvSpPr>
          <p:nvPr userDrawn="1"/>
        </p:nvSpPr>
        <p:spPr bwMode="auto">
          <a:xfrm>
            <a:off x="7219950" y="6525344"/>
            <a:ext cx="1946275" cy="211931"/>
          </a:xfrm>
          <a:custGeom>
            <a:avLst/>
            <a:gdLst/>
            <a:ahLst/>
            <a:cxnLst>
              <a:cxn ang="0">
                <a:pos x="47" y="92"/>
              </a:cxn>
              <a:cxn ang="0">
                <a:pos x="1226" y="91"/>
              </a:cxn>
              <a:cxn ang="0">
                <a:pos x="1221" y="3"/>
              </a:cxn>
              <a:cxn ang="0">
                <a:pos x="47" y="1"/>
              </a:cxn>
              <a:cxn ang="0">
                <a:pos x="0" y="47"/>
              </a:cxn>
              <a:cxn ang="0">
                <a:pos x="47" y="92"/>
              </a:cxn>
            </a:cxnLst>
            <a:rect l="0" t="0" r="r" b="b"/>
            <a:pathLst>
              <a:path w="1226" h="92">
                <a:moveTo>
                  <a:pt x="47" y="92"/>
                </a:moveTo>
                <a:cubicBezTo>
                  <a:pt x="1200" y="92"/>
                  <a:pt x="1226" y="91"/>
                  <a:pt x="1226" y="91"/>
                </a:cubicBezTo>
                <a:cubicBezTo>
                  <a:pt x="1226" y="0"/>
                  <a:pt x="1221" y="3"/>
                  <a:pt x="1221" y="3"/>
                </a:cubicBezTo>
                <a:cubicBezTo>
                  <a:pt x="68" y="3"/>
                  <a:pt x="47" y="1"/>
                  <a:pt x="47" y="1"/>
                </a:cubicBezTo>
                <a:cubicBezTo>
                  <a:pt x="20" y="1"/>
                  <a:pt x="0" y="22"/>
                  <a:pt x="0" y="47"/>
                </a:cubicBezTo>
                <a:cubicBezTo>
                  <a:pt x="0" y="72"/>
                  <a:pt x="20" y="92"/>
                  <a:pt x="47" y="92"/>
                </a:cubicBezTo>
                <a:close/>
              </a:path>
            </a:pathLst>
          </a:custGeom>
          <a:gradFill flip="none" rotWithShape="1">
            <a:gsLst>
              <a:gs pos="42000">
                <a:schemeClr val="accent4">
                  <a:lumMod val="60000"/>
                  <a:lumOff val="40000"/>
                </a:schemeClr>
              </a:gs>
              <a:gs pos="100000">
                <a:srgbClr val="F8F8F8"/>
              </a:gs>
            </a:gsLst>
            <a:lin ang="10800000" scaled="1"/>
            <a:tileRect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334250" y="6528519"/>
            <a:ext cx="1176337" cy="27146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2CA36F7-1757-4788-BEFF-1D7FA665EA78}" type="datetime4">
              <a:rPr lang="fr-FR" smtClean="0"/>
              <a:pPr>
                <a:defRPr/>
              </a:pPr>
              <a:t>17 septembre 2014</a:t>
            </a:fld>
            <a:endParaRPr lang="fr-FR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66137" y="6533281"/>
            <a:ext cx="714375" cy="261938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Page </a:t>
            </a:r>
            <a:fld id="{D82D2A6E-D03A-4FFD-B2D5-4D939985F07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2" name="Image 21" descr="sanfrancisco.jpg"/>
          <p:cNvPicPr>
            <a:picLocks noChangeAspect="1"/>
          </p:cNvPicPr>
          <p:nvPr userDrawn="1"/>
        </p:nvPicPr>
        <p:blipFill>
          <a:blip r:embed="rId2" cstate="print">
            <a:lum bright="50000" contrast="-62000"/>
          </a:blip>
          <a:stretch>
            <a:fillRect/>
          </a:stretch>
        </p:blipFill>
        <p:spPr>
          <a:xfrm>
            <a:off x="1043607" y="0"/>
            <a:ext cx="8100393" cy="404664"/>
          </a:xfrm>
          <a:prstGeom prst="rect">
            <a:avLst/>
          </a:prstGeom>
        </p:spPr>
      </p:pic>
      <p:sp>
        <p:nvSpPr>
          <p:cNvPr id="27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360040"/>
          </a:xfrm>
          <a:prstGeom prst="rect">
            <a:avLst/>
          </a:prstGeom>
        </p:spPr>
        <p:txBody>
          <a:bodyPr anchor="t"/>
          <a:lstStyle>
            <a:lvl1pPr algn="l">
              <a:defRPr sz="1800" b="1" cap="all">
                <a:solidFill>
                  <a:srgbClr val="002060"/>
                </a:solidFill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28" name="Ellipse 27"/>
          <p:cNvSpPr/>
          <p:nvPr userDrawn="1"/>
        </p:nvSpPr>
        <p:spPr>
          <a:xfrm>
            <a:off x="827584" y="0"/>
            <a:ext cx="432048" cy="4046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44624"/>
            <a:ext cx="1043608" cy="29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Espace réservé du contenu 2"/>
          <p:cNvSpPr>
            <a:spLocks noGrp="1"/>
          </p:cNvSpPr>
          <p:nvPr>
            <p:ph idx="1"/>
          </p:nvPr>
        </p:nvSpPr>
        <p:spPr>
          <a:xfrm>
            <a:off x="313184" y="548680"/>
            <a:ext cx="8507288" cy="5688632"/>
          </a:xfrm>
          <a:prstGeom prst="rect">
            <a:avLst/>
          </a:prstGeom>
        </p:spPr>
        <p:txBody>
          <a:bodyPr/>
          <a:lstStyle>
            <a:lvl1pPr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 sz="32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4">
                  <a:lumMod val="50000"/>
                </a:schemeClr>
              </a:buClr>
              <a:defRPr sz="24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4">
                  <a:lumMod val="50000"/>
                </a:schemeClr>
              </a:buClr>
              <a:defRPr sz="20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4">
                  <a:lumMod val="50000"/>
                </a:schemeClr>
              </a:buCl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F60-D055-4144-B877-D1F891029DFE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8EF9-D4CD-44AD-AACD-BFC761C1CE73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44C3-5D43-477C-AE98-CC4FAD50024D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204E-9E2D-473B-9C1B-B90368BF99DB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8D03-134A-45B0-BB02-F836B770F19F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A2E3-8C8D-420D-BBF3-617507CD0962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7B1F-7DF3-42EF-8628-509BD9DB0F06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C4CE-F370-4EFA-8E96-D0DFF7CF5A38}" type="datetime4">
              <a:rPr lang="fr-FR" smtClean="0"/>
              <a:pPr/>
              <a:t>17 septembre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FACTURATION: </a:t>
            </a:r>
            <a:r>
              <a:rPr lang="fr-FR" dirty="0" smtClean="0"/>
              <a:t>PRINCIPE DE </a:t>
            </a:r>
            <a:r>
              <a:rPr lang="fr-FR" dirty="0" smtClean="0"/>
              <a:t>BASE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528" y="836712"/>
            <a:ext cx="8712968" cy="424847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1200" dirty="0" smtClean="0"/>
              <a:t>BIP gère 4 types de pièce de facturation: </a:t>
            </a:r>
            <a:r>
              <a:rPr lang="fr-FR" sz="1200" b="1" dirty="0" smtClean="0"/>
              <a:t>DEVIS</a:t>
            </a:r>
            <a:r>
              <a:rPr lang="fr-FR" sz="1200" dirty="0" smtClean="0"/>
              <a:t> / </a:t>
            </a:r>
            <a:r>
              <a:rPr lang="fr-FR" sz="1200" b="1" dirty="0" smtClean="0"/>
              <a:t>PROFORMA</a:t>
            </a:r>
            <a:r>
              <a:rPr lang="fr-FR" sz="1200" dirty="0" smtClean="0"/>
              <a:t> / </a:t>
            </a:r>
            <a:r>
              <a:rPr lang="fr-FR" sz="1200" b="1" dirty="0" smtClean="0"/>
              <a:t>FACTURE</a:t>
            </a:r>
            <a:r>
              <a:rPr lang="fr-FR" sz="1200" dirty="0" smtClean="0"/>
              <a:t> / </a:t>
            </a:r>
            <a:r>
              <a:rPr lang="fr-FR" sz="1200" b="1" dirty="0" smtClean="0"/>
              <a:t>AVOIR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fr-FR" sz="1200" b="1" dirty="0" smtClean="0"/>
          </a:p>
          <a:p>
            <a:r>
              <a:rPr lang="fr-FR" sz="1200" dirty="0" smtClean="0"/>
              <a:t>Vous pouvez créer des pièces de facturation via le </a:t>
            </a:r>
            <a:r>
              <a:rPr lang="fr-FR" sz="1200" b="1" dirty="0" smtClean="0"/>
              <a:t>MODULE FACTURATION</a:t>
            </a:r>
          </a:p>
          <a:p>
            <a:endParaRPr lang="fr-FR" sz="1200" b="1" dirty="0" smtClean="0"/>
          </a:p>
          <a:p>
            <a:r>
              <a:rPr lang="fr-FR" sz="1200" dirty="0" smtClean="0"/>
              <a:t>Bien que BIP propose la création d’une pièce de facturation directement via le MODULE FACTURATION, </a:t>
            </a:r>
            <a:r>
              <a:rPr lang="fr-FR" sz="1200" u="sng" dirty="0" smtClean="0"/>
              <a:t>cet usage n’est pas recommandé</a:t>
            </a:r>
            <a:r>
              <a:rPr lang="fr-FR" sz="1200" dirty="0" smtClean="0"/>
              <a:t> sans justification </a:t>
            </a:r>
            <a:r>
              <a:rPr lang="fr-FR" sz="1200" dirty="0" smtClean="0"/>
              <a:t>particulière. En </a:t>
            </a:r>
            <a:r>
              <a:rPr lang="fr-FR" sz="1200" dirty="0" smtClean="0"/>
              <a:t>effet, seul le rattachement de la pièce de facturation à un dossier permet de gérer une affaire avec des informations spécifiques comme le n° de commande, n° d’affaire et gestion de contrat</a:t>
            </a:r>
          </a:p>
          <a:p>
            <a:r>
              <a:rPr lang="fr-FR" sz="1200" dirty="0" smtClean="0"/>
              <a:t>Via le dossier d’affaire, vous pouvez créer les pièces de facturation suivante: </a:t>
            </a:r>
            <a:r>
              <a:rPr lang="fr-FR" sz="1200" b="1" dirty="0" smtClean="0"/>
              <a:t>DEVIS</a:t>
            </a:r>
            <a:r>
              <a:rPr lang="fr-FR" sz="1200" dirty="0" smtClean="0"/>
              <a:t> / ¨</a:t>
            </a:r>
            <a:r>
              <a:rPr lang="fr-FR" sz="1200" b="1" dirty="0" smtClean="0"/>
              <a:t>PROFORMA</a:t>
            </a:r>
            <a:r>
              <a:rPr lang="fr-FR" sz="1200" dirty="0" smtClean="0"/>
              <a:t> / </a:t>
            </a:r>
            <a:r>
              <a:rPr lang="fr-FR" sz="1200" b="1" dirty="0" smtClean="0"/>
              <a:t>FACTURE.  </a:t>
            </a:r>
            <a:r>
              <a:rPr lang="fr-FR" sz="1200" dirty="0" smtClean="0"/>
              <a:t>Cette pièce de facturation est rattachée au dossier d’affaire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r>
              <a:rPr lang="fr-FR" sz="1200" b="1" dirty="0" smtClean="0">
                <a:solidFill>
                  <a:srgbClr val="002060"/>
                </a:solidFill>
              </a:rPr>
              <a:t>Règle de </a:t>
            </a:r>
            <a:r>
              <a:rPr lang="fr-FR" sz="1200" b="1" dirty="0" smtClean="0">
                <a:solidFill>
                  <a:srgbClr val="002060"/>
                </a:solidFill>
              </a:rPr>
              <a:t>génération d’une pièce de facturation à partir d’un dossier d’affaire</a:t>
            </a:r>
            <a:r>
              <a:rPr lang="fr-FR" sz="1200" dirty="0" smtClean="0"/>
              <a:t>:</a:t>
            </a:r>
          </a:p>
          <a:p>
            <a:r>
              <a:rPr lang="fr-FR" sz="1200" dirty="0" smtClean="0"/>
              <a:t>Seules les lignes de commandes de </a:t>
            </a:r>
            <a:r>
              <a:rPr lang="fr-FR" sz="1200" b="1" dirty="0" smtClean="0"/>
              <a:t>matériel</a:t>
            </a:r>
            <a:r>
              <a:rPr lang="fr-FR" sz="1200" dirty="0" smtClean="0"/>
              <a:t> et de </a:t>
            </a:r>
            <a:r>
              <a:rPr lang="fr-FR" sz="1200" b="1" dirty="0" smtClean="0"/>
              <a:t>service</a:t>
            </a:r>
            <a:r>
              <a:rPr lang="fr-FR" sz="1200" dirty="0" smtClean="0"/>
              <a:t> figurent dans la pièce de facturation.</a:t>
            </a:r>
          </a:p>
          <a:p>
            <a:endParaRPr lang="fr-FR" sz="1200" dirty="0" smtClean="0"/>
          </a:p>
          <a:p>
            <a:pPr>
              <a:buNone/>
            </a:pPr>
            <a:r>
              <a:rPr lang="fr-FR" sz="1200" b="1" dirty="0" smtClean="0">
                <a:solidFill>
                  <a:srgbClr val="002060"/>
                </a:solidFill>
              </a:rPr>
              <a:t>Que se passe t-il pour les lignes de commande de catégorie contrats?</a:t>
            </a:r>
          </a:p>
          <a:p>
            <a:r>
              <a:rPr lang="fr-FR" sz="1200" dirty="0" smtClean="0"/>
              <a:t>Les lignes de commandes de catégorie </a:t>
            </a:r>
            <a:r>
              <a:rPr lang="fr-FR" sz="1200" dirty="0" smtClean="0"/>
              <a:t>contrat créés </a:t>
            </a:r>
            <a:r>
              <a:rPr lang="fr-FR" sz="1200" dirty="0" smtClean="0"/>
              <a:t>dans le dossier d’affaire vont apparaitre lors de l’édition PDF du devis .</a:t>
            </a:r>
          </a:p>
          <a:p>
            <a:r>
              <a:rPr lang="fr-FR" sz="1200" dirty="0" smtClean="0"/>
              <a:t>Pour les pièces de facturation de type AVOIR / PROFORMA / FACTURE, </a:t>
            </a:r>
            <a:r>
              <a:rPr lang="fr-FR" sz="1200" u="sng" dirty="0" smtClean="0"/>
              <a:t>les lignes de commande de catégorie </a:t>
            </a:r>
            <a:r>
              <a:rPr lang="fr-FR" sz="1200" u="sng" dirty="0" smtClean="0"/>
              <a:t>contrat ne </a:t>
            </a:r>
            <a:r>
              <a:rPr lang="fr-FR" sz="1200" u="sng" dirty="0" smtClean="0"/>
              <a:t>peuvent pas apparaitre</a:t>
            </a:r>
            <a:r>
              <a:rPr lang="fr-FR" sz="1200" dirty="0" smtClean="0"/>
              <a:t> puisqu’il qu’il </a:t>
            </a:r>
            <a:r>
              <a:rPr lang="fr-FR" sz="1200" dirty="0" smtClean="0"/>
              <a:t>ne s’agit pas s’agit </a:t>
            </a:r>
            <a:r>
              <a:rPr lang="fr-FR" sz="1200" dirty="0" smtClean="0"/>
              <a:t>de montant à </a:t>
            </a:r>
            <a:r>
              <a:rPr lang="fr-FR" sz="1200" dirty="0" smtClean="0"/>
              <a:t>régler mais d’un montant sur une périodicité définie.</a:t>
            </a:r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pPr>
              <a:buNone/>
            </a:pPr>
            <a:endParaRPr lang="fr-FR" sz="1200" dirty="0" smtClean="0"/>
          </a:p>
          <a:p>
            <a:endParaRPr lang="fr-FR" sz="1200" dirty="0" smtClean="0"/>
          </a:p>
        </p:txBody>
      </p:sp>
      <p:sp>
        <p:nvSpPr>
          <p:cNvPr id="25" name="Titre 3"/>
          <p:cNvSpPr txBox="1">
            <a:spLocks/>
          </p:cNvSpPr>
          <p:nvPr/>
        </p:nvSpPr>
        <p:spPr>
          <a:xfrm>
            <a:off x="323528" y="548680"/>
            <a:ext cx="8568952" cy="360040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I) </a:t>
            </a:r>
            <a:r>
              <a:rPr kumimoji="0" lang="fr-FR" sz="1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GENERATION D’UNE PIECE DE FACTURATION</a:t>
            </a:r>
            <a:endParaRPr kumimoji="0" lang="fr-FR" sz="14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6" name="Image 5" descr="euro_32x3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5349" y="1340768"/>
            <a:ext cx="304843" cy="3048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7544" y="5157192"/>
            <a:ext cx="8424936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sym typeface="Wingdings"/>
              </a:rPr>
              <a:t> BIP ne verrouille pas la création de ligne de commande directement via le MODULE FACTURATION. </a:t>
            </a:r>
            <a:r>
              <a:rPr lang="fr-FR" sz="1200" dirty="0" smtClean="0">
                <a:solidFill>
                  <a:schemeClr val="tx1"/>
                </a:solidFill>
                <a:sym typeface="Wingdings"/>
              </a:rPr>
              <a:t>Bien que l’usage n’est pas intègre, vous pouvez créer des lignes de commande de catégorie de type contrat.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275</Words>
  <Application>Microsoft Office PowerPoint</Application>
  <PresentationFormat>Affichage à l'écran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FACTURATION: PRINCIPE DE BASE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aa</dc:creator>
  <cp:lastModifiedBy>yvo</cp:lastModifiedBy>
  <cp:revision>90</cp:revision>
  <dcterms:created xsi:type="dcterms:W3CDTF">2013-02-20T19:59:52Z</dcterms:created>
  <dcterms:modified xsi:type="dcterms:W3CDTF">2014-09-17T13:51:33Z</dcterms:modified>
</cp:coreProperties>
</file>